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91" r:id="rId2"/>
    <p:sldId id="259" r:id="rId3"/>
    <p:sldId id="257" r:id="rId4"/>
    <p:sldId id="267" r:id="rId5"/>
    <p:sldId id="266" r:id="rId6"/>
    <p:sldId id="278" r:id="rId7"/>
    <p:sldId id="277" r:id="rId8"/>
    <p:sldId id="276" r:id="rId9"/>
    <p:sldId id="280" r:id="rId10"/>
    <p:sldId id="282" r:id="rId11"/>
    <p:sldId id="281" r:id="rId12"/>
    <p:sldId id="279" r:id="rId13"/>
    <p:sldId id="286" r:id="rId14"/>
    <p:sldId id="285" r:id="rId15"/>
    <p:sldId id="274" r:id="rId16"/>
    <p:sldId id="273" r:id="rId17"/>
    <p:sldId id="272" r:id="rId18"/>
    <p:sldId id="287" r:id="rId19"/>
    <p:sldId id="271" r:id="rId20"/>
    <p:sldId id="288" r:id="rId21"/>
    <p:sldId id="270" r:id="rId22"/>
    <p:sldId id="289" r:id="rId23"/>
    <p:sldId id="290" r:id="rId24"/>
    <p:sldId id="269" r:id="rId25"/>
  </p:sldIdLst>
  <p:sldSz cx="9144000" cy="6858000" type="letter"/>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1" autoAdjust="0"/>
    <p:restoredTop sz="94660"/>
  </p:normalViewPr>
  <p:slideViewPr>
    <p:cSldViewPr snapToGrid="0">
      <p:cViewPr>
        <p:scale>
          <a:sx n="53" d="100"/>
          <a:sy n="53" d="100"/>
        </p:scale>
        <p:origin x="-101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F1694F-48D6-4E20-AF64-2904200BDE2B}" type="datetimeFigureOut">
              <a:rPr lang="es-ES" smtClean="0"/>
              <a:pPr/>
              <a:t>28/05/2014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FADDA4-C705-4443-9EAC-12A5E20114F1}" type="slidenum">
              <a:rPr lang="es-ES" smtClean="0"/>
              <a:pPr/>
              <a:t>‹Nº›</a:t>
            </a:fld>
            <a:endParaRPr lang="es-ES"/>
          </a:p>
        </p:txBody>
      </p:sp>
    </p:spTree>
    <p:extLst>
      <p:ext uri="{BB962C8B-B14F-4D97-AF65-F5344CB8AC3E}">
        <p14:creationId xmlns:p14="http://schemas.microsoft.com/office/powerpoint/2010/main" val="1497260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218314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869905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344176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23880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423026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347963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102902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2810583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3441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232206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47357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7359B-45DA-47E5-9169-068289E21992}" type="datetimeFigureOut">
              <a:rPr lang="es-CO" smtClean="0"/>
              <a:pPr/>
              <a:t>28/05/2014</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5877F-37C9-4BF5-9B45-F227E9E076C2}" type="slidenum">
              <a:rPr lang="es-CO" smtClean="0"/>
              <a:pPr/>
              <a:t>‹Nº›</a:t>
            </a:fld>
            <a:endParaRPr lang="es-CO"/>
          </a:p>
        </p:txBody>
      </p:sp>
    </p:spTree>
    <p:extLst>
      <p:ext uri="{BB962C8B-B14F-4D97-AF65-F5344CB8AC3E}">
        <p14:creationId xmlns:p14="http://schemas.microsoft.com/office/powerpoint/2010/main" val="1176436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365126"/>
            <a:ext cx="7886700" cy="2749135"/>
          </a:xfrm>
        </p:spPr>
        <p:txBody>
          <a:bodyPr>
            <a:noAutofit/>
          </a:bodyPr>
          <a:lstStyle/>
          <a:p>
            <a:pPr algn="ctr"/>
            <a:r>
              <a:rPr lang="es-CO" sz="3200" dirty="0" smtClean="0">
                <a:solidFill>
                  <a:srgbClr val="FF0000"/>
                </a:solidFill>
                <a:latin typeface="Arial" pitchFamily="34" charset="0"/>
                <a:cs typeface="Arial" pitchFamily="34" charset="0"/>
              </a:rPr>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CONVERSATORIO REGIONAL SOBRE LA INCORPORACIÓN DE LA PERSPECTIVA DE GÉNERO EN LAS DECISIONES JUDICIALES</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ARMERIA</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18 DE MAYO DE 2014</a:t>
            </a:r>
            <a:endParaRPr lang="es-ES" sz="3200" dirty="0"/>
          </a:p>
        </p:txBody>
      </p:sp>
      <p:sp>
        <p:nvSpPr>
          <p:cNvPr id="3" name="2 Marcador de contenido"/>
          <p:cNvSpPr>
            <a:spLocks noGrp="1"/>
          </p:cNvSpPr>
          <p:nvPr>
            <p:ph idx="1"/>
          </p:nvPr>
        </p:nvSpPr>
        <p:spPr>
          <a:xfrm>
            <a:off x="628650" y="4333461"/>
            <a:ext cx="7886700" cy="1843501"/>
          </a:xfrm>
        </p:spPr>
        <p:txBody>
          <a:bodyPr/>
          <a:lstStyle/>
          <a:p>
            <a:pPr algn="ctr">
              <a:buNone/>
            </a:pPr>
            <a:r>
              <a:rPr lang="es-CO" dirty="0" smtClean="0">
                <a:solidFill>
                  <a:schemeClr val="bg1">
                    <a:lumMod val="50000"/>
                  </a:schemeClr>
                </a:solidFill>
                <a:latin typeface="Trajan Pro" panose="02020502050506020301" pitchFamily="18" charset="0"/>
              </a:rPr>
              <a:t>Justificación, Objetivos y Conceptos Generales </a:t>
            </a:r>
          </a:p>
          <a:p>
            <a:pPr>
              <a:buNone/>
            </a:pPr>
            <a:endParaRPr lang="es-ES" sz="1800" dirty="0" smtClean="0"/>
          </a:p>
          <a:p>
            <a:pPr>
              <a:buNone/>
            </a:pPr>
            <a:r>
              <a:rPr lang="es-ES" sz="1800" dirty="0" smtClean="0"/>
              <a:t>Formadora: Mary </a:t>
            </a:r>
            <a:r>
              <a:rPr lang="es-ES" sz="1800" dirty="0" err="1" smtClean="0"/>
              <a:t>Genith</a:t>
            </a:r>
            <a:r>
              <a:rPr lang="es-ES" sz="1800" dirty="0" smtClean="0"/>
              <a:t> </a:t>
            </a:r>
            <a:r>
              <a:rPr lang="es-ES" sz="1800" dirty="0" err="1" smtClean="0"/>
              <a:t>Viteri</a:t>
            </a:r>
            <a:r>
              <a:rPr lang="es-ES" sz="1800" dirty="0" smtClean="0"/>
              <a:t> Aguirre</a:t>
            </a:r>
            <a:endParaRPr lang="es-ES" sz="1800"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7893" y="666340"/>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p:txBody>
          <a:bodyPr/>
          <a:lstStyle/>
          <a:p>
            <a:pPr algn="just"/>
            <a:r>
              <a:rPr lang="es-CO" dirty="0" smtClean="0"/>
              <a:t>De cara a los profundos procesos de cambio, quizás el más paradigmático ha sido la introducción de la perspectiva de género como una política pública, que se encuentra no solo legitimada en instrumentos nacionales e internacionales, sino que es hoy en día una obligación para los Estados democráticos, la cual debe implementarse en todos ámbitos del Estado, esto es en los tres poderes: legislativo, ejecutivo y judicial.</a:t>
            </a:r>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7135" y="591037"/>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p:txBody>
          <a:bodyPr/>
          <a:lstStyle/>
          <a:p>
            <a:pPr algn="just"/>
            <a:r>
              <a:rPr lang="es-CO" i="1" dirty="0" smtClean="0"/>
              <a:t>En contexto, la perspectiva de género permite: leer e interpretar una norma tomando en cuenta los principios ideológicos que la sustentan y, al mismo tiempo, la forma en que éstos afectan de manera diferenciada a quienes acuden a demandar justicia porque su metodología permite reconocer los símbolos y arquetipos que se encuentran en la trama del caso concreto que se pretende evaluar, y reconocerlos en la escala de valores de las personas encargadas de procurar y administrar justicia…1</a:t>
            </a:r>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4862" y="623309"/>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p:txBody>
          <a:bodyPr>
            <a:normAutofit fontScale="92500"/>
          </a:bodyPr>
          <a:lstStyle/>
          <a:p>
            <a:pPr algn="just"/>
            <a:r>
              <a:rPr lang="es-CO" dirty="0" smtClean="0"/>
              <a:t>Alda Facio señala que: </a:t>
            </a:r>
            <a:r>
              <a:rPr lang="es-CO" i="1" dirty="0" smtClean="0"/>
              <a:t>“…la teoría de género, tan desarrollada ya en nuestro tiempo, nos ha enseñado que no se puede comprender ningún fenómeno social si no se lo analiza desde la perspectiva de género y que ésta generalmente implica reconceptualizar aquello que se está analizando. Es así que para hablar del acceso, o mejor dicho, del no acceso de las mujeres a la justicia jurisdiccional desde una perspectiva de género, tendríamos que reconceptualizar tanto lo que entendemos por "acceso a la administración de justicia" como lo que entendemos por "justicia jurisdiccional".</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3195" y="634067"/>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a:xfrm>
            <a:off x="919106" y="1861072"/>
            <a:ext cx="7063068" cy="3799523"/>
          </a:xfrm>
        </p:spPr>
        <p:txBody>
          <a:bodyPr>
            <a:normAutofit lnSpcReduction="10000"/>
          </a:bodyPr>
          <a:lstStyle/>
          <a:p>
            <a:pPr algn="just"/>
            <a:r>
              <a:rPr lang="es-CO" dirty="0" smtClean="0"/>
              <a:t>La perspectiva de género es una manera de interpretar el mundo desde una mirada holística.  Es una construcción social que representa una nueva forma de concebir a la humanidad desde la integralidad y la indivisibilidad de los derechos humanos, pero también desde la lucha de las mujeres que busca construir nuevas relaciones entre hombre y mujeres para construir un mundo con rostro humano.</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7892" y="741644"/>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p:txBody>
          <a:bodyPr>
            <a:normAutofit lnSpcReduction="10000"/>
          </a:bodyPr>
          <a:lstStyle/>
          <a:p>
            <a:pPr>
              <a:buNone/>
            </a:pPr>
            <a:endParaRPr lang="es-CO" dirty="0" smtClean="0"/>
          </a:p>
          <a:p>
            <a:pPr algn="just">
              <a:buNone/>
            </a:pPr>
            <a:r>
              <a:rPr lang="es-CO" dirty="0" smtClean="0"/>
              <a:t>  Cuando incorporamos la perspectiva de género a la descripción de cualquier realidad, estamos incluyendo a las mujeres sin excluir a los hombres. Pero hacer una descripción de la realidad desde la perspectiva de género no implica solamente la inclusión de las mujeres, implica la visibilización de las estructuras de género que discriminan y excluyen a las mujeres, al tiempo que sugiere posibilidades de estructurar la sociedad de manera que no se discrimine ni oprima a ninguno de los sexos.</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4396" y="892885"/>
            <a:ext cx="8606117" cy="1088261"/>
          </a:xfrm>
        </p:spPr>
        <p:txBody>
          <a:bodyPr>
            <a:normAutofit fontScale="90000"/>
          </a:bodyPr>
          <a:lstStyle/>
          <a:p>
            <a:r>
              <a:rPr lang="es-CO" dirty="0" smtClean="0">
                <a:solidFill>
                  <a:srgbClr val="FF0000"/>
                </a:solidFill>
              </a:rPr>
              <a:t>CONCEPTOS BÁSICOS - GÉNERO</a:t>
            </a:r>
            <a:endParaRPr lang="es-CO" dirty="0">
              <a:solidFill>
                <a:srgbClr val="FF0000"/>
              </a:solidFill>
            </a:endParaRPr>
          </a:p>
        </p:txBody>
      </p:sp>
      <p:sp>
        <p:nvSpPr>
          <p:cNvPr id="3" name="2 Marcador de contenido"/>
          <p:cNvSpPr>
            <a:spLocks noGrp="1"/>
          </p:cNvSpPr>
          <p:nvPr>
            <p:ph idx="1"/>
          </p:nvPr>
        </p:nvSpPr>
        <p:spPr>
          <a:xfrm>
            <a:off x="628650" y="2062294"/>
            <a:ext cx="7886700" cy="4351338"/>
          </a:xfrm>
        </p:spPr>
        <p:txBody>
          <a:bodyPr>
            <a:normAutofit fontScale="62500" lnSpcReduction="20000"/>
          </a:bodyPr>
          <a:lstStyle/>
          <a:p>
            <a:pPr algn="just"/>
            <a:r>
              <a:rPr lang="es-CO" b="1" dirty="0" smtClean="0"/>
              <a:t>Como estatus individual </a:t>
            </a:r>
            <a:r>
              <a:rPr lang="es-CO" dirty="0" smtClean="0"/>
              <a:t>se refiere a la manera como los roles, actitudes, valores y relaciones con respecto a niñas y niños, mujeres y hombres son construidas en todos las sociedades en todo el mundo.</a:t>
            </a:r>
          </a:p>
          <a:p>
            <a:pPr algn="just"/>
            <a:r>
              <a:rPr lang="es-CO" b="1" dirty="0" smtClean="0"/>
              <a:t>Como institución social </a:t>
            </a:r>
            <a:r>
              <a:rPr lang="es-CO" dirty="0" smtClean="0"/>
              <a:t>se refiere a la manera como el parentesco, la división del trabajo, el control social, la ideología, la religión y lo simbólico, artístico, idiomático e imaginario, crean estatus sociales diferenciados para la asignación de derechos y responsabilidades.</a:t>
            </a:r>
          </a:p>
          <a:p>
            <a:pPr algn="just"/>
            <a:r>
              <a:rPr lang="es-CO" dirty="0" smtClean="0"/>
              <a:t>Es así como el </a:t>
            </a:r>
            <a:r>
              <a:rPr lang="es-CO" b="1" dirty="0" smtClean="0"/>
              <a:t>genero es una identidad socialmente construida </a:t>
            </a:r>
            <a:r>
              <a:rPr lang="es-CO" dirty="0" smtClean="0"/>
              <a:t>que resulta de la interacción entre el deber ser que cada generación y cada sociedad o cultura otorga a cada sexo, y la personalidad y experiencias concretas de cada individuo o individua. Pero el genero también es una estructura que divide el trabajo en aquel que se realiza en el hogar y aquel que se realiza en la esfera pública; legitima la desigualdad de autoridad y poder entre hombres y mujeres dentro de cada clase social, etnicidad, raza, edad, o grupo humano e institucionaliza al hombre y los valores masculinos como el paradigma de la humanidad.</a:t>
            </a:r>
          </a:p>
          <a:p>
            <a:pPr algn="just"/>
            <a:r>
              <a:rPr lang="es-CO" dirty="0" smtClean="0"/>
              <a:t>Si entendemos que el genero es construido a nivel individual pero que también es una estructura o institución social, entenderemos que para lograr la eliminación de la discriminación y opresión de las mujeres de todos las edades y clases, tendremos que luchar por cambios tanto a nivel social y estructural, como a nivel personal e individual</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79699" y="784674"/>
            <a:ext cx="8606117" cy="1325563"/>
          </a:xfrm>
        </p:spPr>
        <p:txBody>
          <a:bodyPr>
            <a:normAutofit/>
          </a:bodyPr>
          <a:lstStyle/>
          <a:p>
            <a:r>
              <a:rPr lang="es-CO" sz="4000" dirty="0" smtClean="0">
                <a:solidFill>
                  <a:srgbClr val="FF0000"/>
                </a:solidFill>
              </a:rPr>
              <a:t>CONCEPTOS BÁSICOS - GÉNERO</a:t>
            </a:r>
            <a:endParaRPr lang="es-CO" sz="4000" dirty="0">
              <a:solidFill>
                <a:srgbClr val="FF0000"/>
              </a:solidFill>
            </a:endParaRPr>
          </a:p>
        </p:txBody>
      </p:sp>
      <p:sp>
        <p:nvSpPr>
          <p:cNvPr id="3" name="2 Marcador de contenido"/>
          <p:cNvSpPr>
            <a:spLocks noGrp="1"/>
          </p:cNvSpPr>
          <p:nvPr>
            <p:ph idx="1"/>
          </p:nvPr>
        </p:nvSpPr>
        <p:spPr>
          <a:xfrm>
            <a:off x="617892" y="2277446"/>
            <a:ext cx="7886700" cy="4351338"/>
          </a:xfrm>
        </p:spPr>
        <p:txBody>
          <a:bodyPr/>
          <a:lstStyle/>
          <a:p>
            <a:pPr algn="just"/>
            <a:r>
              <a:rPr lang="es-CO" dirty="0" smtClean="0"/>
              <a:t>GÉNERO, es una categoría de análisis que hace referencia al tipo de relaciones que se establecen entre hombres y mujeres de una sociedad particular, con base en las características, roles, las oportunidades y las posibilidades que el grupo social asigna a cada uno,  de aquellas y aquellos.  En este sentido, identifica diferencias y relaciones determinadas culturalmente, susceptibles de ser transformadas</a:t>
            </a:r>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956797"/>
            <a:ext cx="7886700" cy="1325563"/>
          </a:xfrm>
        </p:spPr>
        <p:txBody>
          <a:bodyPr>
            <a:normAutofit/>
          </a:bodyPr>
          <a:lstStyle/>
          <a:p>
            <a:pPr algn="ctr"/>
            <a:r>
              <a:rPr lang="es-CO" sz="4000" dirty="0" smtClean="0">
                <a:solidFill>
                  <a:srgbClr val="FF0000"/>
                </a:solidFill>
              </a:rPr>
              <a:t>CONCEPTOS BÁSICOS - SEXO</a:t>
            </a:r>
            <a:endParaRPr lang="es-CO" sz="4000" dirty="0">
              <a:solidFill>
                <a:srgbClr val="FF0000"/>
              </a:solidFill>
            </a:endParaRPr>
          </a:p>
        </p:txBody>
      </p:sp>
      <p:sp>
        <p:nvSpPr>
          <p:cNvPr id="3" name="2 Marcador de contenido"/>
          <p:cNvSpPr>
            <a:spLocks noGrp="1"/>
          </p:cNvSpPr>
          <p:nvPr>
            <p:ph idx="1"/>
          </p:nvPr>
        </p:nvSpPr>
        <p:spPr>
          <a:xfrm>
            <a:off x="628650" y="2202142"/>
            <a:ext cx="7886700" cy="4351338"/>
          </a:xfrm>
        </p:spPr>
        <p:txBody>
          <a:bodyPr>
            <a:normAutofit fontScale="92500" lnSpcReduction="10000"/>
          </a:bodyPr>
          <a:lstStyle/>
          <a:p>
            <a:pPr algn="just"/>
            <a:r>
              <a:rPr lang="es-CO" dirty="0" smtClean="0"/>
              <a:t> El concepto de género es conveniente relacionarlo con el concepto de “sexo”, para establecer sus mutuas relaciones y diferencias como punto de partida de este enfoque.  En términos generales, el “SEXO” alude a los aspectos físicos, biológicos y anatómicos que distinguen lo que es un macho de una hembra, es una categoría biológica determinista y rígida (se nace), en tanto que el “GÉNERO” (masculino y femenino) es una categoría sociocultural construida socialmente (se aprende), nos remite a las características que, social y culturalmente se atribuyen a hombres y mujeres, a partir de sus diferencias biológicas por tanto está sujeto a cambios. (Escuela de Género).</a:t>
            </a:r>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644825"/>
            <a:ext cx="7886700" cy="1325563"/>
          </a:xfrm>
        </p:spPr>
        <p:txBody>
          <a:bodyPr>
            <a:normAutofit/>
          </a:bodyPr>
          <a:lstStyle/>
          <a:p>
            <a:r>
              <a:rPr lang="es-CO" sz="4000" dirty="0" smtClean="0">
                <a:solidFill>
                  <a:srgbClr val="FF0000"/>
                </a:solidFill>
              </a:rPr>
              <a:t>CONCEPTOS BÁSICOS - SEXO</a:t>
            </a:r>
            <a:endParaRPr lang="es-CO" sz="4000" dirty="0">
              <a:solidFill>
                <a:srgbClr val="FF0000"/>
              </a:solidFill>
            </a:endParaRPr>
          </a:p>
        </p:txBody>
      </p:sp>
      <p:sp>
        <p:nvSpPr>
          <p:cNvPr id="3" name="2 Marcador de contenido"/>
          <p:cNvSpPr>
            <a:spLocks noGrp="1"/>
          </p:cNvSpPr>
          <p:nvPr>
            <p:ph idx="1"/>
          </p:nvPr>
        </p:nvSpPr>
        <p:spPr>
          <a:xfrm>
            <a:off x="628650" y="2051536"/>
            <a:ext cx="7886700" cy="4351338"/>
          </a:xfrm>
        </p:spPr>
        <p:txBody>
          <a:bodyPr>
            <a:normAutofit fontScale="92500" lnSpcReduction="20000"/>
          </a:bodyPr>
          <a:lstStyle/>
          <a:p>
            <a:pPr algn="just"/>
            <a:r>
              <a:rPr lang="es-CO" dirty="0" smtClean="0"/>
              <a:t>El proceso de socialización orientado desde instituciones como: la familia, la escuela, la iglesia, los medios de comunicación, condicionan la construcción homogénea de la identidad femenina y masculina mediante estereotipos definidos socialmente, dando lugar a construcciones sociales dicotómicas que se soportan en estructuras de poder y son generadoras de desigualdades y por ende de violencias de género.  Estos estereotipos se concretan en la determinación de espacios y “Roles” diferentes para hombres y mujeres: “que se expresa en el acceso diferencial a los bienes y servicios, tales como educación, cultura, trabajo, uso de infraestructuras y participación en instancias de toma de decisión”, con el consecuente efecto en la construcción de autonomía para las mujeres.</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870735"/>
            <a:ext cx="7886700" cy="1325563"/>
          </a:xfrm>
        </p:spPr>
        <p:txBody>
          <a:bodyPr>
            <a:normAutofit/>
          </a:bodyPr>
          <a:lstStyle/>
          <a:p>
            <a:r>
              <a:rPr lang="es-CO" sz="2800" dirty="0" smtClean="0">
                <a:solidFill>
                  <a:srgbClr val="FF0000"/>
                </a:solidFill>
              </a:rPr>
              <a:t>CONCEPTOS BÁSICOS - ROLES DE GÉNERO</a:t>
            </a:r>
            <a:endParaRPr lang="es-CO" sz="2800" dirty="0">
              <a:solidFill>
                <a:srgbClr val="FF0000"/>
              </a:solidFill>
            </a:endParaRPr>
          </a:p>
        </p:txBody>
      </p:sp>
      <p:sp>
        <p:nvSpPr>
          <p:cNvPr id="3" name="2 Marcador de contenido"/>
          <p:cNvSpPr>
            <a:spLocks noGrp="1"/>
          </p:cNvSpPr>
          <p:nvPr>
            <p:ph idx="1"/>
          </p:nvPr>
        </p:nvSpPr>
        <p:spPr>
          <a:xfrm>
            <a:off x="628650" y="2180627"/>
            <a:ext cx="7886700" cy="4351338"/>
          </a:xfrm>
        </p:spPr>
        <p:txBody>
          <a:bodyPr>
            <a:normAutofit lnSpcReduction="10000"/>
          </a:bodyPr>
          <a:lstStyle/>
          <a:p>
            <a:pPr algn="just">
              <a:buNone/>
            </a:pPr>
            <a:r>
              <a:rPr lang="es-CO" dirty="0" smtClean="0"/>
              <a:t> </a:t>
            </a:r>
            <a:r>
              <a:rPr lang="es-CO" sz="2600" dirty="0" smtClean="0"/>
              <a:t>Los “ROLES DE GENERO”, son un conjunto de comportamientos y expectativas “aprendidas” asignadas a hombres y mujeres en una sociedad determinada mediante el proceso de SOCIALIZACION; son construidos y dinámicos. Varían de una sociedad a otra y de un período histórico a otro, con el ciclo de vida y según la clase social, la etnia, la cultura.  Son determinados según la división social del trabajo y las responsabilidades asignadas por sexo.  Básicamente, el trabajo de los seres humanos se desarrolla en cuatro ámbitos:</a:t>
            </a:r>
          </a:p>
          <a:p>
            <a:pPr algn="ctr">
              <a:buNone/>
            </a:pPr>
            <a:r>
              <a:rPr lang="es-CO" sz="2600" dirty="0" smtClean="0"/>
              <a:t>SON TEMPORALES Y ESPACIALES</a:t>
            </a:r>
            <a:endParaRPr lang="es-CO" sz="2600"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52283" y="1000461"/>
            <a:ext cx="7347473" cy="1118795"/>
          </a:xfrm>
        </p:spPr>
        <p:txBody>
          <a:bodyPr>
            <a:noAutofit/>
          </a:bodyPr>
          <a:lstStyle/>
          <a:p>
            <a:r>
              <a:rPr lang="es-CO" sz="4800" b="1" dirty="0" smtClean="0">
                <a:solidFill>
                  <a:srgbClr val="FF0000"/>
                </a:solidFill>
              </a:rPr>
              <a:t>OBJETIVO GENERAL</a:t>
            </a:r>
            <a:endParaRPr lang="es-CO" sz="4800" dirty="0">
              <a:solidFill>
                <a:srgbClr val="FF0000"/>
              </a:solidFill>
            </a:endParaRPr>
          </a:p>
        </p:txBody>
      </p:sp>
      <p:sp>
        <p:nvSpPr>
          <p:cNvPr id="3" name="2 Marcador de contenido"/>
          <p:cNvSpPr>
            <a:spLocks noGrp="1"/>
          </p:cNvSpPr>
          <p:nvPr>
            <p:ph idx="1"/>
          </p:nvPr>
        </p:nvSpPr>
        <p:spPr>
          <a:xfrm>
            <a:off x="860611" y="2302137"/>
            <a:ext cx="7439585" cy="3638158"/>
          </a:xfrm>
        </p:spPr>
        <p:txBody>
          <a:bodyPr>
            <a:normAutofit/>
          </a:bodyPr>
          <a:lstStyle/>
          <a:p>
            <a:pPr algn="just">
              <a:buNone/>
            </a:pPr>
            <a:r>
              <a:rPr lang="es-CO" dirty="0" smtClean="0"/>
              <a:t>   Articular la noción de género en la formación de jueces, juezas, magistrados, magistradas, empleados y empleadas para </a:t>
            </a:r>
            <a:r>
              <a:rPr lang="es-CO" sz="2600" dirty="0" smtClean="0"/>
              <a:t>transformar</a:t>
            </a:r>
            <a:r>
              <a:rPr lang="es-CO" dirty="0" smtClean="0"/>
              <a:t> la cultura y la práctica jurídica en la administración de justicia, a través de estrategias que permitan aprender a conocer la discriminación por razones de género para asegurar, desde el poder judicial, la plena vigencia de los derechos humanos de las mujeres como </a:t>
            </a:r>
            <a:r>
              <a:rPr lang="es-CO" dirty="0" err="1" smtClean="0"/>
              <a:t>ciudanas</a:t>
            </a:r>
            <a:r>
              <a:rPr lang="es-CO" dirty="0" smtClean="0"/>
              <a:t> plenas.</a:t>
            </a:r>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39407" y="687855"/>
            <a:ext cx="7886700" cy="1325563"/>
          </a:xfrm>
        </p:spPr>
        <p:txBody>
          <a:bodyPr>
            <a:normAutofit/>
          </a:bodyPr>
          <a:lstStyle/>
          <a:p>
            <a:r>
              <a:rPr lang="es-CO" sz="2800" dirty="0" smtClean="0">
                <a:solidFill>
                  <a:srgbClr val="FF0000"/>
                </a:solidFill>
              </a:rPr>
              <a:t>CONCEPTOS BÁSICOS - ROLES DE GÉNERO</a:t>
            </a:r>
            <a:endParaRPr lang="es-CO" sz="2800" dirty="0">
              <a:solidFill>
                <a:srgbClr val="FF0000"/>
              </a:solidFill>
            </a:endParaRPr>
          </a:p>
        </p:txBody>
      </p:sp>
      <p:sp>
        <p:nvSpPr>
          <p:cNvPr id="3" name="2 Marcador de contenido"/>
          <p:cNvSpPr>
            <a:spLocks noGrp="1"/>
          </p:cNvSpPr>
          <p:nvPr>
            <p:ph idx="1"/>
          </p:nvPr>
        </p:nvSpPr>
        <p:spPr/>
        <p:txBody>
          <a:bodyPr>
            <a:normAutofit fontScale="85000" lnSpcReduction="20000"/>
          </a:bodyPr>
          <a:lstStyle/>
          <a:p>
            <a:pPr algn="just">
              <a:buNone/>
            </a:pPr>
            <a:r>
              <a:rPr lang="es-CO" dirty="0" smtClean="0"/>
              <a:t>   ROL REPRODUCTIVO</a:t>
            </a:r>
          </a:p>
          <a:p>
            <a:pPr algn="just">
              <a:buNone/>
            </a:pPr>
            <a:r>
              <a:rPr lang="es-CO" dirty="0" smtClean="0"/>
              <a:t>	Comprende las actividades relacionadas con la reproducción biológica, además de las que corresponden al mantenimiento de la familia y la socialización.  </a:t>
            </a:r>
            <a:r>
              <a:rPr lang="es-CO" b="1" dirty="0" smtClean="0"/>
              <a:t>No se valora económica, ni socialmente, </a:t>
            </a:r>
            <a:r>
              <a:rPr lang="es-CO" dirty="0" smtClean="0"/>
              <a:t>a pesar de ser un trabajo determinante para el funcionamiento presente y futuro de la sociedad. HISTORICAMENTE DE MUJERES.</a:t>
            </a:r>
          </a:p>
          <a:p>
            <a:pPr algn="just">
              <a:buNone/>
            </a:pPr>
            <a:endParaRPr lang="es-CO" dirty="0" smtClean="0"/>
          </a:p>
          <a:p>
            <a:pPr algn="just">
              <a:buNone/>
            </a:pPr>
            <a:r>
              <a:rPr lang="es-CO" dirty="0" smtClean="0"/>
              <a:t>	ROL PRODUCTIVO</a:t>
            </a:r>
          </a:p>
          <a:p>
            <a:pPr algn="just">
              <a:buNone/>
            </a:pPr>
            <a:r>
              <a:rPr lang="es-CO" dirty="0" smtClean="0"/>
              <a:t>	Incluye aquellas actividades que generan ingresos, bienes, servicios o beneficios para consumo propio o para su comercialización, pero de manera desigual para hombres y mujeres. HISTORICAMENTE HOMBRES</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2288" y="946040"/>
            <a:ext cx="7886700" cy="1325563"/>
          </a:xfrm>
        </p:spPr>
        <p:txBody>
          <a:bodyPr>
            <a:noAutofit/>
          </a:bodyPr>
          <a:lstStyle/>
          <a:p>
            <a:pPr algn="ctr"/>
            <a:r>
              <a:rPr lang="es-CO" sz="3200" dirty="0" smtClean="0">
                <a:solidFill>
                  <a:srgbClr val="FF0000"/>
                </a:solidFill>
              </a:rPr>
              <a:t>CONCEPTOS BÁSICOS </a:t>
            </a:r>
            <a:br>
              <a:rPr lang="es-CO" sz="3200" dirty="0" smtClean="0">
                <a:solidFill>
                  <a:srgbClr val="FF0000"/>
                </a:solidFill>
              </a:rPr>
            </a:br>
            <a:r>
              <a:rPr lang="es-CO" sz="3200" dirty="0" smtClean="0">
                <a:solidFill>
                  <a:srgbClr val="FF0000"/>
                </a:solidFill>
              </a:rPr>
              <a:t>ESFERA PÚBLICA ESFERA PRIVADA</a:t>
            </a:r>
            <a:endParaRPr lang="es-CO" sz="3200" dirty="0">
              <a:solidFill>
                <a:srgbClr val="FF0000"/>
              </a:solidFill>
            </a:endParaRPr>
          </a:p>
        </p:txBody>
      </p:sp>
      <p:sp>
        <p:nvSpPr>
          <p:cNvPr id="3" name="2 Marcador de contenido"/>
          <p:cNvSpPr>
            <a:spLocks noGrp="1"/>
          </p:cNvSpPr>
          <p:nvPr>
            <p:ph idx="1"/>
          </p:nvPr>
        </p:nvSpPr>
        <p:spPr>
          <a:xfrm>
            <a:off x="650165" y="2506662"/>
            <a:ext cx="7886700" cy="4351338"/>
          </a:xfrm>
        </p:spPr>
        <p:txBody>
          <a:bodyPr>
            <a:normAutofit fontScale="85000" lnSpcReduction="20000"/>
          </a:bodyPr>
          <a:lstStyle/>
          <a:p>
            <a:pPr algn="just"/>
            <a:r>
              <a:rPr lang="es-CO" dirty="0" smtClean="0"/>
              <a:t>Mantener a las personas sujetas a su mundo privado, limitadas a los asuntos domésticos, es en primera instancia un modo de reducir la oposición; pero debe tenerse en cuenta que hay una ideología detrás, que, sin darnos cuenta, con el tiempo se hace propia, especialmente cuando observamos que parece tener buenos resultados: “pareciera” producir estabilidad, evitar confrontaciones y aplicada en lo económico, ser lógica.</a:t>
            </a:r>
          </a:p>
          <a:p>
            <a:pPr algn="just"/>
            <a:r>
              <a:rPr lang="es-CO" dirty="0" smtClean="0"/>
              <a:t>Así, lo doméstico termina configurándose como el espacio en que cada persona puede desarrollarse realmente, el ámbito privilegiado para formarse más plenamente, y por lo tanto, se hace “responsabilidad” de esa esfera el formar personas integrales y plenas. Los deberes del gobierno terminan limitándose a un mínimo que permita regular y ordenar el espacio compartido.</a:t>
            </a:r>
          </a:p>
          <a:p>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85620" y="1085889"/>
            <a:ext cx="7886700" cy="1325563"/>
          </a:xfrm>
        </p:spPr>
        <p:txBody>
          <a:bodyPr>
            <a:noAutofit/>
          </a:bodyPr>
          <a:lstStyle/>
          <a:p>
            <a:pPr algn="ctr"/>
            <a:r>
              <a:rPr lang="es-CO" sz="3200" dirty="0" smtClean="0">
                <a:solidFill>
                  <a:srgbClr val="FF0000"/>
                </a:solidFill>
              </a:rPr>
              <a:t>CONCEPTOS BÁSICOS </a:t>
            </a:r>
            <a:br>
              <a:rPr lang="es-CO" sz="3200" dirty="0" smtClean="0">
                <a:solidFill>
                  <a:srgbClr val="FF0000"/>
                </a:solidFill>
              </a:rPr>
            </a:br>
            <a:r>
              <a:rPr lang="es-CO" sz="3200" dirty="0" smtClean="0">
                <a:solidFill>
                  <a:srgbClr val="FF0000"/>
                </a:solidFill>
              </a:rPr>
              <a:t>ESFERA PÚBLICA ESFERA PRIVADA</a:t>
            </a:r>
            <a:endParaRPr lang="es-CO" sz="3200" dirty="0">
              <a:solidFill>
                <a:srgbClr val="FF0000"/>
              </a:solidFill>
            </a:endParaRPr>
          </a:p>
        </p:txBody>
      </p:sp>
      <p:sp>
        <p:nvSpPr>
          <p:cNvPr id="3" name="2 Marcador de contenido"/>
          <p:cNvSpPr>
            <a:spLocks noGrp="1"/>
          </p:cNvSpPr>
          <p:nvPr>
            <p:ph idx="1"/>
          </p:nvPr>
        </p:nvSpPr>
        <p:spPr>
          <a:xfrm>
            <a:off x="628650" y="2345297"/>
            <a:ext cx="7886700" cy="4351338"/>
          </a:xfrm>
        </p:spPr>
        <p:txBody>
          <a:bodyPr>
            <a:normAutofit fontScale="77500" lnSpcReduction="20000"/>
          </a:bodyPr>
          <a:lstStyle/>
          <a:p>
            <a:pPr algn="just"/>
            <a:r>
              <a:rPr lang="es-CO" dirty="0" smtClean="0"/>
              <a:t>Muchos siglos más tarde, con la aparición del liberalismo -a lo que se suma el surgimiento de totalitarismos y autoritarismos-, se transita hacia una sobrevaloración de lo privado. Esto se da, principalmente, porque para el liberalismo lo central es defender la libertad individual, lo que es sinónimo de limitar la acción del Estado, así como la participación de los ciudadanos en temas públicos, entendiendo que los asuntos verdaderamente relevantes serían privados y, por lo mismo, concernientes a esa esfera.</a:t>
            </a:r>
          </a:p>
          <a:p>
            <a:pPr algn="just">
              <a:buNone/>
            </a:pPr>
            <a:r>
              <a:rPr lang="es-CO" dirty="0" smtClean="0"/>
              <a:t>  </a:t>
            </a:r>
          </a:p>
          <a:p>
            <a:pPr algn="just">
              <a:buNone/>
            </a:pPr>
            <a:r>
              <a:rPr lang="es-CO" dirty="0" smtClean="0"/>
              <a:t>   Por su parte, en el desarrollo de los totalitarismos cuya ideología (no siempre explícita, pero sí presente) es el liberalismo, se deforma la sobrevaloración del ámbito privado, al punto de utilizarlo con el propósito de disminuir la crítica, relegando a cada quien a esa esfera, primero forzosamente y por último por convencimiento.</a:t>
            </a:r>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85620" y="1053616"/>
            <a:ext cx="7886700" cy="1325563"/>
          </a:xfrm>
        </p:spPr>
        <p:txBody>
          <a:bodyPr>
            <a:noAutofit/>
          </a:bodyPr>
          <a:lstStyle/>
          <a:p>
            <a:pPr algn="ctr"/>
            <a:r>
              <a:rPr lang="es-CO" sz="3200" dirty="0" smtClean="0">
                <a:solidFill>
                  <a:srgbClr val="FF0000"/>
                </a:solidFill>
              </a:rPr>
              <a:t>CONCEPTOS BÁSICOS </a:t>
            </a:r>
            <a:br>
              <a:rPr lang="es-CO" sz="3200" dirty="0" smtClean="0">
                <a:solidFill>
                  <a:srgbClr val="FF0000"/>
                </a:solidFill>
              </a:rPr>
            </a:br>
            <a:r>
              <a:rPr lang="es-CO" sz="3200" dirty="0" smtClean="0">
                <a:solidFill>
                  <a:srgbClr val="FF0000"/>
                </a:solidFill>
              </a:rPr>
              <a:t>ESFERA PÚBLICA ESFERA PRIVADA</a:t>
            </a:r>
            <a:endParaRPr lang="es-CO" sz="3200" dirty="0">
              <a:solidFill>
                <a:srgbClr val="FF0000"/>
              </a:solidFill>
            </a:endParaRPr>
          </a:p>
        </p:txBody>
      </p:sp>
      <p:sp>
        <p:nvSpPr>
          <p:cNvPr id="3" name="2 Marcador de contenido"/>
          <p:cNvSpPr>
            <a:spLocks noGrp="1"/>
          </p:cNvSpPr>
          <p:nvPr>
            <p:ph idx="1"/>
          </p:nvPr>
        </p:nvSpPr>
        <p:spPr>
          <a:xfrm>
            <a:off x="628650" y="2137596"/>
            <a:ext cx="7886700" cy="4351338"/>
          </a:xfrm>
        </p:spPr>
        <p:txBody>
          <a:bodyPr>
            <a:normAutofit fontScale="92500" lnSpcReduction="20000"/>
          </a:bodyPr>
          <a:lstStyle/>
          <a:p>
            <a:pPr>
              <a:buNone/>
            </a:pPr>
            <a:r>
              <a:rPr lang="es-CO" dirty="0" smtClean="0"/>
              <a:t>	</a:t>
            </a:r>
          </a:p>
          <a:p>
            <a:pPr algn="just">
              <a:buNone/>
            </a:pPr>
            <a:r>
              <a:rPr lang="es-CO" dirty="0" smtClean="0"/>
              <a:t>	“Lo público y lo privado son representaciones de la sociedad que han acompañado el desarrollo del capitalismo y el proceso más global de la modernidad. Con base en la dicotomía imaginaria se recrearon y organizaron los sistemas sociales y las formulaciones normativas, se definieron espacios de competencia para las actividades económicas, políticas y culturales”. </a:t>
            </a:r>
          </a:p>
          <a:p>
            <a:pPr algn="just">
              <a:buNone/>
            </a:pPr>
            <a:endParaRPr lang="es-CO" dirty="0" smtClean="0"/>
          </a:p>
          <a:p>
            <a:pPr algn="just">
              <a:buNone/>
            </a:pPr>
            <a:r>
              <a:rPr lang="es-CO" dirty="0" smtClean="0"/>
              <a:t>	Público y privado son ya hoy, como tantos autores han señalado y analizado, inoperantes: restringen y confunden el conocimiento sobre las sociedades y la comprensión de sus actores.</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075131"/>
            <a:ext cx="7886700" cy="1325563"/>
          </a:xfrm>
        </p:spPr>
        <p:txBody>
          <a:bodyPr/>
          <a:lstStyle/>
          <a:p>
            <a:pPr algn="ctr"/>
            <a:r>
              <a:rPr lang="es-CO" dirty="0" smtClean="0">
                <a:solidFill>
                  <a:srgbClr val="FF0000"/>
                </a:solidFill>
              </a:rPr>
              <a:t>PATRIARCADO</a:t>
            </a:r>
            <a:endParaRPr lang="es-CO" dirty="0">
              <a:solidFill>
                <a:srgbClr val="FF0000"/>
              </a:solidFill>
            </a:endParaRPr>
          </a:p>
        </p:txBody>
      </p:sp>
      <p:sp>
        <p:nvSpPr>
          <p:cNvPr id="3" name="2 Marcador de contenido"/>
          <p:cNvSpPr>
            <a:spLocks noGrp="1"/>
          </p:cNvSpPr>
          <p:nvPr>
            <p:ph idx="1"/>
          </p:nvPr>
        </p:nvSpPr>
        <p:spPr>
          <a:xfrm>
            <a:off x="542589" y="1922444"/>
            <a:ext cx="7886700" cy="4351338"/>
          </a:xfrm>
        </p:spPr>
        <p:txBody>
          <a:bodyPr/>
          <a:lstStyle/>
          <a:p>
            <a:pPr algn="just">
              <a:buNone/>
            </a:pPr>
            <a:r>
              <a:rPr lang="es-CO" dirty="0" smtClean="0"/>
              <a:t> 	</a:t>
            </a:r>
          </a:p>
          <a:p>
            <a:pPr algn="just">
              <a:buNone/>
            </a:pPr>
            <a:endParaRPr lang="es-CO" dirty="0" smtClean="0"/>
          </a:p>
          <a:p>
            <a:pPr algn="just">
              <a:buNone/>
            </a:pPr>
            <a:r>
              <a:rPr lang="es-CO" dirty="0" smtClean="0"/>
              <a:t>	“La manifestación e institucionalización del dominio masculino sobre las mujeres y niñas/os de la familia y la ampliación de ese dominio sobre las mujeres en la sociedad en general”.</a:t>
            </a:r>
          </a:p>
          <a:p>
            <a:pPr>
              <a:buNone/>
            </a:pPr>
            <a:r>
              <a:rPr lang="es-CO" dirty="0" smtClean="0"/>
              <a:t> 	</a:t>
            </a:r>
            <a:r>
              <a:rPr lang="es-CO" sz="2400" dirty="0" err="1" smtClean="0"/>
              <a:t>Gerda</a:t>
            </a:r>
            <a:r>
              <a:rPr lang="es-CO" sz="2400" dirty="0" smtClean="0"/>
              <a:t> Lerner (1986)</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a:xfrm>
            <a:off x="1789867" y="1196144"/>
            <a:ext cx="5568364" cy="650649"/>
          </a:xfrm>
        </p:spPr>
        <p:txBody>
          <a:bodyPr>
            <a:normAutofit/>
          </a:bodyPr>
          <a:lstStyle/>
          <a:p>
            <a:pPr algn="l"/>
            <a:r>
              <a:rPr lang="es-CO" sz="4000" dirty="0" smtClean="0">
                <a:solidFill>
                  <a:srgbClr val="FF0000"/>
                </a:solidFill>
              </a:rPr>
              <a:t> I. JUSTIFICACIÓN</a:t>
            </a:r>
            <a:endParaRPr lang="es-CO" sz="4000" dirty="0">
              <a:solidFill>
                <a:srgbClr val="FF0000"/>
              </a:solidFill>
              <a:latin typeface="Trajan Pro" panose="02020502050506020301" pitchFamily="18" charset="0"/>
            </a:endParaRPr>
          </a:p>
        </p:txBody>
      </p:sp>
      <p:sp>
        <p:nvSpPr>
          <p:cNvPr id="5" name="Subtítulo 2"/>
          <p:cNvSpPr>
            <a:spLocks noGrp="1"/>
          </p:cNvSpPr>
          <p:nvPr>
            <p:ph type="subTitle" idx="1"/>
          </p:nvPr>
        </p:nvSpPr>
        <p:spPr>
          <a:xfrm>
            <a:off x="348343" y="1990945"/>
            <a:ext cx="8461828" cy="4087125"/>
          </a:xfrm>
        </p:spPr>
        <p:txBody>
          <a:bodyPr>
            <a:normAutofit/>
          </a:bodyPr>
          <a:lstStyle/>
          <a:p>
            <a:pPr algn="just"/>
            <a:endParaRPr lang="es-CO" dirty="0" smtClean="0"/>
          </a:p>
          <a:p>
            <a:pPr algn="just"/>
            <a:r>
              <a:rPr lang="es-CO" dirty="0" smtClean="0"/>
              <a:t>La temática de género tiene su origen en la búsqueda del reconocimiento de la dignidad humana y de los derechos inherentes a la humanidad de las mujeres. Es decir, que es un aspecto de la historia, de la filosofía, de la ética y de la normatividad de los derechos humanos en el marco específico de la eliminación de todas las formas de discriminación que han afectado la vida de las mujeres a lo largo de la historia de la democracia, del Estado de Derecho y por lo tanto de la justicia.</a:t>
            </a:r>
            <a:endParaRPr lang="es-CO" dirty="0"/>
          </a:p>
        </p:txBody>
      </p:sp>
      <p:pic>
        <p:nvPicPr>
          <p:cNvPr id="7" name="6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extLst>
      <p:ext uri="{BB962C8B-B14F-4D97-AF65-F5344CB8AC3E}">
        <p14:creationId xmlns:p14="http://schemas.microsoft.com/office/powerpoint/2010/main" val="997469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7135" y="1011219"/>
            <a:ext cx="7762315" cy="1034473"/>
          </a:xfrm>
        </p:spPr>
        <p:txBody>
          <a:bodyPr>
            <a:normAutofit fontScale="90000"/>
          </a:bodyPr>
          <a:lstStyle/>
          <a:p>
            <a:r>
              <a:rPr lang="es-CO" dirty="0" smtClean="0">
                <a:solidFill>
                  <a:srgbClr val="FF0000"/>
                </a:solidFill>
              </a:rPr>
              <a:t>CUESTIONES PRELIMINARES</a:t>
            </a:r>
            <a:endParaRPr lang="es-CO" dirty="0">
              <a:solidFill>
                <a:srgbClr val="FF0000"/>
              </a:solidFill>
            </a:endParaRPr>
          </a:p>
        </p:txBody>
      </p:sp>
      <p:sp>
        <p:nvSpPr>
          <p:cNvPr id="3" name="2 Marcador de contenido"/>
          <p:cNvSpPr>
            <a:spLocks noGrp="1"/>
          </p:cNvSpPr>
          <p:nvPr>
            <p:ph idx="1"/>
          </p:nvPr>
        </p:nvSpPr>
        <p:spPr>
          <a:xfrm>
            <a:off x="656217" y="2054710"/>
            <a:ext cx="7525646" cy="3864069"/>
          </a:xfrm>
        </p:spPr>
        <p:txBody>
          <a:bodyPr>
            <a:normAutofit fontScale="92500" lnSpcReduction="20000"/>
          </a:bodyPr>
          <a:lstStyle/>
          <a:p>
            <a:endParaRPr lang="es-CO" dirty="0" smtClean="0"/>
          </a:p>
          <a:p>
            <a:pPr algn="just"/>
            <a:r>
              <a:rPr lang="es-CO" dirty="0" smtClean="0"/>
              <a:t>1.- La discriminación  basada en el género no es una cuestión  exclusiva de las mujeres es una problemática que afecta a todos  los seres humanos.</a:t>
            </a:r>
          </a:p>
          <a:p>
            <a:pPr algn="just"/>
            <a:r>
              <a:rPr lang="es-CO" dirty="0" smtClean="0"/>
              <a:t>2.- Es una cuestión de acceso a derechos humanos, porque los derechos de las mujeres son derechos humanos.</a:t>
            </a:r>
          </a:p>
          <a:p>
            <a:pPr algn="just"/>
            <a:r>
              <a:rPr lang="es-CO" dirty="0" smtClean="0"/>
              <a:t>Si es una cuestión de derechos humano, es un asunto de responsabilidad del Estado su garantía. No es una cuestión privada es  un problema político, público, social y económico.</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8650" y="1968649"/>
            <a:ext cx="7697769" cy="4208314"/>
          </a:xfrm>
        </p:spPr>
        <p:txBody>
          <a:bodyPr>
            <a:normAutofit fontScale="92500" lnSpcReduction="20000"/>
          </a:bodyPr>
          <a:lstStyle/>
          <a:p>
            <a:pPr algn="just"/>
            <a:r>
              <a:rPr lang="es-CO" dirty="0" smtClean="0"/>
              <a:t>4.- Si es una cuestión de Estado, para  los y las servidoras judiciales que lo representan,  no es discrecional asumir o no una perspectiva de género en las decisiones judiciales, es su obligación legal, constitucional y consagrada en los </a:t>
            </a:r>
            <a:r>
              <a:rPr lang="es-CO" dirty="0" err="1" smtClean="0"/>
              <a:t>estandares</a:t>
            </a:r>
            <a:r>
              <a:rPr lang="es-CO" dirty="0" smtClean="0"/>
              <a:t> internacionales. </a:t>
            </a:r>
          </a:p>
          <a:p>
            <a:pPr algn="just"/>
            <a:r>
              <a:rPr lang="es-CO" dirty="0" smtClean="0"/>
              <a:t>5.- De no hacerlo comprometen su responsabilidad personal y la responsabilidad internacional del Estado.</a:t>
            </a:r>
          </a:p>
          <a:p>
            <a:pPr algn="just"/>
            <a:r>
              <a:rPr lang="es-CO" dirty="0" smtClean="0"/>
              <a:t>6.- No es algo excepcional que se realicen esfuerzos desde el Estado y desde la administración de justicia, es un debe,  porque  un Estado que permita materialmente la desigualdad no es moral ni jurídicamente correcto.</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CO" dirty="0" smtClean="0"/>
              <a:t>7.- El discurso de género es una discurso incluyente para todo tipo de discriminación. Es una postura de vida frente a los derechos.</a:t>
            </a:r>
          </a:p>
          <a:p>
            <a:pPr algn="just"/>
            <a:r>
              <a:rPr lang="es-CO" dirty="0" smtClean="0"/>
              <a:t>8.- Las mujeres no somos un grupo vulnerable de la población, somos un colectivo humano que permea todos los grupos vulnerables. (pobreza, etnia, raza, discapacidad. Etc. )</a:t>
            </a:r>
          </a:p>
          <a:p>
            <a:pPr algn="just"/>
            <a:r>
              <a:rPr lang="es-CO" dirty="0" smtClean="0"/>
              <a:t>9.- El derechos tiene limitaciones para generar cambios sociales.</a:t>
            </a:r>
          </a:p>
          <a:p>
            <a:pPr algn="just"/>
            <a:r>
              <a:rPr lang="es-CO" dirty="0" smtClean="0"/>
              <a:t>10.- La justicia puede reconocer derechos y generar  también patrones de desigualdad y discriminación </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8018" y="858485"/>
            <a:ext cx="8095802" cy="1012957"/>
          </a:xfrm>
        </p:spPr>
        <p:txBody>
          <a:bodyPr>
            <a:normAutofit fontScale="90000"/>
          </a:bodyPr>
          <a:lstStyle/>
          <a:p>
            <a:r>
              <a:rPr lang="es-CO" dirty="0" smtClean="0">
                <a:solidFill>
                  <a:srgbClr val="FF0000"/>
                </a:solidFill>
              </a:rPr>
              <a:t>OBJETIVO MESA DE ESTUDIO</a:t>
            </a:r>
            <a:endParaRPr lang="es-CO" dirty="0">
              <a:solidFill>
                <a:srgbClr val="FF0000"/>
              </a:solidFill>
            </a:endParaRPr>
          </a:p>
        </p:txBody>
      </p:sp>
      <p:sp>
        <p:nvSpPr>
          <p:cNvPr id="3" name="2 Marcador de contenido"/>
          <p:cNvSpPr>
            <a:spLocks noGrp="1"/>
          </p:cNvSpPr>
          <p:nvPr>
            <p:ph idx="1"/>
          </p:nvPr>
        </p:nvSpPr>
        <p:spPr>
          <a:xfrm>
            <a:off x="554222" y="2038277"/>
            <a:ext cx="7886700" cy="4351338"/>
          </a:xfrm>
        </p:spPr>
        <p:txBody>
          <a:bodyPr/>
          <a:lstStyle/>
          <a:p>
            <a:pPr algn="just"/>
            <a:r>
              <a:rPr lang="es-CO" dirty="0" smtClean="0"/>
              <a:t> 1.- Lograr adquirir herramientas conceptuales y normativas para asumir la garantía de los derechos humanos de las mujeres desde el ordenamiento jurídico.</a:t>
            </a:r>
          </a:p>
          <a:p>
            <a:pPr algn="just"/>
            <a:r>
              <a:rPr lang="es-CO" dirty="0" smtClean="0"/>
              <a:t>2.- Adquirir destrezas para la aplicación de criterios de equidad para una administración de justicia con perspectiva de genero.</a:t>
            </a:r>
          </a:p>
          <a:p>
            <a:pPr algn="just"/>
            <a:r>
              <a:rPr lang="es-CO" dirty="0" smtClean="0"/>
              <a:t>Incorporar la  perspectiva de género en las decisiones judiciales</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7135" y="849220"/>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p:txBody>
          <a:bodyPr/>
          <a:lstStyle/>
          <a:p>
            <a:pPr>
              <a:buNone/>
            </a:pPr>
            <a:endParaRPr lang="es-CO" dirty="0" smtClean="0"/>
          </a:p>
          <a:p>
            <a:pPr algn="just">
              <a:buNone/>
            </a:pPr>
            <a:r>
              <a:rPr lang="es-CO" dirty="0" smtClean="0"/>
              <a:t>	Uno de los problemas más importantes vinculados a la Justicia, relativos a los derechos de las mujeres, es el relativo al acceso a la justicia, en este sentido, el Comité CEDAW, lo considera como una de las graves violaciones de derechos humanos de las mujeres. </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7892" y="634067"/>
            <a:ext cx="7886700" cy="1325563"/>
          </a:xfrm>
        </p:spPr>
        <p:txBody>
          <a:bodyPr/>
          <a:lstStyle/>
          <a:p>
            <a:r>
              <a:rPr lang="es-CO" dirty="0" smtClean="0">
                <a:solidFill>
                  <a:srgbClr val="FF0000"/>
                </a:solidFill>
              </a:rPr>
              <a:t>PERSPECTIVA DE GÉNERO</a:t>
            </a:r>
            <a:endParaRPr lang="es-CO" dirty="0">
              <a:solidFill>
                <a:srgbClr val="FF0000"/>
              </a:solidFill>
            </a:endParaRPr>
          </a:p>
        </p:txBody>
      </p:sp>
      <p:sp>
        <p:nvSpPr>
          <p:cNvPr id="3" name="2 Marcador de contenido"/>
          <p:cNvSpPr>
            <a:spLocks noGrp="1"/>
          </p:cNvSpPr>
          <p:nvPr>
            <p:ph idx="1"/>
          </p:nvPr>
        </p:nvSpPr>
        <p:spPr/>
        <p:txBody>
          <a:bodyPr>
            <a:normAutofit fontScale="92500" lnSpcReduction="10000"/>
          </a:bodyPr>
          <a:lstStyle/>
          <a:p>
            <a:pPr algn="just">
              <a:buNone/>
            </a:pPr>
            <a:r>
              <a:rPr lang="es-CO" i="1" dirty="0" smtClean="0"/>
              <a:t>	Perspectiva de género </a:t>
            </a:r>
            <a:r>
              <a:rPr lang="es-CO" dirty="0" smtClean="0"/>
              <a:t>es sinónimo de </a:t>
            </a:r>
            <a:r>
              <a:rPr lang="es-CO" i="1" dirty="0" smtClean="0"/>
              <a:t>enfoque de género</a:t>
            </a:r>
            <a:r>
              <a:rPr lang="es-CO" dirty="0" smtClean="0"/>
              <a:t>, </a:t>
            </a:r>
            <a:r>
              <a:rPr lang="es-CO" i="1" dirty="0" smtClean="0"/>
              <a:t>visión de género</a:t>
            </a:r>
            <a:r>
              <a:rPr lang="es-CO" dirty="0" smtClean="0"/>
              <a:t>, </a:t>
            </a:r>
            <a:r>
              <a:rPr lang="es-CO" i="1" dirty="0" smtClean="0"/>
              <a:t>mirada de género </a:t>
            </a:r>
            <a:r>
              <a:rPr lang="es-CO" dirty="0" smtClean="0"/>
              <a:t>y contiene también el </a:t>
            </a:r>
            <a:r>
              <a:rPr lang="es-CO" i="1" dirty="0" smtClean="0"/>
              <a:t>análisis de género y equidad de género</a:t>
            </a:r>
            <a:endParaRPr lang="es-CO" dirty="0" smtClean="0"/>
          </a:p>
          <a:p>
            <a:pPr algn="just">
              <a:buNone/>
            </a:pPr>
            <a:r>
              <a:rPr lang="es-CO" dirty="0" smtClean="0"/>
              <a:t>	</a:t>
            </a:r>
          </a:p>
          <a:p>
            <a:pPr algn="just">
              <a:buNone/>
            </a:pPr>
            <a:r>
              <a:rPr lang="es-CO" dirty="0" smtClean="0"/>
              <a:t>	"Este concepto aún no es una teoría acabada que sea objeto de consenso, sino un objeto dinámico y en proceso de desarrollo.“</a:t>
            </a:r>
          </a:p>
          <a:p>
            <a:pPr algn="just">
              <a:buNone/>
            </a:pPr>
            <a:endParaRPr lang="es-CO" dirty="0" smtClean="0"/>
          </a:p>
          <a:p>
            <a:pPr algn="just">
              <a:buNone/>
            </a:pPr>
            <a:r>
              <a:rPr lang="es-CO" dirty="0" smtClean="0"/>
              <a:t>	HERRAMIENTA METODOLOGÌCA QUE NOS PERMITE VISIVILIZAR Y SUPERAR LA RELACIONES ASIMÈTRICAS DE PODER ENTRE HOMBRES Y MUJERES </a:t>
            </a:r>
          </a:p>
          <a:p>
            <a:endParaRPr lang="es-CO" dirty="0"/>
          </a:p>
        </p:txBody>
      </p:sp>
      <p:pic>
        <p:nvPicPr>
          <p:cNvPr id="4" name="3 Imagen"/>
          <p:cNvPicPr>
            <a:picLocks noChangeAspect="1"/>
          </p:cNvPicPr>
          <p:nvPr/>
        </p:nvPicPr>
        <p:blipFill>
          <a:blip r:embed="rId2" cstate="print"/>
          <a:srcRect/>
          <a:stretch>
            <a:fillRect/>
          </a:stretch>
        </p:blipFill>
        <p:spPr bwMode="auto">
          <a:xfrm>
            <a:off x="1416535" y="245041"/>
            <a:ext cx="576167" cy="41919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246</TotalTime>
  <Words>1971</Words>
  <Application>Microsoft Office PowerPoint</Application>
  <PresentationFormat>Carta (216 x 279 mm)</PresentationFormat>
  <Paragraphs>82</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    CONVERSATORIO REGIONAL SOBRE LA INCORPORACIÓN DE LA PERSPECTIVA DE GÉNERO EN LAS DECISIONES JUDICIALES  ARMERIA 18 DE MAYO DE 2014</vt:lpstr>
      <vt:lpstr>OBJETIVO GENERAL</vt:lpstr>
      <vt:lpstr> I. JUSTIFICACIÓN</vt:lpstr>
      <vt:lpstr>CUESTIONES PRELIMINARES</vt:lpstr>
      <vt:lpstr>Presentación de PowerPoint</vt:lpstr>
      <vt:lpstr>Presentación de PowerPoint</vt:lpstr>
      <vt:lpstr>OBJETIVO MESA DE ESTUDIO</vt:lpstr>
      <vt:lpstr>PERSPECTIVA DE GÉNERO</vt:lpstr>
      <vt:lpstr>PERSPECTIVA DE GÉNERO</vt:lpstr>
      <vt:lpstr>PERSPECTIVA DE GÉNERO</vt:lpstr>
      <vt:lpstr>PERSPECTIVA DE GÉNERO</vt:lpstr>
      <vt:lpstr>PERSPECTIVA DE GÉNERO</vt:lpstr>
      <vt:lpstr>PERSPECTIVA DE GÉNERO</vt:lpstr>
      <vt:lpstr>PERSPECTIVA DE GÉNERO</vt:lpstr>
      <vt:lpstr>CONCEPTOS BÁSICOS - GÉNERO</vt:lpstr>
      <vt:lpstr>CONCEPTOS BÁSICOS - GÉNERO</vt:lpstr>
      <vt:lpstr>CONCEPTOS BÁSICOS - SEXO</vt:lpstr>
      <vt:lpstr>CONCEPTOS BÁSICOS - SEXO</vt:lpstr>
      <vt:lpstr>CONCEPTOS BÁSICOS - ROLES DE GÉNERO</vt:lpstr>
      <vt:lpstr>CONCEPTOS BÁSICOS - ROLES DE GÉNERO</vt:lpstr>
      <vt:lpstr>CONCEPTOS BÁSICOS  ESFERA PÚBLICA ESFERA PRIVADA</vt:lpstr>
      <vt:lpstr>CONCEPTOS BÁSICOS  ESFERA PÚBLICA ESFERA PRIVADA</vt:lpstr>
      <vt:lpstr>CONCEPTOS BÁSICOS  ESFERA PÚBLICA ESFERA PRIVADA</vt:lpstr>
      <vt:lpstr>PATRIARCADO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Parrado</dc:creator>
  <cp:lastModifiedBy>Casa</cp:lastModifiedBy>
  <cp:revision>28</cp:revision>
  <dcterms:created xsi:type="dcterms:W3CDTF">2013-09-25T12:50:44Z</dcterms:created>
  <dcterms:modified xsi:type="dcterms:W3CDTF">2014-05-28T13:54:19Z</dcterms:modified>
</cp:coreProperties>
</file>