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84" r:id="rId4"/>
    <p:sldId id="258" r:id="rId5"/>
    <p:sldId id="262" r:id="rId6"/>
    <p:sldId id="263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5" r:id="rId15"/>
    <p:sldId id="276" r:id="rId16"/>
    <p:sldId id="278" r:id="rId17"/>
    <p:sldId id="279" r:id="rId18"/>
    <p:sldId id="280" r:id="rId19"/>
    <p:sldId id="281" r:id="rId20"/>
    <p:sldId id="282" r:id="rId21"/>
    <p:sldId id="277" r:id="rId22"/>
    <p:sldId id="28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mIGG2puS9k?feature=oembed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597B-C564-CBA3-FEC5-44C49B0C6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Spot violencia de género 2016">
            <a:hlinkClick r:id="" action="ppaction://media"/>
            <a:extLst>
              <a:ext uri="{FF2B5EF4-FFF2-40B4-BE49-F238E27FC236}">
                <a16:creationId xmlns:a16="http://schemas.microsoft.com/office/drawing/2014/main" id="{21A2D70C-69D4-64A5-7641-53532168079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9882" y="254833"/>
            <a:ext cx="11497456" cy="626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8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95FA0-BDB9-EA93-A4D6-5638923F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740" y="344774"/>
            <a:ext cx="4877608" cy="1712626"/>
          </a:xfrm>
        </p:spPr>
        <p:txBody>
          <a:bodyPr>
            <a:noAutofit/>
          </a:bodyPr>
          <a:lstStyle/>
          <a:p>
            <a:pPr algn="ctr"/>
            <a:r>
              <a:rPr lang="es-CO" sz="3600" b="1" dirty="0">
                <a:solidFill>
                  <a:schemeClr val="accent1"/>
                </a:solidFill>
              </a:rPr>
              <a:t>VIOLENCIA PATRIMONIAL y </a:t>
            </a:r>
            <a:r>
              <a:rPr lang="es-CO" sz="3600" b="1" dirty="0" err="1">
                <a:solidFill>
                  <a:schemeClr val="accent1"/>
                </a:solidFill>
              </a:rPr>
              <a:t>economica</a:t>
            </a:r>
            <a:endParaRPr lang="es-CO" sz="3600" b="1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65D901-CE6D-C2C8-2036-D277F1143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4774"/>
            <a:ext cx="6627813" cy="6280878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Pérdida, transformación, sustracción,</a:t>
            </a:r>
            <a:r>
              <a:rPr lang="es-ES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destrucción, retención o distracción de </a:t>
            </a:r>
            <a:r>
              <a:rPr lang="es-CO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objetos, instrumentos de trabajo, documentos personales, bienes, valores o derechos económicos destinados a </a:t>
            </a:r>
            <a:r>
              <a:rPr lang="es-ES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satisfacer las necesidades de la mujer. Por tener el poder económico subyuga a la mujer</a:t>
            </a:r>
          </a:p>
          <a:p>
            <a:pPr algn="just"/>
            <a:endParaRPr lang="es-ES" sz="2400" dirty="0">
              <a:solidFill>
                <a:schemeClr val="accent1"/>
              </a:solidFill>
              <a:highlight>
                <a:srgbClr val="00FFFF"/>
              </a:highlight>
              <a:latin typeface="DINPro-CondensedMedium"/>
            </a:endParaRPr>
          </a:p>
          <a:p>
            <a:pPr algn="just"/>
            <a:r>
              <a:rPr lang="es-ES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Registrar los bienes de la sociedad conyugal a nombre del esposo.• Destruir bienes personales y/o materiales, vender sin autorización objetos de valor o </a:t>
            </a:r>
            <a:r>
              <a:rPr lang="es-CO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propiedades. Destruir u ocultar documentos que </a:t>
            </a:r>
            <a:r>
              <a:rPr lang="es-ES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prueben que la mujer es propietaria de</a:t>
            </a:r>
            <a:r>
              <a:rPr lang="es-CO" sz="24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algún bien.</a:t>
            </a:r>
          </a:p>
          <a:p>
            <a:pPr algn="just"/>
            <a:r>
              <a:rPr lang="es-CO" sz="240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No dejar que la mujer tome decisiones en el hogar, ya que el Hombre es el que trabaja y lleva del dinero</a:t>
            </a:r>
            <a:endParaRPr lang="es-CO" sz="2400" dirty="0">
              <a:solidFill>
                <a:schemeClr val="accent1"/>
              </a:solidFill>
              <a:highlight>
                <a:srgbClr val="00FFFF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391BA7-36CA-32B0-54C9-1115DA2B7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2402171" cy="2091267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9218" name="Picture 2" descr="Violencia económica y patrimonial - Vive Más Seguro">
            <a:extLst>
              <a:ext uri="{FF2B5EF4-FFF2-40B4-BE49-F238E27FC236}">
                <a16:creationId xmlns:a16="http://schemas.microsoft.com/office/drawing/2014/main" id="{9C9CA37D-F1FD-532F-1173-339C1E623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740" y="2286000"/>
            <a:ext cx="4982539" cy="3708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48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86B55-8E92-F29E-8327-EE77C564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sz="4000" b="1" dirty="0"/>
              <a:t>VIOLENCIA POR PREJUICIO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FAE299-45FD-14A7-CAD3-01BEAC7BA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92" y="164892"/>
            <a:ext cx="6920118" cy="6400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O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El deseo de castigar a quienes se considera</a:t>
            </a:r>
            <a:r>
              <a:rPr lang="es-ES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que desafían las normas sociales de género y de sexualidad, por tanto, es una violencia que se da a razón de la orientación sexual e identidad de género de las personas. Comprende la violencia como un fenómeno social, no como un hecho aislado. Analiza el contexto social y cultural en el que sus víctimas han vivido, además de los prejuicios que han construido sus victimarios y la motivación que los lleva a cometer esos actos </a:t>
            </a:r>
            <a:r>
              <a:rPr lang="es-CO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de violencia.</a:t>
            </a:r>
          </a:p>
          <a:p>
            <a:pPr algn="l"/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Mutilación genital en las </a:t>
            </a:r>
            <a:r>
              <a:rPr lang="es-CO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 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lesbianas </a:t>
            </a:r>
            <a:r>
              <a:rPr lang="es-ES" sz="280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 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hombres trans, persecución, amenazas o castigos a hombres gay.</a:t>
            </a:r>
          </a:p>
          <a:p>
            <a:pPr algn="l"/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• Ejercer violencia simbólica contra </a:t>
            </a:r>
            <a:r>
              <a:rPr lang="es-ES" sz="2800" b="0" i="0" u="none" strike="noStrike" baseline="0" dirty="0" err="1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personascon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 orientación sexual e identidad de género </a:t>
            </a:r>
            <a:r>
              <a:rPr lang="es-CO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diversa. Discriminar, atacar o excluir a personas con 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base en su orientación sexual </a:t>
            </a:r>
            <a:r>
              <a:rPr lang="es-ES" sz="280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 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identidad de </a:t>
            </a:r>
            <a:r>
              <a:rPr lang="es-CO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género diversa.</a:t>
            </a:r>
          </a:p>
          <a:p>
            <a:pPr algn="l"/>
            <a:r>
              <a:rPr lang="es-CO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• Fomentar discursos de odio que inciten a la </a:t>
            </a:r>
            <a:r>
              <a:rPr lang="es-ES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violencia sobre personas con orientación</a:t>
            </a:r>
            <a:r>
              <a:rPr lang="pt-BR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sexual e </a:t>
            </a:r>
            <a:r>
              <a:rPr lang="pt-BR" sz="2800" b="0" i="0" u="none" strike="noStrike" baseline="0" dirty="0" err="1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identidad</a:t>
            </a:r>
            <a:r>
              <a:rPr lang="pt-BR" sz="2800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 de género diversa</a:t>
            </a:r>
            <a:r>
              <a:rPr lang="pt-BR" b="0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DINPro-CondensedMedium"/>
              </a:rPr>
              <a:t>.</a:t>
            </a:r>
            <a:endParaRPr lang="es-CO" dirty="0">
              <a:solidFill>
                <a:srgbClr val="C00000"/>
              </a:solidFill>
              <a:highlight>
                <a:srgbClr val="00FFFF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0C3B62-E033-04BF-BAEF-83E098CBC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42" name="Picture 2" descr="Los prejuicios – Clarín de filosofía">
            <a:extLst>
              <a:ext uri="{FF2B5EF4-FFF2-40B4-BE49-F238E27FC236}">
                <a16:creationId xmlns:a16="http://schemas.microsoft.com/office/drawing/2014/main" id="{B2B1068D-097A-4451-102E-285866334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1" y="2209799"/>
            <a:ext cx="4682268" cy="326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938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3E188-15B8-CD76-054F-C6B29DF0B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224852"/>
            <a:ext cx="4422776" cy="1832548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>
                <a:solidFill>
                  <a:srgbClr val="C00000"/>
                </a:solidFill>
              </a:rPr>
              <a:t>Violencia institucional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7E8780-91DE-406F-6BB3-5A996FAD2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6" y="224852"/>
            <a:ext cx="6208088" cy="5769548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32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Está asociada principalmente con los </a:t>
            </a:r>
            <a:r>
              <a:rPr lang="es-CO" sz="32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estereotipos de género que se realiza por </a:t>
            </a:r>
            <a:r>
              <a:rPr lang="es-ES" sz="32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parte de las autoridades competentes en la atención de la violencia contra las mujeres y las implicaciones en el acceso a la justicia, y su manifestación a través de acciones u omisiones que connotan actos de discriminación hacia las mujeres </a:t>
            </a:r>
            <a:r>
              <a:rPr lang="es-ES" sz="4000" b="1" i="0" u="sng" strike="noStrike" baseline="0" dirty="0">
                <a:solidFill>
                  <a:srgbClr val="FF0000"/>
                </a:solidFill>
                <a:highlight>
                  <a:srgbClr val="00FFFF"/>
                </a:highlight>
                <a:latin typeface="DINPro-CondensedMedium"/>
              </a:rPr>
              <a:t>y trasgreden el deber de la diligencia debida</a:t>
            </a:r>
            <a:endParaRPr lang="es-CO" sz="3200" b="1" u="sng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63C46D-FD22-A527-823B-3CE47EC75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1266" name="Picture 2" descr="El reconocimiento de las violencias institucionales: una nueva herramienta  para exigir los derechos de las mujeres – IDEES">
            <a:extLst>
              <a:ext uri="{FF2B5EF4-FFF2-40B4-BE49-F238E27FC236}">
                <a16:creationId xmlns:a16="http://schemas.microsoft.com/office/drawing/2014/main" id="{E4C29283-A05C-726D-97E1-29768F676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485" y="2362198"/>
            <a:ext cx="5186597" cy="3468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149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B102E-73B4-73CB-ED62-871D62BF5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600" b="1" dirty="0">
                <a:solidFill>
                  <a:schemeClr val="bg2"/>
                </a:solidFill>
                <a:highlight>
                  <a:srgbClr val="FFFF00"/>
                </a:highlight>
              </a:rPr>
              <a:t>Enfoque de genero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DAEC94-2AFC-42EE-3B77-F85BB0CDF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RobotoL"/>
              </a:rPr>
              <a:t>El </a:t>
            </a:r>
            <a:r>
              <a:rPr lang="es-ES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RobotoL"/>
              </a:rPr>
              <a:t>enfoque de género</a:t>
            </a:r>
            <a:r>
              <a:rPr lang="es-E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RobotoL"/>
              </a:rPr>
              <a:t> tiene como objetivo identificar y caracterizar las particularidades contextuales y situaciones vivenciadas por las personas de acuerdo con su sexo y a los constructos sociales asociados con dicho sexo, con sus implicaciones y diferencias económicas, políticas, psicológicas, culturales y jurídicas, identificando brechas y patrones de discriminación</a:t>
            </a:r>
            <a:endParaRPr lang="es-E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algn="just"/>
            <a:endParaRPr lang="es-ES" dirty="0">
              <a:solidFill>
                <a:srgbClr val="000000"/>
              </a:solidFill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Dentro de estas obligaciones se encuentra la de adoptar las decisiones judiciales o administrativas a partir de un enfoque de género como una forma de “</a:t>
            </a:r>
            <a:r>
              <a:rPr lang="es-ES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corregir la visión tradicional del derecho</a:t>
            </a:r>
            <a:r>
              <a:rPr lang="es-E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” hacia la protección de las mujeres víctimas de la violencia.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17782B-BADD-F367-D75E-3C9E9BB88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2290" name="Picture 2" descr="Las instituciones de América Latina consideran que el enfoque de género es  fundamental para luchar contra el crimen organizado.">
            <a:extLst>
              <a:ext uri="{FF2B5EF4-FFF2-40B4-BE49-F238E27FC236}">
                <a16:creationId xmlns:a16="http://schemas.microsoft.com/office/drawing/2014/main" id="{4B8A1015-E05B-F360-021E-84327AAD1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209799"/>
            <a:ext cx="3985143" cy="2091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72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517161"/>
            <a:ext cx="9671899" cy="1087474"/>
          </a:xfrm>
        </p:spPr>
        <p:txBody>
          <a:bodyPr>
            <a:no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.violencia intrafamiliar-LEY 1959 DEL 2019-</a:t>
            </a:r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Directiva  001. del 16 de marzo del 2021</a:t>
            </a:r>
            <a:endParaRPr lang="es-CO" sz="32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232837"/>
            <a:ext cx="10648351" cy="4108002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sz="3200" b="1" dirty="0">
                <a:solidFill>
                  <a:srgbClr val="FF0000"/>
                </a:solidFill>
                <a:highlight>
                  <a:srgbClr val="00FFFF"/>
                </a:highlight>
              </a:rPr>
              <a:t>ADECUACIÓN TÍPICA</a:t>
            </a:r>
          </a:p>
          <a:p>
            <a:pPr algn="just"/>
            <a:r>
              <a:rPr lang="es-CO" sz="3000" dirty="0">
                <a:highlight>
                  <a:srgbClr val="00FFFF"/>
                </a:highlight>
              </a:rPr>
              <a:t>BIEN JURIDICO TUTELADO : </a:t>
            </a:r>
            <a:r>
              <a:rPr lang="es-ES" sz="3000" dirty="0">
                <a:highlight>
                  <a:srgbClr val="00FFFF"/>
                </a:highlight>
              </a:rPr>
              <a:t>la unidad y armonía familiar,</a:t>
            </a:r>
          </a:p>
          <a:p>
            <a:pPr algn="just"/>
            <a:r>
              <a:rPr lang="es-ES" sz="3000" dirty="0">
                <a:highlight>
                  <a:srgbClr val="00FFFF"/>
                </a:highlight>
              </a:rPr>
              <a:t> al tiempo que se extiende a la protección de relaciones en contextos especiales, que históricamente se se vinculan a este tipo de violencia, entre otros, las mujeres ante agresiones de sus exparejas o hechos de violencia que se presentan en relaciones extramatrimoniales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67546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53977"/>
            <a:ext cx="9671899" cy="1087474"/>
          </a:xfrm>
        </p:spPr>
        <p:txBody>
          <a:bodyPr>
            <a:noAutofit/>
          </a:bodyPr>
          <a:lstStyle/>
          <a:p>
            <a:pPr algn="ctr"/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violencia intrafamiliar-LEY 1959 DEL 2019- Directiva  001. del 16 de marzo del 2021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344" y="2232836"/>
            <a:ext cx="11368994" cy="4167963"/>
          </a:xfrm>
        </p:spPr>
        <p:txBody>
          <a:bodyPr>
            <a:normAutofit fontScale="92500" lnSpcReduction="20000"/>
          </a:bodyPr>
          <a:lstStyle/>
          <a:p>
            <a:r>
              <a:rPr lang="es-CO" dirty="0"/>
              <a:t>ADECUACIÓN TÍPICA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O" b="1" dirty="0">
                <a:solidFill>
                  <a:schemeClr val="bg1"/>
                </a:solidFill>
              </a:rPr>
              <a:t>SUJETOS ACTIVOS Y PASIVOS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a) Los cónyuges o compañeros permanentes, incluso cuando están divorciados o separados. Esta categoría comprende los matrimonios o uniones conformadas por parejas heterosexuales o del mismo sexo!";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b) Los ascendientes o descendientes de los anteriores y los hijos adoptivos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C) El padre y la madre de familia, aunque no convivan en un mismo hogar, cuando el maltrato se dirige contra el otro progenitor;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d) Las personas que a pesar de no ser miembros del núcleo familiar sean los encargados del cuidado de uno o varios miembros de la familia;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 e) Todas las demás personas que de manera permanente se hallen integrados a la unidad doméstica, como por ejemplo los familiares de crianza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13; f) Las personas con las que se sostiene o hubieren sostenido relaciones extramatrimoniales de carácter permanente que se caractericen por una clara e inequívoca vocación de estabilidad. 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54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232" y="294409"/>
            <a:ext cx="10258607" cy="1429459"/>
          </a:xfrm>
        </p:spPr>
        <p:txBody>
          <a:bodyPr>
            <a:noAutofit/>
          </a:bodyPr>
          <a:lstStyle/>
          <a:p>
            <a:pPr algn="ctr"/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violencia intrafamiliar-LEY 1959 DEL 2019- Directiva  001. del 16 de marzo del 2021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8285" y="2080835"/>
            <a:ext cx="11004697" cy="4482756"/>
          </a:xfrm>
        </p:spPr>
        <p:txBody>
          <a:bodyPr>
            <a:normAutofit/>
          </a:bodyPr>
          <a:lstStyle/>
          <a:p>
            <a:r>
              <a:rPr lang="es-CO" sz="2400" b="1" dirty="0"/>
              <a:t>ADECUACIÓN TÍPICA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Acción de maltratar física o psicológicamente</a:t>
            </a:r>
            <a:r>
              <a:rPr lang="es-ES" sz="2800" dirty="0">
                <a:solidFill>
                  <a:schemeClr val="bg1"/>
                </a:solidFill>
              </a:rPr>
              <a:t>. El delito es complejo, de tal forma que la acción puede darse a través de varios actos. La acción consistente en </a:t>
            </a:r>
            <a:r>
              <a:rPr lang="es-E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maltratar,  </a:t>
            </a:r>
            <a:r>
              <a:rPr lang="es-ES" sz="2800" b="1" dirty="0">
                <a:solidFill>
                  <a:schemeClr val="bg1"/>
                </a:solidFill>
              </a:rPr>
              <a:t>incluye toda acción que cause daño físico, psicológico, así como todo comportamiento </a:t>
            </a:r>
            <a:r>
              <a:rPr lang="es-ES" sz="2800" dirty="0">
                <a:solidFill>
                  <a:schemeClr val="bg1"/>
                </a:solidFill>
              </a:rPr>
              <a:t>que constituye trato cruel, intimidatorio o degradante, amenaza, agravio, ofensa o cualquier forma de agresión, producida entre miembros de una familia  y las relaciones afines incluidas en la Ley 1959 de 2019.. </a:t>
            </a:r>
            <a:endParaRPr lang="es-CO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83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53977"/>
            <a:ext cx="9671899" cy="1087474"/>
          </a:xfrm>
        </p:spPr>
        <p:txBody>
          <a:bodyPr>
            <a:noAutofit/>
          </a:bodyPr>
          <a:lstStyle/>
          <a:p>
            <a:pPr algn="ctr"/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violencia intrafamiliar-LEY 1959 DEL 2019- Directiva  001. del 16 de marzo del 2021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344" y="2232836"/>
            <a:ext cx="11623826" cy="4377825"/>
          </a:xfrm>
        </p:spPr>
        <p:txBody>
          <a:bodyPr>
            <a:normAutofit/>
          </a:bodyPr>
          <a:lstStyle/>
          <a:p>
            <a:pPr algn="l"/>
            <a:r>
              <a:rPr lang="es-ES" sz="1800" b="0" i="1" u="none" strike="noStrike" baseline="0" dirty="0">
                <a:highlight>
                  <a:srgbClr val="00FFFF"/>
                </a:highlight>
                <a:latin typeface="TimesNewRomanPS-ItalicMT"/>
              </a:rPr>
              <a:t>actos de maltrato contra mujeres. </a:t>
            </a:r>
            <a:r>
              <a:rPr lang="es-ES" dirty="0">
                <a:highlight>
                  <a:srgbClr val="00FFFF"/>
                </a:highlight>
                <a:latin typeface="TimesNewRomanPSMT"/>
              </a:rPr>
              <a:t>La ley 1257 del 2008, </a:t>
            </a:r>
            <a:r>
              <a:rPr lang="es-ES" sz="1800" b="0" i="0" u="none" strike="noStrike" baseline="0" dirty="0">
                <a:highlight>
                  <a:srgbClr val="00FFFF"/>
                </a:highlight>
                <a:latin typeface="TimesNewRomanPSMT"/>
              </a:rPr>
              <a:t>establece como tipos de violencia "cualquier acción u omisión, que le cause muerte, daño o sufrimiento físico, </a:t>
            </a:r>
            <a:r>
              <a:rPr lang="es-CO" sz="1800" b="0" i="0" u="none" strike="noStrike" baseline="0" dirty="0">
                <a:highlight>
                  <a:srgbClr val="00FFFF"/>
                </a:highlight>
                <a:latin typeface="TimesNewRomanPSMT"/>
              </a:rPr>
              <a:t>sexual, psicológico, económico o patrimonial"</a:t>
            </a:r>
            <a:r>
              <a:rPr lang="es-CO" sz="1100" b="0" i="0" u="none" strike="noStrike" baseline="0" dirty="0">
                <a:highlight>
                  <a:srgbClr val="00FFFF"/>
                </a:highlight>
                <a:latin typeface="TimesNewRomanPSMT"/>
              </a:rPr>
              <a:t>. </a:t>
            </a:r>
            <a:r>
              <a:rPr lang="es-CO" sz="1800" b="0" i="0" u="none" strike="noStrike" baseline="0" dirty="0">
                <a:highlight>
                  <a:srgbClr val="00FFFF"/>
                </a:highlight>
                <a:latin typeface="TimesNewRomanPSMT"/>
              </a:rPr>
              <a:t>Finalmente, es importante recordar que </a:t>
            </a:r>
            <a:r>
              <a:rPr lang="es-ES" sz="1800" b="0" i="0" u="none" strike="noStrike" baseline="0" dirty="0">
                <a:highlight>
                  <a:srgbClr val="00FFFF"/>
                </a:highlight>
                <a:latin typeface="TimesNewRomanPSMT"/>
              </a:rPr>
              <a:t>dependiendo de las circunstancias del caso concreto la violencia económica podrá ser subsumida en el verbo rector maltratar</a:t>
            </a:r>
            <a:r>
              <a:rPr lang="es-ES" sz="1100" b="0" i="0" u="none" strike="noStrike" baseline="0" dirty="0">
                <a:highlight>
                  <a:srgbClr val="00FFFF"/>
                </a:highlight>
                <a:latin typeface="TimesNewRomanPSMT"/>
              </a:rPr>
              <a:t>1</a:t>
            </a:r>
          </a:p>
          <a:p>
            <a:pPr algn="l"/>
            <a:endParaRPr lang="es-ES" sz="1100" dirty="0">
              <a:highlight>
                <a:srgbClr val="00FFFF"/>
              </a:highlight>
              <a:latin typeface="TimesNewRomanPSMT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s-ES" sz="1800" b="0" i="1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TimesNewRomanPS-ItalicMT"/>
                <a:ea typeface="+mn-ea"/>
                <a:cs typeface="+mn-cs"/>
              </a:rPr>
              <a:t>La conducta se configura por un solo acto, no se requiere que sea reiterada, sistemática o prolongada.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TimesNewRomanPSMT"/>
                <a:ea typeface="+mn-ea"/>
                <a:cs typeface="+mn-cs"/>
              </a:rPr>
              <a:t>Un único hecho de maltrato cometido en contra de alguna de las personas establecidas en el tipo penal de violencia intrafamiliar y que reúna los elementos constitutivos de este delito es suficiente para iniciar la investigación penal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highlight>
                <a:srgbClr val="00FFFF"/>
              </a:highlight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l"/>
            <a:r>
              <a:rPr lang="es-ES" sz="1800" b="0" i="1" u="none" strike="noStrike" baseline="0" dirty="0">
                <a:highlight>
                  <a:srgbClr val="00FFFF"/>
                </a:highlight>
                <a:latin typeface="TimesNewRomanPS-ItalicMT"/>
              </a:rPr>
              <a:t>La configuración de la conducta no requiere que se genere un daño. </a:t>
            </a:r>
            <a:r>
              <a:rPr lang="es-ES" sz="1800" b="0" i="0" u="none" strike="noStrike" baseline="0" dirty="0">
                <a:highlight>
                  <a:srgbClr val="00FFFF"/>
                </a:highlight>
                <a:latin typeface="TimesNewRomanPSMT"/>
              </a:rPr>
              <a:t>No se requiere que se configure un daño en la víctima que consista en incapacidad, enfermedad, deformidad o perturbación </a:t>
            </a:r>
            <a:r>
              <a:rPr lang="es-ES" sz="2000" b="0" i="0" u="none" strike="noStrike" baseline="0" dirty="0">
                <a:highlight>
                  <a:srgbClr val="00FFFF"/>
                </a:highlight>
                <a:latin typeface="TimesNewRomanPSMT"/>
              </a:rPr>
              <a:t>psíquica'" </a:t>
            </a:r>
            <a:r>
              <a:rPr lang="es-ES" sz="1800" b="0" i="0" u="none" strike="noStrike" baseline="0" dirty="0">
                <a:highlight>
                  <a:srgbClr val="00FFFF"/>
                </a:highlight>
                <a:latin typeface="TimesNewRomanPSMT"/>
              </a:rPr>
              <a:t>Por lo tanto, los Fiscales delegados deberán valorar la "significativa lesión o puesta en peligro del bien jurídico" </a:t>
            </a:r>
            <a:r>
              <a:rPr lang="es-ES" sz="1100" b="0" i="0" u="none" strike="noStrike" baseline="0" dirty="0">
                <a:highlight>
                  <a:srgbClr val="00FFFF"/>
                </a:highlight>
                <a:latin typeface="TimesNewRomanPSMT"/>
              </a:rPr>
              <a:t> </a:t>
            </a:r>
            <a:r>
              <a:rPr lang="es-ES" sz="1800" b="0" i="0" u="none" strike="noStrike" baseline="0" dirty="0">
                <a:highlight>
                  <a:srgbClr val="00FFFF"/>
                </a:highlight>
                <a:latin typeface="TimesNewRomanPSMT"/>
              </a:rPr>
              <a:t>al momento de abordar la conducta denunciada y estudiar los resultados de las actividades investigativas para formular la teoría del caso</a:t>
            </a:r>
            <a:r>
              <a:rPr lang="es-ES" sz="1100" b="0" i="0" u="none" strike="noStrike" baseline="0" dirty="0">
                <a:highlight>
                  <a:srgbClr val="00FFFF"/>
                </a:highlight>
                <a:latin typeface="TimesNewRomanPSMT"/>
              </a:rPr>
              <a:t>22</a:t>
            </a:r>
            <a:endParaRPr lang="es-CO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17268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53977"/>
            <a:ext cx="9671899" cy="1087474"/>
          </a:xfrm>
        </p:spPr>
        <p:txBody>
          <a:bodyPr>
            <a:noAutofit/>
          </a:bodyPr>
          <a:lstStyle/>
          <a:p>
            <a:pPr algn="ctr"/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violencia intrafamiliar-LEY 1959 DEL 2019- Directiva  001. del 16 de marzo del 2021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344" y="2232836"/>
            <a:ext cx="11264063" cy="4332855"/>
          </a:xfrm>
        </p:spPr>
        <p:txBody>
          <a:bodyPr>
            <a:normAutofit/>
          </a:bodyPr>
          <a:lstStyle/>
          <a:p>
            <a:pPr algn="l"/>
            <a:r>
              <a:rPr lang="es-ES" sz="2400" b="0" i="1" u="none" strike="noStrike" baseline="0" dirty="0">
                <a:highlight>
                  <a:srgbClr val="00FFFF"/>
                </a:highlight>
                <a:latin typeface="TimesNewRomanPS-ItalicMT"/>
              </a:rPr>
              <a:t>Agravante punitivo. </a:t>
            </a:r>
            <a:r>
              <a:rPr lang="es-ES" sz="2400" b="0" i="0" u="none" strike="noStrike" baseline="0" dirty="0">
                <a:highlight>
                  <a:srgbClr val="00FFFF"/>
                </a:highlight>
                <a:latin typeface="TimesNewRomanPSMT"/>
              </a:rPr>
              <a:t>La pena se aumentará de la mitad a las tres cuartas partes cuando la víctima del delito sea (i) un menor de 18 años; (ii) una mujer; (</a:t>
            </a:r>
            <a:r>
              <a:rPr lang="es-ES" sz="2400" b="0" i="0" u="none" strike="noStrike" baseline="0" dirty="0" err="1">
                <a:highlight>
                  <a:srgbClr val="00FFFF"/>
                </a:highlight>
                <a:latin typeface="TimesNewRomanPSMT"/>
              </a:rPr>
              <a:t>iii</a:t>
            </a:r>
            <a:r>
              <a:rPr lang="es-ES" sz="2400" b="0" i="0" u="none" strike="noStrike" baseline="0" dirty="0">
                <a:highlight>
                  <a:srgbClr val="00FFFF"/>
                </a:highlight>
                <a:latin typeface="TimesNewRomanPSMT"/>
              </a:rPr>
              <a:t>) una persona mayor de 60 años; o (</a:t>
            </a:r>
            <a:r>
              <a:rPr lang="es-ES" sz="2400" b="0" i="0" u="none" strike="noStrike" baseline="0" dirty="0" err="1">
                <a:highlight>
                  <a:srgbClr val="00FFFF"/>
                </a:highlight>
                <a:latin typeface="TimesNewRomanPSMT"/>
              </a:rPr>
              <a:t>iv</a:t>
            </a:r>
            <a:r>
              <a:rPr lang="es-ES" sz="2400" b="0" i="0" u="none" strike="noStrike" baseline="0" dirty="0">
                <a:highlight>
                  <a:srgbClr val="00FFFF"/>
                </a:highlight>
                <a:latin typeface="TimesNewRomanPSMT"/>
              </a:rPr>
              <a:t>) una persona que se encuentre en estado de indefensión o en cualquier condición de inferioridad. …</a:t>
            </a:r>
          </a:p>
          <a:p>
            <a:pPr algn="l"/>
            <a:r>
              <a:rPr lang="es-ES" sz="2400" b="0" i="0" u="none" strike="noStrike" baseline="0" dirty="0">
                <a:highlight>
                  <a:srgbClr val="00FFFF"/>
                </a:highlight>
                <a:latin typeface="TimesNewRomanPSMT"/>
              </a:rPr>
              <a:t>. Para la configuración de estos agravantes punitivos es indispensable la demostración de</a:t>
            </a:r>
          </a:p>
          <a:p>
            <a:pPr algn="l"/>
            <a:r>
              <a:rPr lang="es-ES" sz="2400" b="1" i="0" u="none" strike="noStrike" baseline="0" dirty="0">
                <a:highlight>
                  <a:srgbClr val="00FFFF"/>
                </a:highlight>
                <a:latin typeface="TimesNewRomanPSMT"/>
              </a:rPr>
              <a:t>ELEMENTOS SUBJETIVOS</a:t>
            </a:r>
            <a:r>
              <a:rPr lang="es-ES" sz="2400" b="0" i="0" u="none" strike="noStrike" baseline="0" dirty="0">
                <a:highlight>
                  <a:srgbClr val="00FFFF"/>
                </a:highlight>
                <a:latin typeface="TimesNewRomanPSMT"/>
              </a:rPr>
              <a:t>. En consecuencia, el Fiscal delegado deberá realizar una investigación que permita verificar si la comisión de la conducta punible ocurrió "en un contexto de discriminación, dominación, subyugación, desigualdad, sometimiento o discriminación que justifiquen la imposición de la circunstancia de agravación al sujeto activo del delito"</a:t>
            </a:r>
            <a:endParaRPr lang="es-CO" sz="24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1960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53977"/>
            <a:ext cx="9671899" cy="1087474"/>
          </a:xfrm>
        </p:spPr>
        <p:txBody>
          <a:bodyPr>
            <a:noAutofit/>
          </a:bodyPr>
          <a:lstStyle/>
          <a:p>
            <a:pPr algn="ctr"/>
            <a:r>
              <a:rPr kumimoji="0" lang="es-CO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violencia intrafamiliar-LEY 1959 DEL 2019- Directiva  001. del 16 de marzo del 2021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344" y="2232837"/>
            <a:ext cx="11004697" cy="3671186"/>
          </a:xfrm>
        </p:spPr>
        <p:txBody>
          <a:bodyPr>
            <a:normAutofit/>
          </a:bodyPr>
          <a:lstStyle/>
          <a:p>
            <a:pPr algn="just"/>
            <a:r>
              <a:rPr lang="es-ES" sz="2800" b="0" i="1" u="none" strike="noStrike" baseline="0" dirty="0">
                <a:latin typeface="TimesNewRomanPS-ItalicMT"/>
              </a:rPr>
              <a:t>La violencia intrafamiliar es un tipo penal subsidiario. </a:t>
            </a:r>
            <a:r>
              <a:rPr lang="es-ES" sz="2800" b="0" i="0" u="none" strike="noStrike" baseline="0" dirty="0">
                <a:latin typeface="TimesNewRomanPSMT"/>
              </a:rPr>
              <a:t>El Fiscal delegado deberá analizar y considerar al momento de realizar la adecuación típica de los hechos objeto de Investigación si estos se subsumen en otro delito que contemple una pena mayor, </a:t>
            </a:r>
          </a:p>
        </p:txBody>
      </p:sp>
    </p:spTree>
    <p:extLst>
      <p:ext uri="{BB962C8B-B14F-4D97-AF65-F5344CB8AC3E}">
        <p14:creationId xmlns:p14="http://schemas.microsoft.com/office/powerpoint/2010/main" val="16785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42435-6A63-6545-2466-5C93D8A76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569060" cy="2971801"/>
          </a:xfrm>
        </p:spPr>
        <p:txBody>
          <a:bodyPr>
            <a:normAutofit/>
          </a:bodyPr>
          <a:lstStyle/>
          <a:p>
            <a:pPr algn="ctr"/>
            <a:r>
              <a:rPr lang="es-CO" sz="6600" b="1" dirty="0">
                <a:solidFill>
                  <a:schemeClr val="bg1"/>
                </a:solidFill>
                <a:highlight>
                  <a:srgbClr val="00FF00"/>
                </a:highlight>
              </a:rPr>
              <a:t>VIOLENCIA INTRAFAMILIAR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34C79D-31BE-18CB-CCB1-EAE607164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b="1" dirty="0">
                <a:solidFill>
                  <a:srgbClr val="002060"/>
                </a:solidFill>
                <a:highlight>
                  <a:srgbClr val="FFFF00"/>
                </a:highlight>
              </a:rPr>
              <a:t>ARTICULO 229 DEL CODIGO PENAL</a:t>
            </a:r>
          </a:p>
          <a:p>
            <a:endParaRPr lang="es-CO" dirty="0">
              <a:highlight>
                <a:srgbClr val="FFFF00"/>
              </a:highlight>
            </a:endParaRPr>
          </a:p>
        </p:txBody>
      </p:sp>
      <p:pic>
        <p:nvPicPr>
          <p:cNvPr id="2050" name="Picture 2" descr="Alerta! La violencia de género es real">
            <a:extLst>
              <a:ext uri="{FF2B5EF4-FFF2-40B4-BE49-F238E27FC236}">
                <a16:creationId xmlns:a16="http://schemas.microsoft.com/office/drawing/2014/main" id="{526DE8C4-3C06-CD76-7150-9D3E8DAC0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609" y="3657600"/>
            <a:ext cx="4037271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248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5C84D-B996-3E5A-869A-C0FD25DF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953977"/>
            <a:ext cx="10277157" cy="1087474"/>
          </a:xfrm>
        </p:spPr>
        <p:txBody>
          <a:bodyPr>
            <a:noAutofit/>
          </a:bodyPr>
          <a:lstStyle/>
          <a:p>
            <a:pPr algn="l"/>
            <a:r>
              <a:rPr lang="es-ES" sz="2400" b="1" i="0" u="none" strike="noStrike" baseline="0" dirty="0">
                <a:solidFill>
                  <a:srgbClr val="FF0000"/>
                </a:solidFill>
                <a:latin typeface="TimesNewRomanPS-BoldMT"/>
              </a:rPr>
              <a:t>Investigación de los actos de violencia intrafamiliar con enfoque de género </a:t>
            </a:r>
            <a:r>
              <a:rPr lang="es-ES" sz="2400" b="0" i="0" u="none" strike="noStrike" baseline="0" dirty="0">
                <a:solidFill>
                  <a:srgbClr val="FF0000"/>
                </a:solidFill>
                <a:latin typeface="ArialMT"/>
              </a:rPr>
              <a:t>y </a:t>
            </a:r>
            <a:r>
              <a:rPr lang="es-ES" sz="2400" b="1" i="0" u="none" strike="noStrike" baseline="0" dirty="0">
                <a:solidFill>
                  <a:srgbClr val="FF0000"/>
                </a:solidFill>
                <a:latin typeface="TimesNewRomanPS-BoldMT"/>
              </a:rPr>
              <a:t>aplicación de los principios de debida diligencia y celeridad</a:t>
            </a:r>
            <a:endParaRPr lang="es-CO" sz="2400" b="1" dirty="0">
              <a:solidFill>
                <a:srgbClr val="FF0000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1F92E5-A1A0-983B-67FA-711175D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344" y="2232837"/>
            <a:ext cx="11623826" cy="4227924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3200" b="0" i="0" u="none" strike="noStrike" baseline="0" dirty="0">
                <a:highlight>
                  <a:srgbClr val="00FFFF"/>
                </a:highlight>
                <a:latin typeface="TimesNewRomanPSMT"/>
              </a:rPr>
              <a:t>La investigación debe ser: ser inmediata, eficiente, exhaustiva, profesional e imparcial, libre de estereotipos y discriminación, orientada a explorar todas las </a:t>
            </a:r>
            <a:r>
              <a:rPr lang="es-ES" sz="3200" b="0" i="0" u="none" strike="noStrike" baseline="0" dirty="0" err="1">
                <a:highlight>
                  <a:srgbClr val="00FFFF"/>
                </a:highlight>
                <a:latin typeface="TimesNewRomanPSMT"/>
              </a:rPr>
              <a:t>líneasde</a:t>
            </a:r>
            <a:r>
              <a:rPr lang="es-ES" sz="3200" b="0" i="0" u="none" strike="noStrike" baseline="0" dirty="0">
                <a:highlight>
                  <a:srgbClr val="00FFFF"/>
                </a:highlight>
                <a:latin typeface="TimesNewRomanPSMT"/>
              </a:rPr>
              <a:t> investigación posibles que permitan el esclarecimiento del hecho que la ley señala como delito, así como la identificación de quien lo cometió o participó en su comisión</a:t>
            </a:r>
            <a:endParaRPr lang="es-ES" b="0" i="0" u="none" strike="noStrike" baseline="0" dirty="0">
              <a:highlight>
                <a:srgbClr val="00FFFF"/>
              </a:highlight>
              <a:latin typeface="TimesNewRomanPSMT"/>
            </a:endParaRPr>
          </a:p>
          <a:p>
            <a:pPr algn="just"/>
            <a:r>
              <a:rPr lang="es-ES" sz="3200" b="0" i="0" u="none" strike="noStrike" baseline="0" dirty="0">
                <a:highlight>
                  <a:srgbClr val="00FFFF"/>
                </a:highlight>
                <a:latin typeface="TimesNewRomanPSMT"/>
              </a:rPr>
              <a:t>Debe desarrollarse dentro de un plazo razonable y debe garantizarse el impulso </a:t>
            </a:r>
            <a:r>
              <a:rPr lang="es-ES" sz="3200" b="0" i="0" u="none" strike="noStrike" baseline="0" dirty="0" err="1">
                <a:highlight>
                  <a:srgbClr val="00FFFF"/>
                </a:highlight>
                <a:latin typeface="TimesNewRomanPSMT"/>
              </a:rPr>
              <a:t>porcesal,es</a:t>
            </a:r>
            <a:r>
              <a:rPr lang="es-ES" sz="3200" b="0" i="0" u="none" strike="noStrike" baseline="0" dirty="0">
                <a:highlight>
                  <a:srgbClr val="00FFFF"/>
                </a:highlight>
                <a:latin typeface="TimesNewRomanPSMT"/>
              </a:rPr>
              <a:t> decir que este no depende de la actividad procesal de la víctima o sus familiares.</a:t>
            </a:r>
          </a:p>
        </p:txBody>
      </p:sp>
    </p:spTree>
    <p:extLst>
      <p:ext uri="{BB962C8B-B14F-4D97-AF65-F5344CB8AC3E}">
        <p14:creationId xmlns:p14="http://schemas.microsoft.com/office/powerpoint/2010/main" val="4236791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ACE8DF-7B71-48F1-9743-3286A78E3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4094" y="5328169"/>
            <a:ext cx="9958803" cy="1132590"/>
          </a:xfrm>
        </p:spPr>
        <p:txBody>
          <a:bodyPr/>
          <a:lstStyle/>
          <a:p>
            <a:pPr algn="ctr"/>
            <a:r>
              <a:rPr lang="es-ES" sz="32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dobeGaramondPro"/>
              </a:rPr>
              <a:t>Nadie puede hacerte sentir inferior sin tu consentimiento</a:t>
            </a:r>
            <a:r>
              <a:rPr lang="es-ES" sz="32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dobeGaramondPro"/>
              </a:rPr>
              <a:t> - Eleanor Roosevelt</a:t>
            </a:r>
            <a:endParaRPr lang="es-CO" dirty="0"/>
          </a:p>
        </p:txBody>
      </p:sp>
      <p:pic>
        <p:nvPicPr>
          <p:cNvPr id="1026" name="Picture 2" descr="La acuarela de la captura del triunfo celebra a las mujeres españolas en la  gloria histórica del fútbol | Foto Premium">
            <a:extLst>
              <a:ext uri="{FF2B5EF4-FFF2-40B4-BE49-F238E27FC236}">
                <a16:creationId xmlns:a16="http://schemas.microsoft.com/office/drawing/2014/main" id="{8E2014B7-F33B-364F-AF7B-080D40DF1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885" y="181131"/>
            <a:ext cx="7285220" cy="495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311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70FF7-24BC-7BA7-6A8D-329C745F3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8800" b="1" dirty="0">
                <a:solidFill>
                  <a:schemeClr val="bg1"/>
                </a:solidFill>
              </a:rPr>
              <a:t>GRACIAS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60E3F7-28DB-7194-9F14-AD3A0C69FF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672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F8D236B9-B21F-91D4-D440-FA2032EB69BE}"/>
              </a:ext>
            </a:extLst>
          </p:cNvPr>
          <p:cNvSpPr/>
          <p:nvPr/>
        </p:nvSpPr>
        <p:spPr>
          <a:xfrm>
            <a:off x="4005717" y="1280160"/>
            <a:ext cx="4001907" cy="10287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CONCEPTOS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58180F04-BDAF-1F8B-6D10-4FA75B29C187}"/>
              </a:ext>
            </a:extLst>
          </p:cNvPr>
          <p:cNvSpPr/>
          <p:nvPr/>
        </p:nvSpPr>
        <p:spPr>
          <a:xfrm>
            <a:off x="628650" y="2272665"/>
            <a:ext cx="2674620" cy="1143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FF00"/>
                </a:solidFill>
              </a:rPr>
              <a:t>ENFOQUE DE GENERO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CA53C23-A837-1556-2CDA-A36B85C9C0E0}"/>
              </a:ext>
            </a:extLst>
          </p:cNvPr>
          <p:cNvSpPr/>
          <p:nvPr/>
        </p:nvSpPr>
        <p:spPr>
          <a:xfrm>
            <a:off x="7382081" y="2348865"/>
            <a:ext cx="2674620" cy="1143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FF00"/>
                </a:solidFill>
              </a:rPr>
              <a:t>VIOLENCIA BASADA EN GENERO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B5380CD6-19AB-8EDC-BE6C-D80E4A6904E2}"/>
              </a:ext>
            </a:extLst>
          </p:cNvPr>
          <p:cNvSpPr/>
          <p:nvPr/>
        </p:nvSpPr>
        <p:spPr>
          <a:xfrm>
            <a:off x="4346919" y="2446020"/>
            <a:ext cx="2674620" cy="1143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FF00"/>
                </a:solidFill>
              </a:rPr>
              <a:t>ESTEREOTIPOS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8ADCB67-05BB-48C8-2A4B-FA5E84E5189E}"/>
              </a:ext>
            </a:extLst>
          </p:cNvPr>
          <p:cNvSpPr/>
          <p:nvPr/>
        </p:nvSpPr>
        <p:spPr>
          <a:xfrm>
            <a:off x="3627824" y="0"/>
            <a:ext cx="4001907" cy="1143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FFFF00"/>
                </a:solidFill>
              </a:rPr>
              <a:t>VIOLENCIA INTRAFAMILIAR </a:t>
            </a:r>
          </a:p>
        </p:txBody>
      </p:sp>
      <p:sp>
        <p:nvSpPr>
          <p:cNvPr id="8" name="Nube 7">
            <a:extLst>
              <a:ext uri="{FF2B5EF4-FFF2-40B4-BE49-F238E27FC236}">
                <a16:creationId xmlns:a16="http://schemas.microsoft.com/office/drawing/2014/main" id="{0A678F00-97B2-14FA-DD99-BA1F1B990ECF}"/>
              </a:ext>
            </a:extLst>
          </p:cNvPr>
          <p:cNvSpPr/>
          <p:nvPr/>
        </p:nvSpPr>
        <p:spPr>
          <a:xfrm>
            <a:off x="10056701" y="5116664"/>
            <a:ext cx="1987121" cy="8915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rgbClr val="FFFF00"/>
                </a:solidFill>
              </a:rPr>
              <a:t>Violencia institucional</a:t>
            </a:r>
          </a:p>
        </p:txBody>
      </p:sp>
      <p:sp>
        <p:nvSpPr>
          <p:cNvPr id="9" name="Nube 8">
            <a:extLst>
              <a:ext uri="{FF2B5EF4-FFF2-40B4-BE49-F238E27FC236}">
                <a16:creationId xmlns:a16="http://schemas.microsoft.com/office/drawing/2014/main" id="{9E02D206-8B3F-2177-1675-D3C3BDFBA804}"/>
              </a:ext>
            </a:extLst>
          </p:cNvPr>
          <p:cNvSpPr/>
          <p:nvPr/>
        </p:nvSpPr>
        <p:spPr>
          <a:xfrm>
            <a:off x="10204879" y="4002239"/>
            <a:ext cx="1987121" cy="8915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rgbClr val="FFFF00"/>
                </a:solidFill>
              </a:rPr>
              <a:t>Violencia por prejuicio</a:t>
            </a:r>
          </a:p>
        </p:txBody>
      </p:sp>
      <p:sp>
        <p:nvSpPr>
          <p:cNvPr id="10" name="Nube 9">
            <a:extLst>
              <a:ext uri="{FF2B5EF4-FFF2-40B4-BE49-F238E27FC236}">
                <a16:creationId xmlns:a16="http://schemas.microsoft.com/office/drawing/2014/main" id="{601B9279-6F48-8C6B-537C-F348B83B162D}"/>
              </a:ext>
            </a:extLst>
          </p:cNvPr>
          <p:cNvSpPr/>
          <p:nvPr/>
        </p:nvSpPr>
        <p:spPr>
          <a:xfrm>
            <a:off x="10310272" y="2553487"/>
            <a:ext cx="1733550" cy="8915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>
                <a:solidFill>
                  <a:srgbClr val="FFFF00"/>
                </a:solidFill>
              </a:rPr>
              <a:t>Violencia patrimonial</a:t>
            </a:r>
          </a:p>
        </p:txBody>
      </p:sp>
      <p:sp>
        <p:nvSpPr>
          <p:cNvPr id="11" name="Nube 10">
            <a:extLst>
              <a:ext uri="{FF2B5EF4-FFF2-40B4-BE49-F238E27FC236}">
                <a16:creationId xmlns:a16="http://schemas.microsoft.com/office/drawing/2014/main" id="{1E7984FA-E737-28C6-1FAC-3958D62A49F4}"/>
              </a:ext>
            </a:extLst>
          </p:cNvPr>
          <p:cNvSpPr/>
          <p:nvPr/>
        </p:nvSpPr>
        <p:spPr>
          <a:xfrm>
            <a:off x="10056701" y="1137285"/>
            <a:ext cx="1905000" cy="8915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rgbClr val="FFFF00"/>
                </a:solidFill>
              </a:rPr>
              <a:t>Violencia </a:t>
            </a:r>
            <a:r>
              <a:rPr lang="es-CO" sz="1400" dirty="0" err="1">
                <a:solidFill>
                  <a:srgbClr val="FFFF00"/>
                </a:solidFill>
              </a:rPr>
              <a:t>fisica</a:t>
            </a:r>
            <a:endParaRPr lang="es-CO" sz="1400" dirty="0">
              <a:solidFill>
                <a:srgbClr val="FFFF00"/>
              </a:solidFill>
            </a:endParaRPr>
          </a:p>
        </p:txBody>
      </p:sp>
      <p:sp>
        <p:nvSpPr>
          <p:cNvPr id="12" name="Nube 11">
            <a:extLst>
              <a:ext uri="{FF2B5EF4-FFF2-40B4-BE49-F238E27FC236}">
                <a16:creationId xmlns:a16="http://schemas.microsoft.com/office/drawing/2014/main" id="{13F335F0-B33D-6456-C34D-74E8B2BCBC7A}"/>
              </a:ext>
            </a:extLst>
          </p:cNvPr>
          <p:cNvSpPr/>
          <p:nvPr/>
        </p:nvSpPr>
        <p:spPr>
          <a:xfrm>
            <a:off x="9760226" y="60008"/>
            <a:ext cx="2150246" cy="8915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rgbClr val="FFFF00"/>
                </a:solidFill>
              </a:rPr>
              <a:t>Violencia Sexual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1AE6B7C2-07D8-B6CA-8F30-327C5AE72025}"/>
              </a:ext>
            </a:extLst>
          </p:cNvPr>
          <p:cNvSpPr/>
          <p:nvPr/>
        </p:nvSpPr>
        <p:spPr>
          <a:xfrm>
            <a:off x="628650" y="4253948"/>
            <a:ext cx="2674620" cy="6398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Flecha: a la izquierda y derecha 14">
            <a:extLst>
              <a:ext uri="{FF2B5EF4-FFF2-40B4-BE49-F238E27FC236}">
                <a16:creationId xmlns:a16="http://schemas.microsoft.com/office/drawing/2014/main" id="{4FE84DB7-75B3-0029-8FE2-DFDD076BCE8E}"/>
              </a:ext>
            </a:extLst>
          </p:cNvPr>
          <p:cNvSpPr/>
          <p:nvPr/>
        </p:nvSpPr>
        <p:spPr>
          <a:xfrm>
            <a:off x="1749287" y="4532243"/>
            <a:ext cx="8010939" cy="1709531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>
                <a:solidFill>
                  <a:srgbClr val="FFFF00"/>
                </a:solidFill>
              </a:rPr>
              <a:t>Ley 1959-2019</a:t>
            </a: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DBD1F121-E0BF-6C89-F063-8D8DDB5D5B3D}"/>
              </a:ext>
            </a:extLst>
          </p:cNvPr>
          <p:cNvSpPr/>
          <p:nvPr/>
        </p:nvSpPr>
        <p:spPr>
          <a:xfrm>
            <a:off x="9203635" y="755374"/>
            <a:ext cx="982139" cy="1530626"/>
          </a:xfrm>
          <a:custGeom>
            <a:avLst/>
            <a:gdLst>
              <a:gd name="connsiteX0" fmla="*/ 0 w 982139"/>
              <a:gd name="connsiteY0" fmla="*/ 1530626 h 1530626"/>
              <a:gd name="connsiteX1" fmla="*/ 914400 w 982139"/>
              <a:gd name="connsiteY1" fmla="*/ 79513 h 1530626"/>
              <a:gd name="connsiteX2" fmla="*/ 894522 w 982139"/>
              <a:gd name="connsiteY2" fmla="*/ 238539 h 1530626"/>
              <a:gd name="connsiteX3" fmla="*/ 735495 w 982139"/>
              <a:gd name="connsiteY3" fmla="*/ 0 h 153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139" h="1530626">
                <a:moveTo>
                  <a:pt x="0" y="1530626"/>
                </a:moveTo>
                <a:cubicBezTo>
                  <a:pt x="382656" y="912743"/>
                  <a:pt x="765313" y="294861"/>
                  <a:pt x="914400" y="79513"/>
                </a:cubicBezTo>
                <a:cubicBezTo>
                  <a:pt x="1063487" y="-135835"/>
                  <a:pt x="924339" y="251791"/>
                  <a:pt x="894522" y="238539"/>
                </a:cubicBezTo>
                <a:cubicBezTo>
                  <a:pt x="864705" y="225287"/>
                  <a:pt x="800100" y="112643"/>
                  <a:pt x="735495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055D75D-5584-4DDB-A70B-D52F6FC89270}"/>
              </a:ext>
            </a:extLst>
          </p:cNvPr>
          <p:cNvCxnSpPr>
            <a:stCxn id="5" idx="7"/>
          </p:cNvCxnSpPr>
          <p:nvPr/>
        </p:nvCxnSpPr>
        <p:spPr>
          <a:xfrm flipV="1">
            <a:off x="9665012" y="1828800"/>
            <a:ext cx="1069249" cy="687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83B146-E2C4-EA96-8668-88097F10D48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5684229" y="2272665"/>
            <a:ext cx="0" cy="173355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32CC7D17-E605-F571-560D-8F0E7E5EC5B6}"/>
              </a:ext>
            </a:extLst>
          </p:cNvPr>
          <p:cNvCxnSpPr>
            <a:cxnSpLocks/>
          </p:cNvCxnSpPr>
          <p:nvPr/>
        </p:nvCxnSpPr>
        <p:spPr>
          <a:xfrm>
            <a:off x="7629731" y="1681772"/>
            <a:ext cx="794741" cy="764248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A926973-5CAE-5572-0C33-F914F0A3ED4C}"/>
              </a:ext>
            </a:extLst>
          </p:cNvPr>
          <p:cNvCxnSpPr>
            <a:cxnSpLocks/>
          </p:cNvCxnSpPr>
          <p:nvPr/>
        </p:nvCxnSpPr>
        <p:spPr>
          <a:xfrm flipH="1">
            <a:off x="2998033" y="1893914"/>
            <a:ext cx="1234190" cy="999188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C34C7E4-39F7-FEA8-CED7-E0F4C8BA3BC0}"/>
              </a:ext>
            </a:extLst>
          </p:cNvPr>
          <p:cNvCxnSpPr>
            <a:cxnSpLocks/>
          </p:cNvCxnSpPr>
          <p:nvPr/>
        </p:nvCxnSpPr>
        <p:spPr>
          <a:xfrm>
            <a:off x="9481279" y="3429000"/>
            <a:ext cx="828993" cy="1687664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6E105CC0-7F6B-1ABF-3E2D-9B686FEAA497}"/>
              </a:ext>
            </a:extLst>
          </p:cNvPr>
          <p:cNvCxnSpPr>
            <a:cxnSpLocks/>
          </p:cNvCxnSpPr>
          <p:nvPr/>
        </p:nvCxnSpPr>
        <p:spPr>
          <a:xfrm>
            <a:off x="9760226" y="3177915"/>
            <a:ext cx="974035" cy="1229193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E59AD4A9-75A1-2631-E55F-5B7C49005983}"/>
              </a:ext>
            </a:extLst>
          </p:cNvPr>
          <p:cNvCxnSpPr>
            <a:cxnSpLocks/>
          </p:cNvCxnSpPr>
          <p:nvPr/>
        </p:nvCxnSpPr>
        <p:spPr>
          <a:xfrm flipH="1">
            <a:off x="9878518" y="3043003"/>
            <a:ext cx="614597" cy="0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54B0721-EC62-D1FD-0811-9A309C22FE31}"/>
              </a:ext>
            </a:extLst>
          </p:cNvPr>
          <p:cNvCxnSpPr>
            <a:cxnSpLocks/>
          </p:cNvCxnSpPr>
          <p:nvPr/>
        </p:nvCxnSpPr>
        <p:spPr>
          <a:xfrm flipH="1">
            <a:off x="9760226" y="1893914"/>
            <a:ext cx="550046" cy="696886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89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97E70-76FB-93E6-4D35-057614FBD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4787135"/>
            <a:ext cx="6220918" cy="1613665"/>
          </a:xfrm>
        </p:spPr>
        <p:txBody>
          <a:bodyPr>
            <a:normAutofit fontScale="90000"/>
          </a:bodyPr>
          <a:lstStyle/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Century Gothic" panose="020B0502020202020204"/>
                <a:ea typeface="+mn-ea"/>
                <a:cs typeface="+mn-cs"/>
              </a:rPr>
              <a:t>ESTEREOTIPOS DE GENERO</a:t>
            </a:r>
            <a:br>
              <a:rPr kumimoji="0" lang="es-CO" sz="40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endParaRPr lang="es-CO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3EB25-ACCA-3B25-BCD7-5B5D3D04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3" y="314793"/>
            <a:ext cx="11877207" cy="4188095"/>
          </a:xfrm>
        </p:spPr>
        <p:txBody>
          <a:bodyPr>
            <a:normAutofit/>
          </a:bodyPr>
          <a:lstStyle/>
          <a:p>
            <a:pPr algn="just"/>
            <a:r>
              <a:rPr lang="es-ES" sz="2400" b="1" i="0" u="none" strike="noStrike" baseline="0" dirty="0">
                <a:solidFill>
                  <a:schemeClr val="accent3">
                    <a:lumMod val="50000"/>
                  </a:schemeClr>
                </a:solidFill>
                <a:highlight>
                  <a:srgbClr val="C0C0C0"/>
                </a:highlight>
                <a:latin typeface="MyriadVariableConcept-Roman"/>
              </a:rPr>
              <a:t>Es una idea generalizada o una etiqueta basada en características y roles que delimitan lo que “debe ser" una mujer o un hombre en ciertos contextos. Estos estereotipos suelen hacer énfasis en características  físicas, biológicas, sexuales y sociales</a:t>
            </a:r>
            <a:r>
              <a:rPr lang="es-ES" sz="1200" b="1" i="0" u="none" strike="noStrike" baseline="0" dirty="0">
                <a:solidFill>
                  <a:schemeClr val="accent3">
                    <a:lumMod val="50000"/>
                  </a:schemeClr>
                </a:solidFill>
                <a:highlight>
                  <a:srgbClr val="C0C0C0"/>
                </a:highlight>
                <a:latin typeface="MyriadVariableConcept-Roman"/>
              </a:rPr>
              <a:t>31 </a:t>
            </a:r>
            <a:r>
              <a:rPr lang="es-ES" sz="2400" b="1" i="0" u="none" strike="noStrike" baseline="0" dirty="0">
                <a:solidFill>
                  <a:schemeClr val="accent3">
                    <a:lumMod val="50000"/>
                  </a:schemeClr>
                </a:solidFill>
                <a:highlight>
                  <a:srgbClr val="C0C0C0"/>
                </a:highlight>
                <a:latin typeface="MyriadVariableConcept-Roman"/>
              </a:rPr>
              <a:t>que refuerzan y justifican un trato desigual (por considerar a las mujeres como débiles, cuidadoras, serviles y sentimentales, y a los hombres como seres racionales, independientes, fuertes, que tienen el control y pueden asumir grandes responsabilidades). Los estereotipos de género son negativos </a:t>
            </a:r>
            <a:r>
              <a:rPr lang="es-ES" sz="1200" b="1" i="0" u="none" strike="noStrike" baseline="0" dirty="0">
                <a:solidFill>
                  <a:schemeClr val="accent3">
                    <a:lumMod val="50000"/>
                  </a:schemeClr>
                </a:solidFill>
                <a:highlight>
                  <a:srgbClr val="C0C0C0"/>
                </a:highlight>
                <a:latin typeface="MyriadVariableConcept-Roman"/>
              </a:rPr>
              <a:t> </a:t>
            </a:r>
            <a:r>
              <a:rPr lang="es-ES" sz="2400" b="1" i="0" u="none" strike="noStrike" baseline="0" dirty="0">
                <a:solidFill>
                  <a:schemeClr val="accent3">
                    <a:lumMod val="50000"/>
                  </a:schemeClr>
                </a:solidFill>
                <a:highlight>
                  <a:srgbClr val="C0C0C0"/>
                </a:highlight>
                <a:latin typeface="MyriadVariableConcept-Roman"/>
              </a:rPr>
              <a:t>y generan situaciones de discriminación cuando por medio de ellos</a:t>
            </a:r>
          </a:p>
          <a:p>
            <a:pPr algn="just"/>
            <a:r>
              <a:rPr lang="es-ES" sz="2800" dirty="0">
                <a:solidFill>
                  <a:srgbClr val="002060"/>
                </a:solidFill>
                <a:latin typeface="TimesNewRomanPSMT"/>
              </a:rPr>
              <a:t>La</a:t>
            </a:r>
            <a:r>
              <a:rPr lang="es-ES" sz="2800" b="0" i="0" u="none" strike="noStrike" baseline="0" dirty="0">
                <a:solidFill>
                  <a:srgbClr val="002060"/>
                </a:solidFill>
                <a:latin typeface="TimesNewRomanPSMT"/>
              </a:rPr>
              <a:t> Corte Interamericana de Derechos Humanos consiste en "una preconcepción de </a:t>
            </a:r>
            <a:r>
              <a:rPr lang="es-CO" sz="2800" b="0" i="0" u="none" strike="noStrike" baseline="0" dirty="0">
                <a:solidFill>
                  <a:srgbClr val="002060"/>
                </a:solidFill>
                <a:latin typeface="TimesNewRomanPSMT"/>
              </a:rPr>
              <a:t>atributos o características poseídas o papeles que son o deberían ser ejecutados por hombres y mujeres respectivamente</a:t>
            </a:r>
            <a:endParaRPr lang="es-CO" sz="2800" b="1" dirty="0">
              <a:solidFill>
                <a:srgbClr val="002060"/>
              </a:solidFill>
              <a:highlight>
                <a:srgbClr val="C0C0C0"/>
              </a:highlight>
            </a:endParaRPr>
          </a:p>
        </p:txBody>
      </p:sp>
      <p:pic>
        <p:nvPicPr>
          <p:cNvPr id="3074" name="Picture 2" descr="Estereotipo - Qué es, concepto, cómo se forman, prejuicios">
            <a:extLst>
              <a:ext uri="{FF2B5EF4-FFF2-40B4-BE49-F238E27FC236}">
                <a16:creationId xmlns:a16="http://schemas.microsoft.com/office/drawing/2014/main" id="{FA1BC426-7363-6584-9234-30CCE943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76" y="4188096"/>
            <a:ext cx="5146623" cy="266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08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BF3325-26B8-D5E7-B48E-41E2AA003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814" y="1738859"/>
            <a:ext cx="11222974" cy="4255541"/>
          </a:xfrm>
        </p:spPr>
        <p:txBody>
          <a:bodyPr>
            <a:normAutofit/>
          </a:bodyPr>
          <a:lstStyle/>
          <a:p>
            <a:pPr algn="l"/>
            <a:r>
              <a:rPr lang="es-ES" sz="2000" b="1" i="0" u="none" strike="noStrike" baseline="0" dirty="0">
                <a:solidFill>
                  <a:schemeClr val="bg1"/>
                </a:solidFill>
                <a:latin typeface="MyriadVariableConcept-Roman"/>
              </a:rPr>
              <a:t>.Se niega un derecho</a:t>
            </a:r>
          </a:p>
          <a:p>
            <a:pPr algn="l"/>
            <a:r>
              <a:rPr lang="es-ES" sz="2400" b="1" i="0" u="none" strike="noStrike" baseline="0" dirty="0">
                <a:solidFill>
                  <a:schemeClr val="bg1"/>
                </a:solidFill>
                <a:latin typeface="MyriadVariableConcept-Roman"/>
              </a:rPr>
              <a:t>• </a:t>
            </a:r>
            <a:r>
              <a:rPr lang="es-ES" sz="2000" b="1" i="0" u="none" strike="noStrike" baseline="0" dirty="0">
                <a:solidFill>
                  <a:schemeClr val="bg1"/>
                </a:solidFill>
                <a:latin typeface="MyriadVariableConcept-Roman"/>
              </a:rPr>
              <a:t>Se impone una carga desproporcionada a las mujeres o a los hombres según su rol. </a:t>
            </a:r>
            <a:endParaRPr lang="es-CO" sz="2000" b="1" i="0" u="none" strike="noStrike" baseline="0" dirty="0">
              <a:solidFill>
                <a:schemeClr val="bg1"/>
              </a:solidFill>
              <a:latin typeface="MyriadVariableConcept-Roman"/>
            </a:endParaRPr>
          </a:p>
          <a:p>
            <a:pPr algn="l"/>
            <a:r>
              <a:rPr lang="es-ES" sz="2400" b="1" i="0" u="none" strike="noStrike" baseline="0" dirty="0">
                <a:solidFill>
                  <a:schemeClr val="bg1"/>
                </a:solidFill>
                <a:latin typeface="MyriadVariableConcept-Roman"/>
              </a:rPr>
              <a:t>• </a:t>
            </a:r>
            <a:r>
              <a:rPr lang="es-ES" sz="2000" b="1" i="0" u="none" strike="noStrike" baseline="0" dirty="0">
                <a:solidFill>
                  <a:schemeClr val="bg1"/>
                </a:solidFill>
                <a:latin typeface="MyriadVariableConcept-Roman"/>
              </a:rPr>
              <a:t>Se disminuye la responsabilidad del agresor.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2000" b="1" i="0" u="none" strike="noStrike" baseline="0" dirty="0">
                <a:solidFill>
                  <a:schemeClr val="bg1"/>
                </a:solidFill>
                <a:latin typeface="MyriadVariableConcept-Roman"/>
              </a:rPr>
              <a:t>Se violan derechos y libertades fundamentales de las mujeres y las niñas. </a:t>
            </a:r>
            <a:r>
              <a:rPr lang="es-ES" sz="2000" b="0" i="0" u="none" strike="noStrike" baseline="0" dirty="0">
                <a:solidFill>
                  <a:srgbClr val="417DC0"/>
                </a:solidFill>
                <a:highlight>
                  <a:srgbClr val="FFFF00"/>
                </a:highlight>
                <a:latin typeface="MyriadVariableConcept-Roman"/>
              </a:rPr>
              <a:t>). </a:t>
            </a:r>
          </a:p>
        </p:txBody>
      </p:sp>
      <p:pic>
        <p:nvPicPr>
          <p:cNvPr id="4098" name="Picture 2" descr="Etiquetas y estereotipos sociales 2 prejucios actuales 💖">
            <a:extLst>
              <a:ext uri="{FF2B5EF4-FFF2-40B4-BE49-F238E27FC236}">
                <a16:creationId xmlns:a16="http://schemas.microsoft.com/office/drawing/2014/main" id="{7C615FDE-F086-D11A-E40C-0F72B3380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393" y="2910174"/>
            <a:ext cx="3481030" cy="289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20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5E0B5-B4E9-C6B0-4AFA-67A82DDD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67" y="4963755"/>
            <a:ext cx="8534400" cy="1507067"/>
          </a:xfrm>
        </p:spPr>
        <p:txBody>
          <a:bodyPr/>
          <a:lstStyle/>
          <a:p>
            <a:r>
              <a:rPr lang="es-CO" b="1" dirty="0">
                <a:solidFill>
                  <a:schemeClr val="bg1"/>
                </a:solidFill>
                <a:highlight>
                  <a:srgbClr val="FFFF00"/>
                </a:highlight>
              </a:rPr>
              <a:t>VIOLENCIA BASADA EN GENERO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611458-0902-8749-BF40-EE900FE4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267" y="-111446"/>
            <a:ext cx="5441113" cy="4582632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21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Siguiendo la Convención Americana para Prevenir, Sancionar y Erradicar la Violencia contra la Mujer, es </a:t>
            </a:r>
            <a:r>
              <a:rPr lang="es-ES" sz="2100" b="1" i="0" u="sng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MyriadVariableConcept-Roman"/>
              </a:rPr>
              <a:t>cualquier acción o conducta, basada en el género y agravada por la discriminación, </a:t>
            </a:r>
            <a:r>
              <a:rPr lang="es-CO" sz="2100" b="1" i="0" u="sng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MyriadVariableConcept-Roman"/>
              </a:rPr>
              <a:t>que cause muerte, daño o sufrimiento físico, sexual o psicológico </a:t>
            </a:r>
            <a:r>
              <a:rPr lang="es-ES" sz="2100" b="1" i="0" u="sng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MyriadVariableConcept-Roman"/>
              </a:rPr>
              <a:t>a la mujer, tanto en el ámbito público como en el privado</a:t>
            </a:r>
            <a:r>
              <a:rPr lang="es-ES" sz="21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. La cual se produce en </a:t>
            </a:r>
            <a:r>
              <a:rPr lang="es-ES" sz="2100" b="1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un contexto de discriminación </a:t>
            </a:r>
            <a:r>
              <a:rPr lang="es-ES" sz="21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que corresponde a un fenómeno social y cultural que apoya una concepción de inferioridad y subordinación de las mujeres y supremacía y poder de los hombres</a:t>
            </a:r>
            <a:r>
              <a:rPr lang="es-ES" sz="12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41</a:t>
            </a:r>
            <a:r>
              <a:rPr lang="es-ES" sz="21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. </a:t>
            </a:r>
            <a:r>
              <a:rPr lang="es-ES" sz="2100" b="1" i="0" u="sng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Esta violencia se produce cuando la mujer rechaza los roles que le han sido asignados o asume comportamientos incompatibles con</a:t>
            </a:r>
            <a:r>
              <a:rPr lang="es-CO" sz="2100" b="1" i="0" u="sng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su estado de sujeción</a:t>
            </a:r>
            <a:r>
              <a:rPr lang="es-CO" sz="2000" b="1" i="0" u="sng" strike="noStrike" baseline="0" dirty="0">
                <a:solidFill>
                  <a:srgbClr val="00B0F0"/>
                </a:solidFill>
                <a:highlight>
                  <a:srgbClr val="FFFF00"/>
                </a:highlight>
                <a:latin typeface="MyriadVariableConcept-Roman"/>
              </a:rPr>
              <a:t>.</a:t>
            </a:r>
            <a:endParaRPr lang="es-CO" b="1" u="sng" dirty="0">
              <a:solidFill>
                <a:srgbClr val="00B0F0"/>
              </a:solidFill>
              <a:highlight>
                <a:srgbClr val="FFFF00"/>
              </a:highligh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8BF692-2BF2-F4E8-2CD0-46E2D53B9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8428" y="156928"/>
            <a:ext cx="6493762" cy="4045885"/>
          </a:xfrm>
        </p:spPr>
        <p:txBody>
          <a:bodyPr>
            <a:normAutofit fontScale="92500"/>
          </a:bodyPr>
          <a:lstStyle/>
          <a:p>
            <a:pPr algn="just"/>
            <a:r>
              <a:rPr lang="es-ES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Por lo tanto, se manifiesta como forma de sancionar el incumplimiento de los atributos, </a:t>
            </a:r>
            <a:r>
              <a:rPr lang="es-CO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MyriadVariableConcept-Roman"/>
              </a:rPr>
              <a:t>roles o espacios asignados cultural e históricamente. </a:t>
            </a:r>
            <a:r>
              <a:rPr lang="es-CO" b="1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MyriadVariableConcept-Roman"/>
              </a:rPr>
              <a:t>En </a:t>
            </a:r>
            <a:r>
              <a:rPr lang="es-ES" b="1" i="0" u="none" strike="noStrike" baseline="0" dirty="0">
                <a:solidFill>
                  <a:srgbClr val="C00000"/>
                </a:solidFill>
                <a:highlight>
                  <a:srgbClr val="00FFFF"/>
                </a:highlight>
                <a:latin typeface="MyriadVariableConcept-Roman"/>
              </a:rPr>
              <a:t>últimas, la violencia de género busca mantener el sistema según el cual las relaciones de poder permiten el dominio de lo masculino y la subordinación de lo femenino</a:t>
            </a:r>
            <a:endParaRPr lang="es-CO" b="1" dirty="0">
              <a:solidFill>
                <a:srgbClr val="C00000"/>
              </a:solidFill>
              <a:highlight>
                <a:srgbClr val="00FFFF"/>
              </a:highlight>
            </a:endParaRPr>
          </a:p>
        </p:txBody>
      </p:sp>
      <p:pic>
        <p:nvPicPr>
          <p:cNvPr id="1026" name="Picture 2" descr="Violencia de Género - Qué es, tipos, cómo prevenir y qué hacer">
            <a:extLst>
              <a:ext uri="{FF2B5EF4-FFF2-40B4-BE49-F238E27FC236}">
                <a16:creationId xmlns:a16="http://schemas.microsoft.com/office/drawing/2014/main" id="{BA740F75-7042-0F37-3140-F27F540C1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964" y="3742661"/>
            <a:ext cx="3967687" cy="235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24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130D1-3891-C5CE-A7CF-4620838D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9668" y="326036"/>
            <a:ext cx="3657600" cy="1371600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highlight>
                  <a:srgbClr val="FFFF00"/>
                </a:highlight>
              </a:rPr>
              <a:t>VIOLENCIA SEXUAL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AEC111-15BA-FD3A-9488-61BFE9FD5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08" y="685799"/>
            <a:ext cx="6266306" cy="5819931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Se entiende todo acto que mediante el uso de la violencia física, psíquica o moral, se ejerce sobre una persona para imponer una conducta sexual en contra de su voluntad </a:t>
            </a:r>
            <a:r>
              <a:rPr lang="es-ES" sz="9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B</a:t>
            </a:r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, provocar la realización de un acto de naturaleza sexual en condiciones de indefensión, atentar contra el normal desarrollo de la sexualidad </a:t>
            </a:r>
            <a:r>
              <a:rPr lang="es-ES" sz="9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C </a:t>
            </a:r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y/o vulnerar las condiciones sexuales plenas de salud y bienestar físico o psíquico </a:t>
            </a:r>
            <a:r>
              <a:rPr lang="es-ES" sz="9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D</a:t>
            </a:r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. La violencia sexual atenta contra la libertad, la integridad y la formación sexuales y constituye </a:t>
            </a:r>
            <a:r>
              <a:rPr lang="es-CO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una forma de violencia que involucra diferentes </a:t>
            </a:r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tipos de ataques de naturaleza sexual, que son perpetrados en contra de mujeres, hombres y NNA, que genera repercusiones tanto para las víctimas como para los testigos y puede causar </a:t>
            </a:r>
            <a:r>
              <a:rPr lang="es-CO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efectos desestabilizadores profundos en</a:t>
            </a:r>
            <a:r>
              <a:rPr lang="es-ES" sz="24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comunidades y poblaciones en su conjunto </a:t>
            </a:r>
            <a:r>
              <a:rPr lang="es-ES" sz="800" b="0" i="0" u="none" strike="noStrike" baseline="0" dirty="0">
                <a:solidFill>
                  <a:schemeClr val="bg2"/>
                </a:solidFill>
                <a:highlight>
                  <a:srgbClr val="FFFF00"/>
                </a:highlight>
                <a:latin typeface="DINPro-CondensedMedium"/>
              </a:rPr>
              <a:t>E</a:t>
            </a:r>
            <a:r>
              <a:rPr lang="es-ES" sz="2000" b="0" i="0" u="none" strike="noStrike" baseline="0" dirty="0">
                <a:solidFill>
                  <a:srgbClr val="FFFFFF"/>
                </a:solidFill>
                <a:highlight>
                  <a:srgbClr val="FFFF00"/>
                </a:highlight>
                <a:latin typeface="DINPro-CondensedMedium"/>
              </a:rPr>
              <a:t>.”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0F67F8-3B4D-D860-DCDF-AD84A8C79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2865" y="2337390"/>
            <a:ext cx="3657600" cy="2091267"/>
          </a:xfrm>
        </p:spPr>
        <p:txBody>
          <a:bodyPr>
            <a:normAutofit/>
          </a:bodyPr>
          <a:lstStyle/>
          <a:p>
            <a:pPr algn="just"/>
            <a:endParaRPr lang="es-CO" dirty="0"/>
          </a:p>
        </p:txBody>
      </p:sp>
      <p:pic>
        <p:nvPicPr>
          <p:cNvPr id="5122" name="Picture 2" descr="Hubo 916 casos más de violencia sexual en El Salvador en último año - La  Prensa Gráfica">
            <a:extLst>
              <a:ext uri="{FF2B5EF4-FFF2-40B4-BE49-F238E27FC236}">
                <a16:creationId xmlns:a16="http://schemas.microsoft.com/office/drawing/2014/main" id="{B83BEE36-A93A-DE42-AFF5-0B9C49A45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865" y="2337390"/>
            <a:ext cx="4844512" cy="350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38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E161E-3E48-4A24-A71A-62E25414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269823"/>
            <a:ext cx="4787198" cy="1787577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>
                <a:solidFill>
                  <a:schemeClr val="bg1"/>
                </a:solidFill>
                <a:highlight>
                  <a:srgbClr val="FFFF00"/>
                </a:highlight>
              </a:rPr>
              <a:t>VIOLENCIA PSICOLOGICA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2A04E2-D1F6-D0D7-7695-2C3456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90" y="269823"/>
            <a:ext cx="6530715" cy="572457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La acción u omisión destinada a degradar </a:t>
            </a:r>
            <a:r>
              <a:rPr lang="es-CO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o controlar las acciones, comportamientos, creencias y decisiones </a:t>
            </a:r>
            <a:r>
              <a:rPr lang="es-ES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de otras personas, por medio de </a:t>
            </a:r>
            <a:r>
              <a:rPr lang="es-CO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intimidación, manipulación, amenaza, directa o indirecta, humillación, </a:t>
            </a:r>
            <a:r>
              <a:rPr lang="es-ES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aislamiento o cualquier otra conducta que implique un daño o perjuicio en la salud psicológica, la autodeterminación o el </a:t>
            </a:r>
            <a:r>
              <a:rPr lang="es-CO" sz="28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desarrollo personal</a:t>
            </a:r>
            <a:r>
              <a:rPr lang="es-CO" sz="28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.</a:t>
            </a:r>
          </a:p>
          <a:p>
            <a:pPr algn="just"/>
            <a:r>
              <a:rPr lang="es-ES" sz="3000" b="0" i="0" u="none" strike="noStrike" baseline="0" dirty="0">
                <a:solidFill>
                  <a:srgbClr val="FF0000"/>
                </a:solidFill>
                <a:highlight>
                  <a:srgbClr val="00FFFF"/>
                </a:highlight>
                <a:latin typeface="DINPro-CondensedMedium"/>
              </a:rPr>
              <a:t>Ejercer control sobre la persona al revisar el celular y/o redes sociales; </a:t>
            </a:r>
            <a:r>
              <a:rPr lang="es-CO" sz="3000" b="0" i="0" u="none" strike="noStrike" baseline="0" dirty="0">
                <a:solidFill>
                  <a:srgbClr val="FF0000"/>
                </a:solidFill>
                <a:highlight>
                  <a:srgbClr val="00FFFF"/>
                </a:highlight>
                <a:latin typeface="DINPro-CondensedMedium"/>
              </a:rPr>
              <a:t> Críticas destructivas, comentarios ; </a:t>
            </a:r>
            <a:r>
              <a:rPr lang="es-ES" sz="3000" b="0" i="0" u="none" strike="noStrike" baseline="0" dirty="0">
                <a:solidFill>
                  <a:srgbClr val="FF0000"/>
                </a:solidFill>
                <a:highlight>
                  <a:srgbClr val="00FFFF"/>
                </a:highlight>
                <a:latin typeface="DINPro-CondensedMedium"/>
              </a:rPr>
              <a:t>negativos y ridiculizar frente a los demás.;  Enfadarse por incumplimiento de tareas consideradas propias de la mujer</a:t>
            </a:r>
            <a:r>
              <a:rPr lang="es-ES" sz="3000" b="0" i="0" u="none" strike="noStrike" baseline="0" dirty="0">
                <a:solidFill>
                  <a:schemeClr val="bg2"/>
                </a:solidFill>
                <a:highlight>
                  <a:srgbClr val="00FFFF"/>
                </a:highlight>
                <a:latin typeface="DINPro-CondensedMedium"/>
              </a:rPr>
              <a:t>.</a:t>
            </a:r>
            <a:endParaRPr lang="es-CO" sz="3000" dirty="0">
              <a:solidFill>
                <a:schemeClr val="bg2"/>
              </a:solidFill>
              <a:highlight>
                <a:srgbClr val="00FFFF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42C936-0B27-C069-2552-4274F3A76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6146" name="Picture 2" descr="La violencia psicológica es un enemigo peligroso - Diario La Verdad de  Vargas">
            <a:extLst>
              <a:ext uri="{FF2B5EF4-FFF2-40B4-BE49-F238E27FC236}">
                <a16:creationId xmlns:a16="http://schemas.microsoft.com/office/drawing/2014/main" id="{EC2618CF-DC7B-D319-D2A5-DF8BE8032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296410"/>
            <a:ext cx="4787197" cy="369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278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281A5-0215-4FF4-9738-178E48E5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012" y="685800"/>
            <a:ext cx="403769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400" b="1" dirty="0">
                <a:solidFill>
                  <a:schemeClr val="bg1"/>
                </a:solidFill>
              </a:rPr>
              <a:t>VIOLENCIA FISÍCA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D8A8FC-68B1-39C3-EA74-F177F01A1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s-ES" sz="40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Riesgo o disminución de la integridad </a:t>
            </a:r>
            <a:r>
              <a:rPr lang="es-CO" sz="4000" b="0" i="0" u="none" strike="noStrike" baseline="0" dirty="0">
                <a:solidFill>
                  <a:schemeClr val="bg1"/>
                </a:solidFill>
                <a:highlight>
                  <a:srgbClr val="00FFFF"/>
                </a:highlight>
                <a:latin typeface="DINPro-CondensedMedium"/>
              </a:rPr>
              <a:t>corporal de una persona.”</a:t>
            </a:r>
          </a:p>
          <a:p>
            <a:pPr algn="just"/>
            <a:r>
              <a:rPr lang="es-CO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Golpizas, empujones, sacudidas, </a:t>
            </a:r>
            <a:r>
              <a:rPr lang="es-ES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estrujones (los empujones o zarandeos pueden no dejar ningún tipo de marca en el cuerpo), agresiones con objetos o </a:t>
            </a:r>
            <a:r>
              <a:rPr lang="pt-BR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líquidos, ácidos o </a:t>
            </a:r>
            <a:r>
              <a:rPr lang="pt-BR" sz="2800" b="0" i="0" u="none" strike="noStrike" baseline="0" dirty="0" err="1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sustancias</a:t>
            </a:r>
            <a:r>
              <a:rPr lang="pt-BR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 similares o </a:t>
            </a:r>
            <a:r>
              <a:rPr lang="es-ES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corrosivas que generen daño o destrucción al entrar en contacto con el tejido </a:t>
            </a:r>
            <a:r>
              <a:rPr lang="es-CO" sz="2800" b="0" i="0" u="none" strike="noStrike" baseline="0" dirty="0">
                <a:solidFill>
                  <a:schemeClr val="accent1"/>
                </a:solidFill>
                <a:highlight>
                  <a:srgbClr val="00FFFF"/>
                </a:highlight>
                <a:latin typeface="DINPro-CondensedMedium"/>
              </a:rPr>
              <a:t>humano</a:t>
            </a:r>
            <a:r>
              <a:rPr lang="es-CO" sz="2800" b="0" i="0" u="none" strike="noStrike" baseline="0" dirty="0">
                <a:solidFill>
                  <a:srgbClr val="FFFFFF"/>
                </a:solidFill>
                <a:highlight>
                  <a:srgbClr val="00FFFF"/>
                </a:highlight>
                <a:latin typeface="DINPro-CondensedMedium"/>
              </a:rPr>
              <a:t>.</a:t>
            </a:r>
            <a:endParaRPr lang="es-CO" sz="2800" dirty="0">
              <a:highlight>
                <a:srgbClr val="00FFFF"/>
              </a:highlight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B1E3E2-4832-D4CB-425C-0BFA02AF5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7170" name="Picture 2" descr="La violencia no solo es física: 6 signos de que estarías sufriendo maltrato  en la pareja">
            <a:extLst>
              <a:ext uri="{FF2B5EF4-FFF2-40B4-BE49-F238E27FC236}">
                <a16:creationId xmlns:a16="http://schemas.microsoft.com/office/drawing/2014/main" id="{9A498658-95D4-98DD-9FC9-9132DFA7C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331506"/>
            <a:ext cx="4422776" cy="333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712675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1913</TotalTime>
  <Words>2029</Words>
  <Application>Microsoft Office PowerPoint</Application>
  <PresentationFormat>Panorámica</PresentationFormat>
  <Paragraphs>79</Paragraphs>
  <Slides>22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5" baseType="lpstr">
      <vt:lpstr>AdobeGaramondPro</vt:lpstr>
      <vt:lpstr>Arial</vt:lpstr>
      <vt:lpstr>ArialMT</vt:lpstr>
      <vt:lpstr>Century Gothic</vt:lpstr>
      <vt:lpstr>DINPro-CondensedMedium</vt:lpstr>
      <vt:lpstr>MyriadVariableConcept-Roman</vt:lpstr>
      <vt:lpstr>RobotoL</vt:lpstr>
      <vt:lpstr>Times New Roman</vt:lpstr>
      <vt:lpstr>TimesNewRomanPS-BoldMT</vt:lpstr>
      <vt:lpstr>TimesNewRomanPS-ItalicMT</vt:lpstr>
      <vt:lpstr>TimesNewRomanPSMT</vt:lpstr>
      <vt:lpstr>Wingdings 3</vt:lpstr>
      <vt:lpstr>Sector</vt:lpstr>
      <vt:lpstr>Presentación de PowerPoint</vt:lpstr>
      <vt:lpstr>VIOLENCIA INTRAFAMILIAR</vt:lpstr>
      <vt:lpstr>Presentación de PowerPoint</vt:lpstr>
      <vt:lpstr>ESTEREOTIPOS DE GENERO </vt:lpstr>
      <vt:lpstr>Presentación de PowerPoint</vt:lpstr>
      <vt:lpstr>VIOLENCIA BASADA EN GENERO</vt:lpstr>
      <vt:lpstr>VIOLENCIA SEXUAL</vt:lpstr>
      <vt:lpstr>VIOLENCIA PSICOLOGICA</vt:lpstr>
      <vt:lpstr>VIOLENCIA FISÍCA</vt:lpstr>
      <vt:lpstr>VIOLENCIA PATRIMONIAL y economica</vt:lpstr>
      <vt:lpstr>VIOLENCIA POR PREJUICIO</vt:lpstr>
      <vt:lpstr>Violencia institucional</vt:lpstr>
      <vt:lpstr>Enfoque de genero </vt:lpstr>
      <vt:lpstr>.violencia intrafamiliar-LEY 1959 DEL 2019- Directiva  001. del 16 de marzo del 2021</vt:lpstr>
      <vt:lpstr>violencia intrafamiliar-LEY 1959 DEL 2019- Directiva  001. del 16 de marzo del 2021</vt:lpstr>
      <vt:lpstr>violencia intrafamiliar-LEY 1959 DEL 2019- Directiva  001. del 16 de marzo del 2021</vt:lpstr>
      <vt:lpstr>violencia intrafamiliar-LEY 1959 DEL 2019- Directiva  001. del 16 de marzo del 2021</vt:lpstr>
      <vt:lpstr>violencia intrafamiliar-LEY 1959 DEL 2019- Directiva  001. del 16 de marzo del 2021</vt:lpstr>
      <vt:lpstr>violencia intrafamiliar-LEY 1959 DEL 2019- Directiva  001. del 16 de marzo del 2021</vt:lpstr>
      <vt:lpstr>Investigación de los actos de violencia intrafamiliar con enfoque de género y aplicación de los principios de debida diligencia y celeridad</vt:lpstr>
      <vt:lpstr>Presentación de PowerPoint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RENGIFO</dc:creator>
  <cp:lastModifiedBy>Técnico Sistemas Tribunal Superior - Quindío - Armenia</cp:lastModifiedBy>
  <cp:revision>5</cp:revision>
  <dcterms:created xsi:type="dcterms:W3CDTF">2024-05-28T21:16:35Z</dcterms:created>
  <dcterms:modified xsi:type="dcterms:W3CDTF">2024-05-31T00:33:24Z</dcterms:modified>
</cp:coreProperties>
</file>