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5" r:id="rId13"/>
    <p:sldId id="266" r:id="rId14"/>
    <p:sldId id="278" r:id="rId15"/>
    <p:sldId id="279" r:id="rId16"/>
    <p:sldId id="267" r:id="rId17"/>
    <p:sldId id="269" r:id="rId18"/>
    <p:sldId id="270" r:id="rId19"/>
    <p:sldId id="268" r:id="rId20"/>
    <p:sldId id="271" r:id="rId21"/>
    <p:sldId id="272" r:id="rId22"/>
    <p:sldId id="273" r:id="rId23"/>
    <p:sldId id="274" r:id="rId24"/>
    <p:sldId id="275" r:id="rId25"/>
    <p:sldId id="276" r:id="rId26"/>
    <p:sldId id="277" r:id="rId27"/>
    <p:sldId id="280" r:id="rId28"/>
    <p:sldId id="281" r:id="rId2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triz Elena Carrasquilla Bohorquez" initials="BECB" lastIdx="1" clrIdx="0">
    <p:extLst>
      <p:ext uri="{19B8F6BF-5375-455C-9EA6-DF929625EA0E}">
        <p15:presenceInfo xmlns:p15="http://schemas.microsoft.com/office/powerpoint/2012/main" userId="Beatriz Elena Carrasquilla Bohorqu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2" d="100"/>
          <a:sy n="102" d="100"/>
        </p:scale>
        <p:origin x="12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riz Elena Carrasquilla Bohorquez" userId="0e58a2bb-6a8b-4ee5-a6a5-e05ae9b26ac2" providerId="ADAL" clId="{2CAA608D-C39A-446D-A5DD-CE9FD77CE251}"/>
    <pc:docChg chg="custSel addSld delSld modSld modMainMaster">
      <pc:chgData name="Beatriz Elena Carrasquilla Bohorquez" userId="0e58a2bb-6a8b-4ee5-a6a5-e05ae9b26ac2" providerId="ADAL" clId="{2CAA608D-C39A-446D-A5DD-CE9FD77CE251}" dt="2024-06-06T19:11:51.445" v="1251"/>
      <pc:docMkLst>
        <pc:docMk/>
      </pc:docMkLst>
      <pc:sldChg chg="setBg">
        <pc:chgData name="Beatriz Elena Carrasquilla Bohorquez" userId="0e58a2bb-6a8b-4ee5-a6a5-e05ae9b26ac2" providerId="ADAL" clId="{2CAA608D-C39A-446D-A5DD-CE9FD77CE251}" dt="2024-06-06T19:11:51.445" v="1251"/>
        <pc:sldMkLst>
          <pc:docMk/>
          <pc:sldMk cId="2321040985" sldId="256"/>
        </pc:sldMkLst>
      </pc:sldChg>
      <pc:sldChg chg="setBg">
        <pc:chgData name="Beatriz Elena Carrasquilla Bohorquez" userId="0e58a2bb-6a8b-4ee5-a6a5-e05ae9b26ac2" providerId="ADAL" clId="{2CAA608D-C39A-446D-A5DD-CE9FD77CE251}" dt="2024-06-06T19:11:51.445" v="1251"/>
        <pc:sldMkLst>
          <pc:docMk/>
          <pc:sldMk cId="2340541063" sldId="257"/>
        </pc:sldMkLst>
      </pc:sldChg>
      <pc:sldChg chg="modSp setBg">
        <pc:chgData name="Beatriz Elena Carrasquilla Bohorquez" userId="0e58a2bb-6a8b-4ee5-a6a5-e05ae9b26ac2" providerId="ADAL" clId="{2CAA608D-C39A-446D-A5DD-CE9FD77CE251}" dt="2024-06-06T19:11:51.445" v="1251"/>
        <pc:sldMkLst>
          <pc:docMk/>
          <pc:sldMk cId="230443147" sldId="258"/>
        </pc:sldMkLst>
        <pc:spChg chg="mod">
          <ac:chgData name="Beatriz Elena Carrasquilla Bohorquez" userId="0e58a2bb-6a8b-4ee5-a6a5-e05ae9b26ac2" providerId="ADAL" clId="{2CAA608D-C39A-446D-A5DD-CE9FD77CE251}" dt="2024-06-06T18:34:57.295" v="635" actId="113"/>
          <ac:spMkLst>
            <pc:docMk/>
            <pc:sldMk cId="230443147" sldId="258"/>
            <ac:spMk id="2" creationId="{34730EC7-E33F-490F-B91D-29DA34B855B8}"/>
          </ac:spMkLst>
        </pc:spChg>
      </pc:sldChg>
      <pc:sldChg chg="modSp setBg">
        <pc:chgData name="Beatriz Elena Carrasquilla Bohorquez" userId="0e58a2bb-6a8b-4ee5-a6a5-e05ae9b26ac2" providerId="ADAL" clId="{2CAA608D-C39A-446D-A5DD-CE9FD77CE251}" dt="2024-06-06T19:11:51.445" v="1251"/>
        <pc:sldMkLst>
          <pc:docMk/>
          <pc:sldMk cId="1126184552" sldId="259"/>
        </pc:sldMkLst>
        <pc:spChg chg="mod">
          <ac:chgData name="Beatriz Elena Carrasquilla Bohorquez" userId="0e58a2bb-6a8b-4ee5-a6a5-e05ae9b26ac2" providerId="ADAL" clId="{2CAA608D-C39A-446D-A5DD-CE9FD77CE251}" dt="2024-06-06T18:35:08.462" v="636" actId="113"/>
          <ac:spMkLst>
            <pc:docMk/>
            <pc:sldMk cId="1126184552" sldId="259"/>
            <ac:spMk id="2" creationId="{427A3103-0D34-4847-83BE-E08E1A9474B1}"/>
          </ac:spMkLst>
        </pc:spChg>
      </pc:sldChg>
      <pc:sldChg chg="setBg">
        <pc:chgData name="Beatriz Elena Carrasquilla Bohorquez" userId="0e58a2bb-6a8b-4ee5-a6a5-e05ae9b26ac2" providerId="ADAL" clId="{2CAA608D-C39A-446D-A5DD-CE9FD77CE251}" dt="2024-06-06T19:11:51.445" v="1251"/>
        <pc:sldMkLst>
          <pc:docMk/>
          <pc:sldMk cId="756570334" sldId="260"/>
        </pc:sldMkLst>
      </pc:sldChg>
      <pc:sldChg chg="modSp setBg">
        <pc:chgData name="Beatriz Elena Carrasquilla Bohorquez" userId="0e58a2bb-6a8b-4ee5-a6a5-e05ae9b26ac2" providerId="ADAL" clId="{2CAA608D-C39A-446D-A5DD-CE9FD77CE251}" dt="2024-06-06T19:11:51.445" v="1251"/>
        <pc:sldMkLst>
          <pc:docMk/>
          <pc:sldMk cId="2813128611" sldId="261"/>
        </pc:sldMkLst>
        <pc:spChg chg="mod">
          <ac:chgData name="Beatriz Elena Carrasquilla Bohorquez" userId="0e58a2bb-6a8b-4ee5-a6a5-e05ae9b26ac2" providerId="ADAL" clId="{2CAA608D-C39A-446D-A5DD-CE9FD77CE251}" dt="2024-06-06T18:35:39.522" v="637" actId="113"/>
          <ac:spMkLst>
            <pc:docMk/>
            <pc:sldMk cId="2813128611" sldId="261"/>
            <ac:spMk id="2" creationId="{A8B4B0FA-93EA-4589-A0C6-A4C8B9400A37}"/>
          </ac:spMkLst>
        </pc:spChg>
      </pc:sldChg>
      <pc:sldChg chg="setBg">
        <pc:chgData name="Beatriz Elena Carrasquilla Bohorquez" userId="0e58a2bb-6a8b-4ee5-a6a5-e05ae9b26ac2" providerId="ADAL" clId="{2CAA608D-C39A-446D-A5DD-CE9FD77CE251}" dt="2024-06-06T19:11:51.445" v="1251"/>
        <pc:sldMkLst>
          <pc:docMk/>
          <pc:sldMk cId="754618281" sldId="262"/>
        </pc:sldMkLst>
      </pc:sldChg>
      <pc:sldChg chg="setBg">
        <pc:chgData name="Beatriz Elena Carrasquilla Bohorquez" userId="0e58a2bb-6a8b-4ee5-a6a5-e05ae9b26ac2" providerId="ADAL" clId="{2CAA608D-C39A-446D-A5DD-CE9FD77CE251}" dt="2024-06-06T19:11:51.445" v="1251"/>
        <pc:sldMkLst>
          <pc:docMk/>
          <pc:sldMk cId="690415678" sldId="263"/>
        </pc:sldMkLst>
      </pc:sldChg>
      <pc:sldChg chg="delSp modSp del">
        <pc:chgData name="Beatriz Elena Carrasquilla Bohorquez" userId="0e58a2bb-6a8b-4ee5-a6a5-e05ae9b26ac2" providerId="ADAL" clId="{2CAA608D-C39A-446D-A5DD-CE9FD77CE251}" dt="2024-06-06T16:09:38.442" v="3" actId="2696"/>
        <pc:sldMkLst>
          <pc:docMk/>
          <pc:sldMk cId="4165932356" sldId="264"/>
        </pc:sldMkLst>
        <pc:spChg chg="del mod">
          <ac:chgData name="Beatriz Elena Carrasquilla Bohorquez" userId="0e58a2bb-6a8b-4ee5-a6a5-e05ae9b26ac2" providerId="ADAL" clId="{2CAA608D-C39A-446D-A5DD-CE9FD77CE251}" dt="2024-06-06T16:09:29.874" v="2"/>
          <ac:spMkLst>
            <pc:docMk/>
            <pc:sldMk cId="4165932356" sldId="264"/>
            <ac:spMk id="2" creationId="{4E8E6E4B-42FB-4750-827D-841ADC85A241}"/>
          </ac:spMkLst>
        </pc:spChg>
      </pc:sldChg>
      <pc:sldChg chg="setBg">
        <pc:chgData name="Beatriz Elena Carrasquilla Bohorquez" userId="0e58a2bb-6a8b-4ee5-a6a5-e05ae9b26ac2" providerId="ADAL" clId="{2CAA608D-C39A-446D-A5DD-CE9FD77CE251}" dt="2024-06-06T19:11:51.445" v="1251"/>
        <pc:sldMkLst>
          <pc:docMk/>
          <pc:sldMk cId="1066854191" sldId="265"/>
        </pc:sldMkLst>
      </pc:sldChg>
      <pc:sldChg chg="setBg">
        <pc:chgData name="Beatriz Elena Carrasquilla Bohorquez" userId="0e58a2bb-6a8b-4ee5-a6a5-e05ae9b26ac2" providerId="ADAL" clId="{2CAA608D-C39A-446D-A5DD-CE9FD77CE251}" dt="2024-06-06T19:11:51.445" v="1251"/>
        <pc:sldMkLst>
          <pc:docMk/>
          <pc:sldMk cId="3486597961" sldId="266"/>
        </pc:sldMkLst>
      </pc:sldChg>
      <pc:sldChg chg="modSp setBg">
        <pc:chgData name="Beatriz Elena Carrasquilla Bohorquez" userId="0e58a2bb-6a8b-4ee5-a6a5-e05ae9b26ac2" providerId="ADAL" clId="{2CAA608D-C39A-446D-A5DD-CE9FD77CE251}" dt="2024-06-06T19:11:51.445" v="1251"/>
        <pc:sldMkLst>
          <pc:docMk/>
          <pc:sldMk cId="4099559946" sldId="267"/>
        </pc:sldMkLst>
        <pc:spChg chg="mod">
          <ac:chgData name="Beatriz Elena Carrasquilla Bohorquez" userId="0e58a2bb-6a8b-4ee5-a6a5-e05ae9b26ac2" providerId="ADAL" clId="{2CAA608D-C39A-446D-A5DD-CE9FD77CE251}" dt="2024-06-06T16:09:53.114" v="6" actId="20577"/>
          <ac:spMkLst>
            <pc:docMk/>
            <pc:sldMk cId="4099559946" sldId="267"/>
            <ac:spMk id="2" creationId="{CFF26CC4-461C-4742-BCCB-635D9EA11ED5}"/>
          </ac:spMkLst>
        </pc:spChg>
      </pc:sldChg>
      <pc:sldChg chg="addSp modSp add del">
        <pc:chgData name="Beatriz Elena Carrasquilla Bohorquez" userId="0e58a2bb-6a8b-4ee5-a6a5-e05ae9b26ac2" providerId="ADAL" clId="{2CAA608D-C39A-446D-A5DD-CE9FD77CE251}" dt="2024-06-06T16:50:21.025" v="404" actId="2696"/>
        <pc:sldMkLst>
          <pc:docMk/>
          <pc:sldMk cId="1737452379" sldId="268"/>
        </pc:sldMkLst>
        <pc:spChg chg="add mod">
          <ac:chgData name="Beatriz Elena Carrasquilla Bohorquez" userId="0e58a2bb-6a8b-4ee5-a6a5-e05ae9b26ac2" providerId="ADAL" clId="{2CAA608D-C39A-446D-A5DD-CE9FD77CE251}" dt="2024-06-06T16:31:51.287" v="127" actId="20577"/>
          <ac:spMkLst>
            <pc:docMk/>
            <pc:sldMk cId="1737452379" sldId="268"/>
            <ac:spMk id="2" creationId="{69C2A96F-E08E-446C-8F78-8D48B095AC4C}"/>
          </ac:spMkLst>
        </pc:spChg>
      </pc:sldChg>
      <pc:sldChg chg="modSp add setBg">
        <pc:chgData name="Beatriz Elena Carrasquilla Bohorquez" userId="0e58a2bb-6a8b-4ee5-a6a5-e05ae9b26ac2" providerId="ADAL" clId="{2CAA608D-C39A-446D-A5DD-CE9FD77CE251}" dt="2024-06-06T19:11:51.445" v="1251"/>
        <pc:sldMkLst>
          <pc:docMk/>
          <pc:sldMk cId="3519921323" sldId="268"/>
        </pc:sldMkLst>
        <pc:spChg chg="mod">
          <ac:chgData name="Beatriz Elena Carrasquilla Bohorquez" userId="0e58a2bb-6a8b-4ee5-a6a5-e05ae9b26ac2" providerId="ADAL" clId="{2CAA608D-C39A-446D-A5DD-CE9FD77CE251}" dt="2024-06-06T18:47:18.355" v="905" actId="20577"/>
          <ac:spMkLst>
            <pc:docMk/>
            <pc:sldMk cId="3519921323" sldId="268"/>
            <ac:spMk id="2" creationId="{69C2A96F-E08E-446C-8F78-8D48B095AC4C}"/>
          </ac:spMkLst>
        </pc:spChg>
      </pc:sldChg>
      <pc:sldChg chg="addSp modSp add setBg">
        <pc:chgData name="Beatriz Elena Carrasquilla Bohorquez" userId="0e58a2bb-6a8b-4ee5-a6a5-e05ae9b26ac2" providerId="ADAL" clId="{2CAA608D-C39A-446D-A5DD-CE9FD77CE251}" dt="2024-06-06T19:11:51.445" v="1251"/>
        <pc:sldMkLst>
          <pc:docMk/>
          <pc:sldMk cId="4184967879" sldId="269"/>
        </pc:sldMkLst>
        <pc:spChg chg="add mod">
          <ac:chgData name="Beatriz Elena Carrasquilla Bohorquez" userId="0e58a2bb-6a8b-4ee5-a6a5-e05ae9b26ac2" providerId="ADAL" clId="{2CAA608D-C39A-446D-A5DD-CE9FD77CE251}" dt="2024-06-06T16:35:36.983" v="267" actId="20577"/>
          <ac:spMkLst>
            <pc:docMk/>
            <pc:sldMk cId="4184967879" sldId="269"/>
            <ac:spMk id="2" creationId="{9A431368-1DB1-4BC4-9D36-AF7A9DC65A6A}"/>
          </ac:spMkLst>
        </pc:spChg>
      </pc:sldChg>
      <pc:sldChg chg="addSp modSp add setBg">
        <pc:chgData name="Beatriz Elena Carrasquilla Bohorquez" userId="0e58a2bb-6a8b-4ee5-a6a5-e05ae9b26ac2" providerId="ADAL" clId="{2CAA608D-C39A-446D-A5DD-CE9FD77CE251}" dt="2024-06-06T19:11:51.445" v="1251"/>
        <pc:sldMkLst>
          <pc:docMk/>
          <pc:sldMk cId="1480196219" sldId="270"/>
        </pc:sldMkLst>
        <pc:spChg chg="add mod">
          <ac:chgData name="Beatriz Elena Carrasquilla Bohorquez" userId="0e58a2bb-6a8b-4ee5-a6a5-e05ae9b26ac2" providerId="ADAL" clId="{2CAA608D-C39A-446D-A5DD-CE9FD77CE251}" dt="2024-06-06T16:38:41.048" v="391" actId="113"/>
          <ac:spMkLst>
            <pc:docMk/>
            <pc:sldMk cId="1480196219" sldId="270"/>
            <ac:spMk id="2" creationId="{7CD8F259-4218-457E-AFF2-672448CB68AD}"/>
          </ac:spMkLst>
        </pc:spChg>
      </pc:sldChg>
      <pc:sldChg chg="addSp modSp add setBg">
        <pc:chgData name="Beatriz Elena Carrasquilla Bohorquez" userId="0e58a2bb-6a8b-4ee5-a6a5-e05ae9b26ac2" providerId="ADAL" clId="{2CAA608D-C39A-446D-A5DD-CE9FD77CE251}" dt="2024-06-06T19:11:51.445" v="1251"/>
        <pc:sldMkLst>
          <pc:docMk/>
          <pc:sldMk cId="4027980231" sldId="271"/>
        </pc:sldMkLst>
        <pc:spChg chg="add mod">
          <ac:chgData name="Beatriz Elena Carrasquilla Bohorquez" userId="0e58a2bb-6a8b-4ee5-a6a5-e05ae9b26ac2" providerId="ADAL" clId="{2CAA608D-C39A-446D-A5DD-CE9FD77CE251}" dt="2024-06-06T17:10:09.560" v="495" actId="20577"/>
          <ac:spMkLst>
            <pc:docMk/>
            <pc:sldMk cId="4027980231" sldId="271"/>
            <ac:spMk id="2" creationId="{9EA6C676-9F88-4F7F-A469-986FC7E4EC9D}"/>
          </ac:spMkLst>
        </pc:spChg>
      </pc:sldChg>
      <pc:sldChg chg="addSp modSp add setBg">
        <pc:chgData name="Beatriz Elena Carrasquilla Bohorquez" userId="0e58a2bb-6a8b-4ee5-a6a5-e05ae9b26ac2" providerId="ADAL" clId="{2CAA608D-C39A-446D-A5DD-CE9FD77CE251}" dt="2024-06-06T19:11:51.445" v="1251"/>
        <pc:sldMkLst>
          <pc:docMk/>
          <pc:sldMk cId="3817241249" sldId="272"/>
        </pc:sldMkLst>
        <pc:spChg chg="add mod">
          <ac:chgData name="Beatriz Elena Carrasquilla Bohorquez" userId="0e58a2bb-6a8b-4ee5-a6a5-e05ae9b26ac2" providerId="ADAL" clId="{2CAA608D-C39A-446D-A5DD-CE9FD77CE251}" dt="2024-06-06T16:54:25.116" v="414" actId="1076"/>
          <ac:spMkLst>
            <pc:docMk/>
            <pc:sldMk cId="3817241249" sldId="272"/>
            <ac:spMk id="2" creationId="{DDF35D55-A64A-4831-BFAD-010BBEF6A31A}"/>
          </ac:spMkLst>
        </pc:spChg>
        <pc:picChg chg="add mod">
          <ac:chgData name="Beatriz Elena Carrasquilla Bohorquez" userId="0e58a2bb-6a8b-4ee5-a6a5-e05ae9b26ac2" providerId="ADAL" clId="{2CAA608D-C39A-446D-A5DD-CE9FD77CE251}" dt="2024-06-06T16:54:20.926" v="413" actId="1076"/>
          <ac:picMkLst>
            <pc:docMk/>
            <pc:sldMk cId="3817241249" sldId="272"/>
            <ac:picMk id="4" creationId="{90889FD9-CB5C-48D0-9DC2-6A12FF388AF8}"/>
          </ac:picMkLst>
        </pc:picChg>
      </pc:sldChg>
      <pc:sldChg chg="addSp modSp add setBg">
        <pc:chgData name="Beatriz Elena Carrasquilla Bohorquez" userId="0e58a2bb-6a8b-4ee5-a6a5-e05ae9b26ac2" providerId="ADAL" clId="{2CAA608D-C39A-446D-A5DD-CE9FD77CE251}" dt="2024-06-06T19:11:51.445" v="1251"/>
        <pc:sldMkLst>
          <pc:docMk/>
          <pc:sldMk cId="794173985" sldId="273"/>
        </pc:sldMkLst>
        <pc:spChg chg="add mod">
          <ac:chgData name="Beatriz Elena Carrasquilla Bohorquez" userId="0e58a2bb-6a8b-4ee5-a6a5-e05ae9b26ac2" providerId="ADAL" clId="{2CAA608D-C39A-446D-A5DD-CE9FD77CE251}" dt="2024-06-06T16:59:22.636" v="464" actId="1076"/>
          <ac:spMkLst>
            <pc:docMk/>
            <pc:sldMk cId="794173985" sldId="273"/>
            <ac:spMk id="2" creationId="{99B16DFF-9C8A-4C83-8358-1382329B7955}"/>
          </ac:spMkLst>
        </pc:spChg>
      </pc:sldChg>
      <pc:sldChg chg="addSp modSp add setBg">
        <pc:chgData name="Beatriz Elena Carrasquilla Bohorquez" userId="0e58a2bb-6a8b-4ee5-a6a5-e05ae9b26ac2" providerId="ADAL" clId="{2CAA608D-C39A-446D-A5DD-CE9FD77CE251}" dt="2024-06-06T19:11:51.445" v="1251"/>
        <pc:sldMkLst>
          <pc:docMk/>
          <pc:sldMk cId="127563828" sldId="274"/>
        </pc:sldMkLst>
        <pc:spChg chg="add mod">
          <ac:chgData name="Beatriz Elena Carrasquilla Bohorquez" userId="0e58a2bb-6a8b-4ee5-a6a5-e05ae9b26ac2" providerId="ADAL" clId="{2CAA608D-C39A-446D-A5DD-CE9FD77CE251}" dt="2024-06-06T17:00:43.756" v="487" actId="1076"/>
          <ac:spMkLst>
            <pc:docMk/>
            <pc:sldMk cId="127563828" sldId="274"/>
            <ac:spMk id="2" creationId="{D70ECC59-9E71-4B3D-93B9-0653361D71DB}"/>
          </ac:spMkLst>
        </pc:spChg>
      </pc:sldChg>
      <pc:sldChg chg="addSp modSp add setBg">
        <pc:chgData name="Beatriz Elena Carrasquilla Bohorquez" userId="0e58a2bb-6a8b-4ee5-a6a5-e05ae9b26ac2" providerId="ADAL" clId="{2CAA608D-C39A-446D-A5DD-CE9FD77CE251}" dt="2024-06-06T19:11:51.445" v="1251"/>
        <pc:sldMkLst>
          <pc:docMk/>
          <pc:sldMk cId="869419667" sldId="275"/>
        </pc:sldMkLst>
        <pc:spChg chg="add mod">
          <ac:chgData name="Beatriz Elena Carrasquilla Bohorquez" userId="0e58a2bb-6a8b-4ee5-a6a5-e05ae9b26ac2" providerId="ADAL" clId="{2CAA608D-C39A-446D-A5DD-CE9FD77CE251}" dt="2024-06-06T18:55:08.738" v="1052" actId="1076"/>
          <ac:spMkLst>
            <pc:docMk/>
            <pc:sldMk cId="869419667" sldId="275"/>
            <ac:spMk id="2" creationId="{05E36342-358E-40C9-8F29-2D4C252F16F8}"/>
          </ac:spMkLst>
        </pc:spChg>
      </pc:sldChg>
      <pc:sldChg chg="addSp modSp add setBg">
        <pc:chgData name="Beatriz Elena Carrasquilla Bohorquez" userId="0e58a2bb-6a8b-4ee5-a6a5-e05ae9b26ac2" providerId="ADAL" clId="{2CAA608D-C39A-446D-A5DD-CE9FD77CE251}" dt="2024-06-06T19:11:51.445" v="1251"/>
        <pc:sldMkLst>
          <pc:docMk/>
          <pc:sldMk cId="3896273043" sldId="276"/>
        </pc:sldMkLst>
        <pc:spChg chg="add mod">
          <ac:chgData name="Beatriz Elena Carrasquilla Bohorquez" userId="0e58a2bb-6a8b-4ee5-a6a5-e05ae9b26ac2" providerId="ADAL" clId="{2CAA608D-C39A-446D-A5DD-CE9FD77CE251}" dt="2024-06-06T18:56:03.728" v="1099" actId="20577"/>
          <ac:spMkLst>
            <pc:docMk/>
            <pc:sldMk cId="3896273043" sldId="276"/>
            <ac:spMk id="2" creationId="{C9B9A2C6-9C42-4292-9106-D4C580C6E6E0}"/>
          </ac:spMkLst>
        </pc:spChg>
      </pc:sldChg>
      <pc:sldChg chg="addSp delSp modSp add setBg">
        <pc:chgData name="Beatriz Elena Carrasquilla Bohorquez" userId="0e58a2bb-6a8b-4ee5-a6a5-e05ae9b26ac2" providerId="ADAL" clId="{2CAA608D-C39A-446D-A5DD-CE9FD77CE251}" dt="2024-06-06T19:11:51.445" v="1251"/>
        <pc:sldMkLst>
          <pc:docMk/>
          <pc:sldMk cId="933147779" sldId="277"/>
        </pc:sldMkLst>
        <pc:spChg chg="add mod">
          <ac:chgData name="Beatriz Elena Carrasquilla Bohorquez" userId="0e58a2bb-6a8b-4ee5-a6a5-e05ae9b26ac2" providerId="ADAL" clId="{2CAA608D-C39A-446D-A5DD-CE9FD77CE251}" dt="2024-06-06T17:24:48.590" v="634" actId="20577"/>
          <ac:spMkLst>
            <pc:docMk/>
            <pc:sldMk cId="933147779" sldId="277"/>
            <ac:spMk id="2" creationId="{1FCD7A51-A47F-49DE-8512-D62E47E9A436}"/>
          </ac:spMkLst>
        </pc:spChg>
        <pc:picChg chg="add del mod">
          <ac:chgData name="Beatriz Elena Carrasquilla Bohorquez" userId="0e58a2bb-6a8b-4ee5-a6a5-e05ae9b26ac2" providerId="ADAL" clId="{2CAA608D-C39A-446D-A5DD-CE9FD77CE251}" dt="2024-06-06T19:10:35.499" v="1242" actId="931"/>
          <ac:picMkLst>
            <pc:docMk/>
            <pc:sldMk cId="933147779" sldId="277"/>
            <ac:picMk id="4" creationId="{7A71E43E-BA6C-4503-A9F2-5A13C5021C8E}"/>
          </ac:picMkLst>
        </pc:picChg>
      </pc:sldChg>
      <pc:sldChg chg="addSp modSp add setBg">
        <pc:chgData name="Beatriz Elena Carrasquilla Bohorquez" userId="0e58a2bb-6a8b-4ee5-a6a5-e05ae9b26ac2" providerId="ADAL" clId="{2CAA608D-C39A-446D-A5DD-CE9FD77CE251}" dt="2024-06-06T19:11:51.445" v="1251"/>
        <pc:sldMkLst>
          <pc:docMk/>
          <pc:sldMk cId="1088593410" sldId="278"/>
        </pc:sldMkLst>
        <pc:spChg chg="add mod">
          <ac:chgData name="Beatriz Elena Carrasquilla Bohorquez" userId="0e58a2bb-6a8b-4ee5-a6a5-e05ae9b26ac2" providerId="ADAL" clId="{2CAA608D-C39A-446D-A5DD-CE9FD77CE251}" dt="2024-06-06T18:40:01.255" v="791"/>
          <ac:spMkLst>
            <pc:docMk/>
            <pc:sldMk cId="1088593410" sldId="278"/>
            <ac:spMk id="2" creationId="{6A8E7C54-ABD7-4B8A-89C7-A87CBE5EB0E5}"/>
          </ac:spMkLst>
        </pc:spChg>
      </pc:sldChg>
      <pc:sldChg chg="addSp modSp add setBg">
        <pc:chgData name="Beatriz Elena Carrasquilla Bohorquez" userId="0e58a2bb-6a8b-4ee5-a6a5-e05ae9b26ac2" providerId="ADAL" clId="{2CAA608D-C39A-446D-A5DD-CE9FD77CE251}" dt="2024-06-06T19:11:51.445" v="1251"/>
        <pc:sldMkLst>
          <pc:docMk/>
          <pc:sldMk cId="302768910" sldId="279"/>
        </pc:sldMkLst>
        <pc:spChg chg="add mod">
          <ac:chgData name="Beatriz Elena Carrasquilla Bohorquez" userId="0e58a2bb-6a8b-4ee5-a6a5-e05ae9b26ac2" providerId="ADAL" clId="{2CAA608D-C39A-446D-A5DD-CE9FD77CE251}" dt="2024-06-06T18:41:08.299" v="890" actId="20577"/>
          <ac:spMkLst>
            <pc:docMk/>
            <pc:sldMk cId="302768910" sldId="279"/>
            <ac:spMk id="2" creationId="{2FE9536F-2F17-4917-AE36-FC9B8FB18B35}"/>
          </ac:spMkLst>
        </pc:spChg>
      </pc:sldChg>
      <pc:sldChg chg="addSp modSp add setBg">
        <pc:chgData name="Beatriz Elena Carrasquilla Bohorquez" userId="0e58a2bb-6a8b-4ee5-a6a5-e05ae9b26ac2" providerId="ADAL" clId="{2CAA608D-C39A-446D-A5DD-CE9FD77CE251}" dt="2024-06-06T19:11:51.445" v="1251"/>
        <pc:sldMkLst>
          <pc:docMk/>
          <pc:sldMk cId="3187206859" sldId="280"/>
        </pc:sldMkLst>
        <pc:spChg chg="add mod">
          <ac:chgData name="Beatriz Elena Carrasquilla Bohorquez" userId="0e58a2bb-6a8b-4ee5-a6a5-e05ae9b26ac2" providerId="ADAL" clId="{2CAA608D-C39A-446D-A5DD-CE9FD77CE251}" dt="2024-06-06T19:08:58.710" v="1240" actId="255"/>
          <ac:spMkLst>
            <pc:docMk/>
            <pc:sldMk cId="3187206859" sldId="280"/>
            <ac:spMk id="2" creationId="{06392BCF-0685-4D29-83BE-02175646515D}"/>
          </ac:spMkLst>
        </pc:spChg>
      </pc:sldChg>
      <pc:sldChg chg="addSp modSp add setBg">
        <pc:chgData name="Beatriz Elena Carrasquilla Bohorquez" userId="0e58a2bb-6a8b-4ee5-a6a5-e05ae9b26ac2" providerId="ADAL" clId="{2CAA608D-C39A-446D-A5DD-CE9FD77CE251}" dt="2024-06-06T19:11:51.445" v="1251"/>
        <pc:sldMkLst>
          <pc:docMk/>
          <pc:sldMk cId="3852637579" sldId="281"/>
        </pc:sldMkLst>
        <pc:spChg chg="add mod">
          <ac:chgData name="Beatriz Elena Carrasquilla Bohorquez" userId="0e58a2bb-6a8b-4ee5-a6a5-e05ae9b26ac2" providerId="ADAL" clId="{2CAA608D-C39A-446D-A5DD-CE9FD77CE251}" dt="2024-06-06T19:07:26.580" v="1238" actId="20577"/>
          <ac:spMkLst>
            <pc:docMk/>
            <pc:sldMk cId="3852637579" sldId="281"/>
            <ac:spMk id="2" creationId="{CE2A53D8-4C13-477E-8596-9DE65CBED791}"/>
          </ac:spMkLst>
        </pc:spChg>
      </pc:sldChg>
      <pc:sldMasterChg chg="setBg modSldLayout">
        <pc:chgData name="Beatriz Elena Carrasquilla Bohorquez" userId="0e58a2bb-6a8b-4ee5-a6a5-e05ae9b26ac2" providerId="ADAL" clId="{2CAA608D-C39A-446D-A5DD-CE9FD77CE251}" dt="2024-06-06T19:11:51.445" v="1251"/>
        <pc:sldMasterMkLst>
          <pc:docMk/>
          <pc:sldMasterMk cId="2698565065" sldId="2147483648"/>
        </pc:sldMasterMkLst>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485057728" sldId="2147483649"/>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3041175925" sldId="2147483650"/>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4194745667" sldId="2147483651"/>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1269938160" sldId="2147483652"/>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1268846794" sldId="2147483653"/>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1794208636" sldId="2147483654"/>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2458379439" sldId="2147483655"/>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282264072" sldId="2147483656"/>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3564246701" sldId="2147483657"/>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2148054070" sldId="2147483658"/>
          </pc:sldLayoutMkLst>
        </pc:sldLayoutChg>
        <pc:sldLayoutChg chg="setBg">
          <pc:chgData name="Beatriz Elena Carrasquilla Bohorquez" userId="0e58a2bb-6a8b-4ee5-a6a5-e05ae9b26ac2" providerId="ADAL" clId="{2CAA608D-C39A-446D-A5DD-CE9FD77CE251}" dt="2024-06-06T19:11:51.445" v="1251"/>
          <pc:sldLayoutMkLst>
            <pc:docMk/>
            <pc:sldMasterMk cId="2698565065" sldId="2147483648"/>
            <pc:sldLayoutMk cId="2535668888" sldId="2147483659"/>
          </pc:sldLayoutMkLst>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8-22T09:17:14.187" idx="1">
    <p:pos x="10" y="10"/>
    <p:text>Tomado de modulo Genero en el acceso a la justicia</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5D40C7-84DD-425B-8108-F33855C570B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49960A20-663A-4603-8297-24DD77DDC7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32FD7C1F-3AFD-4DF4-9C1D-EF80F88FF1E8}"/>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3B909C6C-DB2C-471C-BA7F-2F0C93C2DA9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88E1300-F26D-4964-9E22-5EF65523816F}"/>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48505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F4CB13-C99C-4F98-8C62-5C20D3A1E73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698C992-46D4-44E1-B03B-712C0C548412}"/>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8FD244-A4A9-4940-A936-43900CA9EBE5}"/>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2397E9E7-0AB6-4255-A755-A67A0B82D2A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49E318B-668E-4AB8-8281-54D220A4237F}"/>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214805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325DF95-4F86-4B7D-935D-D68CB3FC6D2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9F0AA05-D242-4DB8-8E8C-9BAA168F29A8}"/>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EFCB44A-49C0-4838-B71F-85EBDE140F6D}"/>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435B5F15-7AA9-46E3-9299-D79D9A3C47B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69E0382-41F4-4EDE-830E-974A1D2FB455}"/>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2535668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F9FC54-FDAB-460A-A653-4108D0B065D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70B71A47-319A-46A8-9D67-38E05098E9E0}"/>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1C6524C-1D5E-4EFB-8B81-F7D8E1D44F8B}"/>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A24108E8-EEF8-4466-99D8-EF83C265FAA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DFAE293-5737-4740-ABF2-A35B78DAB34F}"/>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304117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3B96DF-319E-40F8-9954-CE3E106AEFD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EE1BC9C-C467-4E7D-8BD7-CCC8385005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53F96677-06AE-4F88-A7D4-A0F0EC3EC94E}"/>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95EA9A5C-E314-4277-A08C-ACE755DC755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29CB238-31A2-4B20-AA08-0D7987C9FE74}"/>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419474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49EEDF-0D19-4062-854E-E6BE1B1D2B6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5000723-D9D3-4D53-A25D-AAF8F66919FB}"/>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86F1936-4DDB-4BF8-BF02-6FDCB387E80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A4403359-4F1A-498F-A3AE-E159A86B92A5}"/>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6" name="Marcador de pie de página 5">
            <a:extLst>
              <a:ext uri="{FF2B5EF4-FFF2-40B4-BE49-F238E27FC236}">
                <a16:creationId xmlns:a16="http://schemas.microsoft.com/office/drawing/2014/main" id="{4772570B-309D-4223-92C1-BA01D1D90182}"/>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0748052-F3EB-43E4-B82A-934580C11EDD}"/>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126993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3AFE7D-0185-48C2-ABF7-C0BAB3A99E9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4706D92-C76F-4900-91B5-3F30CE227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C6C76E47-261C-4458-A3B7-27B4B35F8A94}"/>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A7D0BC14-17D7-4ED5-B65F-BE4DF9DA50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CF4085-80AC-4CA3-BD1A-AADB0BC76F55}"/>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AB5E1686-F9D5-4202-9CE7-0511B0CCD5D8}"/>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8" name="Marcador de pie de página 7">
            <a:extLst>
              <a:ext uri="{FF2B5EF4-FFF2-40B4-BE49-F238E27FC236}">
                <a16:creationId xmlns:a16="http://schemas.microsoft.com/office/drawing/2014/main" id="{36EEAE31-0E92-4479-B45B-665E4762E59F}"/>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59C4887-DDB3-41BC-B444-6AE28B96BEA4}"/>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126884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A4C4BE-6998-48AA-BCD8-B1590B2B662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12CA723-5F93-4D45-8555-8044A7CBC5B2}"/>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4" name="Marcador de pie de página 3">
            <a:extLst>
              <a:ext uri="{FF2B5EF4-FFF2-40B4-BE49-F238E27FC236}">
                <a16:creationId xmlns:a16="http://schemas.microsoft.com/office/drawing/2014/main" id="{06419905-673D-4CDE-8A76-E68539693E29}"/>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161A3BB-1B1C-4782-81B8-CCD8E37BE488}"/>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1794208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9CFEC1F-AB74-40AE-9758-F14D36471137}"/>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3" name="Marcador de pie de página 2">
            <a:extLst>
              <a:ext uri="{FF2B5EF4-FFF2-40B4-BE49-F238E27FC236}">
                <a16:creationId xmlns:a16="http://schemas.microsoft.com/office/drawing/2014/main" id="{4FBC55B8-46F6-4E00-8307-4E8488CDEC76}"/>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B64AF67-8BB5-487F-85E7-4CD23E8B53D9}"/>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245837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DC4E13-154A-4EE3-B81F-25DAD3EBDF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945E911-1E60-4BD7-ADE2-09F6C1856A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89B85E0-F091-4D40-BD1A-4D6CE95B82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8A5E860A-4866-4479-ACCB-0EFD4047FC1A}"/>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6" name="Marcador de pie de página 5">
            <a:extLst>
              <a:ext uri="{FF2B5EF4-FFF2-40B4-BE49-F238E27FC236}">
                <a16:creationId xmlns:a16="http://schemas.microsoft.com/office/drawing/2014/main" id="{C6748CFA-225C-4E1F-A12D-9F1057A60A2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C6D9F4FE-406A-4180-8F0E-0D6BA3FD1863}"/>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28226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50167-80ED-4DE5-AF56-508D51B6F2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4D0CDC03-3530-4D4F-92EE-929AE50C12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C1CED66-6F5B-4B1C-AFF7-8203560B0A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8E7D5B5-1658-4CC7-8854-717EA60FDDB7}"/>
              </a:ext>
            </a:extLst>
          </p:cNvPr>
          <p:cNvSpPr>
            <a:spLocks noGrp="1"/>
          </p:cNvSpPr>
          <p:nvPr>
            <p:ph type="dt" sz="half" idx="10"/>
          </p:nvPr>
        </p:nvSpPr>
        <p:spPr/>
        <p:txBody>
          <a:bodyPr/>
          <a:lstStyle/>
          <a:p>
            <a:fld id="{457FBB60-5609-42CF-9412-DA10D6E81C1E}" type="datetimeFigureOut">
              <a:rPr lang="es-CO" smtClean="0"/>
              <a:t>6/06/2024</a:t>
            </a:fld>
            <a:endParaRPr lang="es-CO"/>
          </a:p>
        </p:txBody>
      </p:sp>
      <p:sp>
        <p:nvSpPr>
          <p:cNvPr id="6" name="Marcador de pie de página 5">
            <a:extLst>
              <a:ext uri="{FF2B5EF4-FFF2-40B4-BE49-F238E27FC236}">
                <a16:creationId xmlns:a16="http://schemas.microsoft.com/office/drawing/2014/main" id="{94BBBC0B-0941-4B0E-924C-6865A2D6C54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C4C4D8B-EC51-4F72-9464-F77572DD96F1}"/>
              </a:ext>
            </a:extLst>
          </p:cNvPr>
          <p:cNvSpPr>
            <a:spLocks noGrp="1"/>
          </p:cNvSpPr>
          <p:nvPr>
            <p:ph type="sldNum" sz="quarter" idx="12"/>
          </p:nvPr>
        </p:nvSpPr>
        <p:spPr/>
        <p:txBody>
          <a:bodyPr/>
          <a:lstStyle/>
          <a:p>
            <a:fld id="{127246BD-8F60-4136-947E-FCA725E9E36D}" type="slidenum">
              <a:rPr lang="es-CO" smtClean="0"/>
              <a:t>‹Nº›</a:t>
            </a:fld>
            <a:endParaRPr lang="es-CO"/>
          </a:p>
        </p:txBody>
      </p:sp>
    </p:spTree>
    <p:extLst>
      <p:ext uri="{BB962C8B-B14F-4D97-AF65-F5344CB8AC3E}">
        <p14:creationId xmlns:p14="http://schemas.microsoft.com/office/powerpoint/2010/main" val="356424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BCF454E-A18B-4EB9-A4DA-9EBC76D1EE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A775F77-0557-4967-9A51-1E29FF9078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6078838-BDC8-43CF-8B6D-4A2E0EA080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FBB60-5609-42CF-9412-DA10D6E81C1E}" type="datetimeFigureOut">
              <a:rPr lang="es-CO" smtClean="0"/>
              <a:t>6/06/2024</a:t>
            </a:fld>
            <a:endParaRPr lang="es-CO"/>
          </a:p>
        </p:txBody>
      </p:sp>
      <p:sp>
        <p:nvSpPr>
          <p:cNvPr id="5" name="Marcador de pie de página 4">
            <a:extLst>
              <a:ext uri="{FF2B5EF4-FFF2-40B4-BE49-F238E27FC236}">
                <a16:creationId xmlns:a16="http://schemas.microsoft.com/office/drawing/2014/main" id="{89ADA23E-E31E-42B5-A6CC-79DA90E834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2F2389A-0965-4600-ADFD-7A98D76436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246BD-8F60-4136-947E-FCA725E9E36D}" type="slidenum">
              <a:rPr lang="es-CO" smtClean="0"/>
              <a:t>‹Nº›</a:t>
            </a:fld>
            <a:endParaRPr lang="es-CO"/>
          </a:p>
        </p:txBody>
      </p:sp>
    </p:spTree>
    <p:extLst>
      <p:ext uri="{BB962C8B-B14F-4D97-AF65-F5344CB8AC3E}">
        <p14:creationId xmlns:p14="http://schemas.microsoft.com/office/powerpoint/2010/main" val="2698565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pxhere.com/es/photo/1550779"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secretariasenado.gov.co/senado/basedoc/ley_0264_1996.html#1"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E0963-2697-4352-A357-8F5AE9F28A5C}"/>
              </a:ext>
            </a:extLst>
          </p:cNvPr>
          <p:cNvSpPr>
            <a:spLocks noGrp="1"/>
          </p:cNvSpPr>
          <p:nvPr>
            <p:ph type="ctrTitle"/>
          </p:nvPr>
        </p:nvSpPr>
        <p:spPr/>
        <p:txBody>
          <a:bodyPr/>
          <a:lstStyle/>
          <a:p>
            <a:r>
              <a:rPr lang="es-ES" dirty="0"/>
              <a:t>PERSPECTIVA DE GENERO</a:t>
            </a:r>
            <a:endParaRPr lang="es-CO" dirty="0"/>
          </a:p>
        </p:txBody>
      </p:sp>
      <p:sp>
        <p:nvSpPr>
          <p:cNvPr id="3" name="Subtítulo 2">
            <a:extLst>
              <a:ext uri="{FF2B5EF4-FFF2-40B4-BE49-F238E27FC236}">
                <a16:creationId xmlns:a16="http://schemas.microsoft.com/office/drawing/2014/main" id="{4019A976-5300-4CF5-9F84-5C6713DFBD90}"/>
              </a:ext>
            </a:extLst>
          </p:cNvPr>
          <p:cNvSpPr>
            <a:spLocks noGrp="1"/>
          </p:cNvSpPr>
          <p:nvPr>
            <p:ph type="subTitle" idx="1"/>
          </p:nvPr>
        </p:nvSpPr>
        <p:spPr/>
        <p:txBody>
          <a:bodyPr/>
          <a:lstStyle/>
          <a:p>
            <a:r>
              <a:rPr lang="es-ES" dirty="0"/>
              <a:t>IGUALDAD Y NO DISCRIMINACIÓN DE LA MUJER</a:t>
            </a:r>
            <a:endParaRPr lang="es-CO" dirty="0"/>
          </a:p>
        </p:txBody>
      </p:sp>
    </p:spTree>
    <p:extLst>
      <p:ext uri="{BB962C8B-B14F-4D97-AF65-F5344CB8AC3E}">
        <p14:creationId xmlns:p14="http://schemas.microsoft.com/office/powerpoint/2010/main" val="232104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87699DD-D04F-4E66-8521-181A0AA36EDF}"/>
              </a:ext>
            </a:extLst>
          </p:cNvPr>
          <p:cNvSpPr/>
          <p:nvPr/>
        </p:nvSpPr>
        <p:spPr>
          <a:xfrm>
            <a:off x="2849696" y="1305341"/>
            <a:ext cx="6096000" cy="5016758"/>
          </a:xfrm>
          <a:prstGeom prst="rect">
            <a:avLst/>
          </a:prstGeom>
        </p:spPr>
        <p:txBody>
          <a:bodyPr>
            <a:spAutoFit/>
          </a:bodyPr>
          <a:lstStyle/>
          <a:p>
            <a:pPr algn="just"/>
            <a:r>
              <a:rPr lang="es-ES" sz="2000" dirty="0"/>
              <a:t>3. </a:t>
            </a:r>
            <a:r>
              <a:rPr lang="es-ES" sz="2000" b="1" dirty="0"/>
              <a:t>Daño o sufrimiento sexual</a:t>
            </a:r>
            <a:r>
              <a:rPr lang="es-ES" sz="2000" dirty="0"/>
              <a:t>: Consecuencias que provienen de la acción consistente en obligar a una persona a mantener contacto sexual, físico o verbal, o a participar en otras interacciones sexuales mediante el uso de fuerza, intimidación, coerción, chantaje, soborno, manipulación, amenaza o cualquier otro mecanismo que anule o limite la voluntad personal. Igualmente, se considerará daño o sufrimiento sexual el hecho de que la persona agresora obligue a la agredida a realizar alguno de estos actos con terceras personas. </a:t>
            </a:r>
          </a:p>
          <a:p>
            <a:pPr algn="just"/>
            <a:endParaRPr lang="es-ES" sz="2000" dirty="0"/>
          </a:p>
          <a:p>
            <a:pPr algn="just"/>
            <a:r>
              <a:rPr lang="es-ES" sz="2000" dirty="0"/>
              <a:t>4. </a:t>
            </a:r>
            <a:r>
              <a:rPr lang="es-ES" sz="2000" b="1" dirty="0"/>
              <a:t>Daño patrimonial: </a:t>
            </a:r>
            <a:r>
              <a:rPr lang="es-ES" sz="2000" dirty="0"/>
              <a:t>Perdida, transformación, sustracción, destrucción, retención o distracción de objetos, instrumentos de trabajo, documentos personales, bienes, valores, derechos o económicos destinados a satisfacer las necesidades de la mujer. </a:t>
            </a:r>
            <a:endParaRPr lang="es-CO" sz="2000" dirty="0"/>
          </a:p>
        </p:txBody>
      </p:sp>
    </p:spTree>
    <p:extLst>
      <p:ext uri="{BB962C8B-B14F-4D97-AF65-F5344CB8AC3E}">
        <p14:creationId xmlns:p14="http://schemas.microsoft.com/office/powerpoint/2010/main" val="348659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A8E7C54-ABD7-4B8A-89C7-A87CBE5EB0E5}"/>
              </a:ext>
            </a:extLst>
          </p:cNvPr>
          <p:cNvSpPr/>
          <p:nvPr/>
        </p:nvSpPr>
        <p:spPr>
          <a:xfrm>
            <a:off x="1236133" y="1128048"/>
            <a:ext cx="9254067" cy="3416320"/>
          </a:xfrm>
          <a:prstGeom prst="rect">
            <a:avLst/>
          </a:prstGeom>
        </p:spPr>
        <p:txBody>
          <a:bodyPr wrap="square">
            <a:spAutoFit/>
          </a:bodyPr>
          <a:lstStyle/>
          <a:p>
            <a:pPr algn="just"/>
            <a:r>
              <a:rPr lang="es-MX" b="1" dirty="0">
                <a:solidFill>
                  <a:srgbClr val="BE9E55"/>
                </a:solidFill>
                <a:latin typeface="Open Sans"/>
              </a:rPr>
              <a:t>ARTÍCULO 12. MEDIDAS EN EL ÁMBITO LABORAL.</a:t>
            </a:r>
            <a:r>
              <a:rPr lang="es-MX" dirty="0">
                <a:solidFill>
                  <a:srgbClr val="4B4949"/>
                </a:solidFill>
                <a:latin typeface="Open Sans"/>
              </a:rPr>
              <a:t> </a:t>
            </a:r>
          </a:p>
          <a:p>
            <a:pPr algn="just"/>
            <a:endParaRPr lang="es-MX" dirty="0">
              <a:solidFill>
                <a:srgbClr val="4B4949"/>
              </a:solidFill>
              <a:latin typeface="Open Sans"/>
            </a:endParaRPr>
          </a:p>
          <a:p>
            <a:pPr algn="just"/>
            <a:r>
              <a:rPr lang="es-MX" dirty="0">
                <a:solidFill>
                  <a:srgbClr val="4B4949"/>
                </a:solidFill>
                <a:latin typeface="Open Sans"/>
              </a:rPr>
              <a:t>Obligaciones del Estado a través de sus Ministerios</a:t>
            </a:r>
          </a:p>
          <a:p>
            <a:pPr algn="just"/>
            <a:endParaRPr lang="es-MX" dirty="0">
              <a:solidFill>
                <a:srgbClr val="4B4949"/>
              </a:solidFill>
              <a:latin typeface="Open Sans"/>
            </a:endParaRPr>
          </a:p>
          <a:p>
            <a:pPr marL="342900" indent="-342900" algn="just">
              <a:buAutoNum type="arabicPeriod"/>
            </a:pPr>
            <a:r>
              <a:rPr lang="es-MX" dirty="0">
                <a:solidFill>
                  <a:srgbClr val="4B4949"/>
                </a:solidFill>
                <a:latin typeface="Open Sans"/>
              </a:rPr>
              <a:t>Promover el reconocimiento social y económico del trabajo de las mujeres </a:t>
            </a:r>
          </a:p>
          <a:p>
            <a:pPr marL="342900" indent="-342900" algn="just">
              <a:buAutoNum type="arabicPeriod"/>
            </a:pPr>
            <a:r>
              <a:rPr lang="es-MX" dirty="0">
                <a:solidFill>
                  <a:srgbClr val="4B4949"/>
                </a:solidFill>
                <a:latin typeface="Open Sans"/>
              </a:rPr>
              <a:t>Implementar mecanismos para hacer efectivo el derecho a la igualdad salarial.</a:t>
            </a:r>
          </a:p>
          <a:p>
            <a:pPr marL="342900" indent="-342900" algn="just">
              <a:buAutoNum type="arabicPeriod"/>
            </a:pPr>
            <a:r>
              <a:rPr lang="es-MX" dirty="0">
                <a:solidFill>
                  <a:srgbClr val="4B4949"/>
                </a:solidFill>
                <a:latin typeface="Open Sans"/>
              </a:rPr>
              <a:t>Desarrollar campañas para erradicar todo acto de discriminación y violencia contra las mujeres en el ámbito laboral.</a:t>
            </a:r>
          </a:p>
          <a:p>
            <a:pPr marL="342900" indent="-342900" algn="just">
              <a:buAutoNum type="arabicPeriod"/>
            </a:pPr>
            <a:r>
              <a:rPr lang="es-MX" dirty="0">
                <a:solidFill>
                  <a:srgbClr val="4B4949"/>
                </a:solidFill>
                <a:latin typeface="Open Sans"/>
              </a:rPr>
              <a:t>Promover el ingreso de las mujeres a espacios productivos no tradicionales para las mujeres.</a:t>
            </a:r>
          </a:p>
          <a:p>
            <a:pPr algn="just"/>
            <a:endParaRPr lang="es-MX" dirty="0">
              <a:solidFill>
                <a:srgbClr val="4B4949"/>
              </a:solidFill>
              <a:latin typeface="Open Sans"/>
            </a:endParaRPr>
          </a:p>
          <a:p>
            <a:pPr algn="just"/>
            <a:endParaRPr lang="es-MX" dirty="0">
              <a:solidFill>
                <a:srgbClr val="4B4949"/>
              </a:solidFill>
              <a:latin typeface="Open Sans"/>
            </a:endParaRPr>
          </a:p>
        </p:txBody>
      </p:sp>
    </p:spTree>
    <p:extLst>
      <p:ext uri="{BB962C8B-B14F-4D97-AF65-F5344CB8AC3E}">
        <p14:creationId xmlns:p14="http://schemas.microsoft.com/office/powerpoint/2010/main" val="108859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E9536F-2F17-4917-AE36-FC9B8FB18B35}"/>
              </a:ext>
            </a:extLst>
          </p:cNvPr>
          <p:cNvSpPr/>
          <p:nvPr/>
        </p:nvSpPr>
        <p:spPr>
          <a:xfrm>
            <a:off x="1507067" y="1443841"/>
            <a:ext cx="8712200" cy="2585323"/>
          </a:xfrm>
          <a:prstGeom prst="rect">
            <a:avLst/>
          </a:prstGeom>
        </p:spPr>
        <p:txBody>
          <a:bodyPr wrap="square">
            <a:spAutoFit/>
          </a:bodyPr>
          <a:lstStyle/>
          <a:p>
            <a:pPr algn="just"/>
            <a:r>
              <a:rPr lang="es-MX" dirty="0">
                <a:solidFill>
                  <a:srgbClr val="4B4949"/>
                </a:solidFill>
                <a:latin typeface="Open Sans"/>
              </a:rPr>
              <a:t>Las ARL, los empleadores y/o contratantes, deben:</a:t>
            </a:r>
          </a:p>
          <a:p>
            <a:pPr algn="just"/>
            <a:endParaRPr lang="es-MX" dirty="0">
              <a:solidFill>
                <a:srgbClr val="4B4949"/>
              </a:solidFill>
              <a:latin typeface="Open Sans"/>
            </a:endParaRPr>
          </a:p>
          <a:p>
            <a:pPr algn="just"/>
            <a:endParaRPr lang="es-MX" dirty="0">
              <a:solidFill>
                <a:srgbClr val="4B4949"/>
              </a:solidFill>
              <a:latin typeface="Open Sans"/>
            </a:endParaRPr>
          </a:p>
          <a:p>
            <a:pPr marL="342900" indent="-342900" algn="just">
              <a:buAutoNum type="arabicPeriod"/>
            </a:pPr>
            <a:r>
              <a:rPr lang="es-MX" dirty="0">
                <a:solidFill>
                  <a:srgbClr val="4B4949"/>
                </a:solidFill>
                <a:latin typeface="Open Sans"/>
              </a:rPr>
              <a:t>Hacer efectivo el derecho a la igualdad salarial de las mujeres.</a:t>
            </a:r>
          </a:p>
          <a:p>
            <a:pPr algn="just"/>
            <a:endParaRPr lang="es-MX" dirty="0">
              <a:solidFill>
                <a:srgbClr val="4B4949"/>
              </a:solidFill>
              <a:latin typeface="Open Sans"/>
            </a:endParaRPr>
          </a:p>
          <a:p>
            <a:pPr algn="just"/>
            <a:r>
              <a:rPr lang="es-MX" dirty="0">
                <a:solidFill>
                  <a:srgbClr val="4B4949"/>
                </a:solidFill>
                <a:latin typeface="Open Sans"/>
              </a:rPr>
              <a:t>2. Tramitar las quejas de acoso sexual y de otras formas de violencia contra la mujer – Deber de diligencia y corresponsabilidad.</a:t>
            </a:r>
          </a:p>
          <a:p>
            <a:pPr algn="just"/>
            <a:endParaRPr lang="es-MX" dirty="0">
              <a:solidFill>
                <a:srgbClr val="4B4949"/>
              </a:solidFill>
              <a:latin typeface="Open Sans"/>
            </a:endParaRPr>
          </a:p>
          <a:p>
            <a:pPr algn="just"/>
            <a:r>
              <a:rPr lang="es-MX" dirty="0">
                <a:solidFill>
                  <a:srgbClr val="4B4949"/>
                </a:solidFill>
                <a:latin typeface="Open Sans"/>
              </a:rPr>
              <a:t>Implementación de protocolos  </a:t>
            </a:r>
          </a:p>
        </p:txBody>
      </p:sp>
    </p:spTree>
    <p:extLst>
      <p:ext uri="{BB962C8B-B14F-4D97-AF65-F5344CB8AC3E}">
        <p14:creationId xmlns:p14="http://schemas.microsoft.com/office/powerpoint/2010/main" val="302768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FF26CC4-461C-4742-BCCB-635D9EA11ED5}"/>
              </a:ext>
            </a:extLst>
          </p:cNvPr>
          <p:cNvSpPr txBox="1"/>
          <p:nvPr/>
        </p:nvSpPr>
        <p:spPr>
          <a:xfrm>
            <a:off x="2167467" y="2015066"/>
            <a:ext cx="7605776" cy="1938992"/>
          </a:xfrm>
          <a:prstGeom prst="rect">
            <a:avLst/>
          </a:prstGeom>
          <a:noFill/>
        </p:spPr>
        <p:txBody>
          <a:bodyPr wrap="square" rtlCol="0">
            <a:spAutoFit/>
          </a:bodyPr>
          <a:lstStyle/>
          <a:p>
            <a:pPr algn="just"/>
            <a:r>
              <a:rPr lang="es-ES" sz="2000" b="1" dirty="0"/>
              <a:t>La Perspectiva de Género: </a:t>
            </a:r>
            <a:r>
              <a:rPr lang="es-ES" sz="2000" dirty="0"/>
              <a:t>Es un instrumento de análisis de las relaciones sociales que cuestiona esta fragmentación, refuerza la idea de que esta obedece a diferencias naturales que justifican la división sexual del trabajo, que sustenta las arbitrariedades que lesionan la dignidad humana de las mujeres y limitan sus posibilidades de realización personal, social, económica, cultural y política. </a:t>
            </a:r>
            <a:endParaRPr lang="es-CO" sz="2000" dirty="0"/>
          </a:p>
        </p:txBody>
      </p:sp>
    </p:spTree>
    <p:extLst>
      <p:ext uri="{BB962C8B-B14F-4D97-AF65-F5344CB8AC3E}">
        <p14:creationId xmlns:p14="http://schemas.microsoft.com/office/powerpoint/2010/main" val="4099559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A431368-1DB1-4BC4-9D36-AF7A9DC65A6A}"/>
              </a:ext>
            </a:extLst>
          </p:cNvPr>
          <p:cNvSpPr/>
          <p:nvPr/>
        </p:nvSpPr>
        <p:spPr>
          <a:xfrm>
            <a:off x="3048000" y="1997839"/>
            <a:ext cx="6096000" cy="2031325"/>
          </a:xfrm>
          <a:prstGeom prst="rect">
            <a:avLst/>
          </a:prstGeom>
        </p:spPr>
        <p:txBody>
          <a:bodyPr>
            <a:spAutoFit/>
          </a:bodyPr>
          <a:lstStyle/>
          <a:p>
            <a:pPr algn="just" fontAlgn="base">
              <a:spcAft>
                <a:spcPts val="0"/>
              </a:spcAft>
            </a:pPr>
            <a:r>
              <a:rPr lang="es-ES" dirty="0"/>
              <a:t>Ámbito de protección hacia las mujeres dentro del ordenamiento jurídico colombiano: </a:t>
            </a:r>
          </a:p>
          <a:p>
            <a:pPr algn="just" fontAlgn="base">
              <a:spcAft>
                <a:spcPts val="0"/>
              </a:spcAft>
            </a:pPr>
            <a:endParaRPr lang="es-ES" dirty="0"/>
          </a:p>
          <a:p>
            <a:pPr marL="342900" indent="-342900" algn="just" fontAlgn="base">
              <a:spcAft>
                <a:spcPts val="0"/>
              </a:spcAft>
              <a:buAutoNum type="arabicPeriod"/>
            </a:pPr>
            <a:r>
              <a:rPr lang="es-ES" dirty="0"/>
              <a:t>Plano de orden nacional </a:t>
            </a:r>
          </a:p>
          <a:p>
            <a:pPr algn="just" fontAlgn="base">
              <a:spcAft>
                <a:spcPts val="0"/>
              </a:spcAft>
            </a:pPr>
            <a:endParaRPr lang="es-ES" dirty="0"/>
          </a:p>
          <a:p>
            <a:pPr algn="just" fontAlgn="base">
              <a:spcAft>
                <a:spcPts val="0"/>
              </a:spcAft>
            </a:pPr>
            <a:r>
              <a:rPr lang="es-ES" dirty="0"/>
              <a:t>2. Plano que se soporta en instrumentos del carácter internacional</a:t>
            </a:r>
            <a:endParaRPr lang="es-MX"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4967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CD8F259-4218-457E-AFF2-672448CB68AD}"/>
              </a:ext>
            </a:extLst>
          </p:cNvPr>
          <p:cNvSpPr/>
          <p:nvPr/>
        </p:nvSpPr>
        <p:spPr>
          <a:xfrm>
            <a:off x="3048000" y="1165752"/>
            <a:ext cx="6096000" cy="4526496"/>
          </a:xfrm>
          <a:prstGeom prst="rect">
            <a:avLst/>
          </a:prstGeom>
        </p:spPr>
        <p:txBody>
          <a:bodyPr>
            <a:spAutoFit/>
          </a:bodyPr>
          <a:lstStyle/>
          <a:p>
            <a:pPr algn="just" fontAlgn="base">
              <a:lnSpc>
                <a:spcPct val="115000"/>
              </a:lnSpc>
              <a:spcAft>
                <a:spcPts val="0"/>
              </a:spcAft>
            </a:pPr>
            <a:r>
              <a:rPr lang="es-E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Normas de Orden Nacional:</a:t>
            </a:r>
          </a:p>
          <a:p>
            <a:pPr algn="just" fontAlgn="base">
              <a:lnSpc>
                <a:spcPct val="115000"/>
              </a:lnSpc>
              <a:spcAft>
                <a:spcPts val="0"/>
              </a:spcAft>
            </a:pPr>
            <a:endPar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fontAlgn="base">
              <a:lnSpc>
                <a:spcPct val="115000"/>
              </a:lnSpc>
              <a:spcAft>
                <a:spcPts val="0"/>
              </a:spcAft>
              <a:buAutoNum type="arabicPeriod"/>
            </a:pP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Constitución Política del 1991 </a:t>
            </a:r>
          </a:p>
          <a:p>
            <a:pPr algn="just" fontAlgn="base">
              <a:lnSpc>
                <a:spcPct val="115000"/>
              </a:lnSpc>
              <a:spcAft>
                <a:spcPts val="0"/>
              </a:spcAft>
            </a:pPr>
            <a:endParaRPr lang="es-MX"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fontAlgn="base">
              <a:lnSpc>
                <a:spcPct val="115000"/>
              </a:lnSpc>
              <a:spcAft>
                <a:spcPts val="0"/>
              </a:spcAft>
              <a:buFont typeface="Wingdings" panose="05000000000000000000" pitchFamily="2" charset="2"/>
              <a:buChar char="ü"/>
            </a:pPr>
            <a:r>
              <a:rPr lang="es-CO" dirty="0">
                <a:solidFill>
                  <a:srgbClr val="000000"/>
                </a:solidFill>
                <a:latin typeface="Times New Roman" panose="02020603050405020304" pitchFamily="18" charset="0"/>
                <a:ea typeface="Times New Roman" panose="02020603050405020304" pitchFamily="18" charset="0"/>
              </a:rPr>
              <a:t> Artículo 4</a:t>
            </a: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0 (participación de la mujer en los niveles decisorios de la administración pública), </a:t>
            </a:r>
          </a:p>
          <a:p>
            <a:pPr marL="285750" indent="-285750" algn="just" fontAlgn="base">
              <a:lnSpc>
                <a:spcPct val="115000"/>
              </a:lnSpc>
              <a:spcAft>
                <a:spcPts val="0"/>
              </a:spcAft>
              <a:buFont typeface="Wingdings" panose="05000000000000000000" pitchFamily="2" charset="2"/>
              <a:buChar char="ü"/>
            </a:pP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Artículo 42 (igualdad de derechos y obligaciones en las relaciones familiares) </a:t>
            </a:r>
          </a:p>
          <a:p>
            <a:pPr marL="285750" indent="-285750" algn="just" fontAlgn="base">
              <a:lnSpc>
                <a:spcPct val="115000"/>
              </a:lnSpc>
              <a:spcAft>
                <a:spcPts val="0"/>
              </a:spcAft>
              <a:buFont typeface="Wingdings" panose="05000000000000000000" pitchFamily="2" charset="2"/>
              <a:buChar char="ü"/>
            </a:pP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Artículo 43 </a:t>
            </a:r>
            <a:r>
              <a:rPr lang="es-ES"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ibidem</a:t>
            </a: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establece que la mujer y el hombre tienen iguales derechos y oportunidades, precisando que, en todo caso, la primera no podrá ser sometida a ninguna clase de discriminación.</a:t>
            </a:r>
            <a:r>
              <a:rPr lang="es-C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fontAlgn="base">
              <a:lnSpc>
                <a:spcPct val="115000"/>
              </a:lnSpc>
              <a:spcAft>
                <a:spcPts val="0"/>
              </a:spcAft>
              <a:buFont typeface="Wingdings" panose="05000000000000000000" pitchFamily="2" charset="2"/>
              <a:buChar char="ü"/>
            </a:pP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Artículo 53 (protección especial de la mujer en el ámbito laboral). </a:t>
            </a:r>
            <a:endParaRPr lang="es-MX"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0196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9C2A96F-E08E-446C-8F78-8D48B095AC4C}"/>
              </a:ext>
            </a:extLst>
          </p:cNvPr>
          <p:cNvSpPr/>
          <p:nvPr/>
        </p:nvSpPr>
        <p:spPr>
          <a:xfrm>
            <a:off x="3048000" y="1720840"/>
            <a:ext cx="6096000" cy="2031325"/>
          </a:xfrm>
          <a:prstGeom prst="rect">
            <a:avLst/>
          </a:prstGeom>
        </p:spPr>
        <p:txBody>
          <a:bodyPr>
            <a:spAutoFit/>
          </a:bodyPr>
          <a:lstStyle/>
          <a:p>
            <a:pPr algn="just" fontAlgn="base">
              <a:spcAft>
                <a:spcPts val="0"/>
              </a:spcAft>
            </a:pPr>
            <a:r>
              <a:rPr lang="es-MX" dirty="0">
                <a:latin typeface="Times New Roman" panose="02020603050405020304" pitchFamily="18" charset="0"/>
                <a:ea typeface="Times New Roman" panose="02020603050405020304" pitchFamily="18" charset="0"/>
              </a:rPr>
              <a:t>JURISPRUDENCIA RELEVANTE</a:t>
            </a:r>
          </a:p>
          <a:p>
            <a:pPr algn="just" fontAlgn="base">
              <a:spcAft>
                <a:spcPts val="0"/>
              </a:spcAft>
            </a:pPr>
            <a:endParaRPr lang="es-MX" dirty="0">
              <a:latin typeface="Times New Roman" panose="02020603050405020304" pitchFamily="18" charset="0"/>
              <a:ea typeface="Times New Roman" panose="02020603050405020304" pitchFamily="18" charset="0"/>
            </a:endParaRPr>
          </a:p>
          <a:p>
            <a:pPr marL="285750" indent="-285750" algn="just" fontAlgn="base">
              <a:spcAft>
                <a:spcPts val="0"/>
              </a:spcAft>
              <a:buFont typeface="Wingdings" panose="05000000000000000000" pitchFamily="2" charset="2"/>
              <a:buChar char="ü"/>
            </a:pPr>
            <a:endParaRPr lang="es-MX" dirty="0">
              <a:latin typeface="Times New Roman" panose="02020603050405020304" pitchFamily="18" charset="0"/>
              <a:ea typeface="Times New Roman" panose="02020603050405020304" pitchFamily="18" charset="0"/>
            </a:endParaRPr>
          </a:p>
          <a:p>
            <a:pPr marL="285750" indent="-285750" algn="just" fontAlgn="base">
              <a:spcAft>
                <a:spcPts val="0"/>
              </a:spcAft>
              <a:buFont typeface="Wingdings" panose="05000000000000000000" pitchFamily="2" charset="2"/>
              <a:buChar char="ü"/>
            </a:pPr>
            <a:r>
              <a:rPr lang="es-MX" dirty="0">
                <a:latin typeface="Times New Roman" panose="02020603050405020304" pitchFamily="18" charset="0"/>
                <a:ea typeface="Times New Roman" panose="02020603050405020304" pitchFamily="18" charset="0"/>
              </a:rPr>
              <a:t>Sentencia T-415/2023</a:t>
            </a:r>
          </a:p>
          <a:p>
            <a:pPr marL="285750" indent="-285750" algn="just" fontAlgn="base">
              <a:spcAft>
                <a:spcPts val="0"/>
              </a:spcAft>
              <a:buFont typeface="Wingdings" panose="05000000000000000000" pitchFamily="2" charset="2"/>
              <a:buChar char="ü"/>
            </a:pPr>
            <a:r>
              <a:rPr lang="es-MX" dirty="0">
                <a:latin typeface="Times New Roman" panose="02020603050405020304" pitchFamily="18" charset="0"/>
                <a:ea typeface="Times New Roman" panose="02020603050405020304" pitchFamily="18" charset="0"/>
              </a:rPr>
              <a:t>Sentencia T-140/2021</a:t>
            </a:r>
          </a:p>
          <a:p>
            <a:pPr marL="285750" indent="-285750" algn="just" fontAlgn="base">
              <a:spcAft>
                <a:spcPts val="0"/>
              </a:spcAft>
              <a:buFont typeface="Wingdings" panose="05000000000000000000" pitchFamily="2" charset="2"/>
              <a:buChar char="ü"/>
            </a:pPr>
            <a:r>
              <a:rPr lang="es-MX" dirty="0">
                <a:latin typeface="Times New Roman" panose="02020603050405020304" pitchFamily="18" charset="0"/>
                <a:ea typeface="Times New Roman" panose="02020603050405020304" pitchFamily="18" charset="0"/>
              </a:rPr>
              <a:t>Sentencia T-016/2022</a:t>
            </a:r>
          </a:p>
          <a:p>
            <a:pPr marL="285750" indent="-285750" algn="just" fontAlgn="base">
              <a:spcAft>
                <a:spcPts val="0"/>
              </a:spcAft>
              <a:buFont typeface="Wingdings" panose="05000000000000000000" pitchFamily="2" charset="2"/>
              <a:buChar char="ü"/>
            </a:pPr>
            <a:r>
              <a:rPr lang="es-MX" dirty="0">
                <a:latin typeface="Times New Roman" panose="02020603050405020304" pitchFamily="18" charset="0"/>
                <a:ea typeface="Times New Roman" panose="02020603050405020304" pitchFamily="18" charset="0"/>
              </a:rPr>
              <a:t>SL1050 /2023</a:t>
            </a:r>
          </a:p>
        </p:txBody>
      </p:sp>
    </p:spTree>
    <p:extLst>
      <p:ext uri="{BB962C8B-B14F-4D97-AF65-F5344CB8AC3E}">
        <p14:creationId xmlns:p14="http://schemas.microsoft.com/office/powerpoint/2010/main" val="3519921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EA6C676-9F88-4F7F-A469-986FC7E4EC9D}"/>
              </a:ext>
            </a:extLst>
          </p:cNvPr>
          <p:cNvSpPr/>
          <p:nvPr/>
        </p:nvSpPr>
        <p:spPr>
          <a:xfrm>
            <a:off x="1219200" y="428178"/>
            <a:ext cx="9279465" cy="6001643"/>
          </a:xfrm>
          <a:prstGeom prst="rect">
            <a:avLst/>
          </a:prstGeom>
        </p:spPr>
        <p:txBody>
          <a:bodyPr wrap="square">
            <a:spAutoFit/>
          </a:bodyPr>
          <a:lstStyle/>
          <a:p>
            <a:pPr algn="just">
              <a:spcAft>
                <a:spcPts val="0"/>
              </a:spcAft>
            </a:pPr>
            <a:r>
              <a:rPr lang="es-CO" sz="3200" dirty="0">
                <a:solidFill>
                  <a:srgbClr val="000000"/>
                </a:solidFill>
                <a:latin typeface="Times New Roman" panose="02020603050405020304" pitchFamily="18" charset="0"/>
                <a:ea typeface="Times New Roman" panose="02020603050405020304" pitchFamily="18" charset="0"/>
              </a:rPr>
              <a:t>La Corte Constitucional con fundamento en los artículos 13 y 43 superiores, así como en instrumentos jurídicos internacionales (</a:t>
            </a:r>
            <a:r>
              <a:rPr lang="es-CO" sz="2400" dirty="0">
                <a:solidFill>
                  <a:srgbClr val="000000"/>
                </a:solidFill>
                <a:latin typeface="Times New Roman" panose="02020603050405020304" pitchFamily="18" charset="0"/>
                <a:ea typeface="Times New Roman" panose="02020603050405020304" pitchFamily="18" charset="0"/>
              </a:rPr>
              <a:t>Declaración Sobre la Eliminación de la Discriminación contra la Mujer, 1967; Convención sobre la Eliminación de todas las formas de Discriminación contra la Mujer, CEDAW, 1981; Declaración sobre la Eliminación de la Violencia en contra de la Mujer, 1993; la Cuarta Conferencia Mundial sobre la Mujer, Beijing, 1995; Convención de Belém do Pará, en el ámbito interamericano, 1995) </a:t>
            </a:r>
            <a:r>
              <a:rPr lang="es-CO" sz="3200" dirty="0">
                <a:solidFill>
                  <a:srgbClr val="000000"/>
                </a:solidFill>
                <a:latin typeface="Times New Roman" panose="02020603050405020304" pitchFamily="18" charset="0"/>
                <a:ea typeface="Times New Roman" panose="02020603050405020304" pitchFamily="18" charset="0"/>
              </a:rPr>
              <a:t>que reconocen la violencia estructural contra la mujer y la obligación de los Estados de tomar acciones para eliminarla, ha considerado que las autoridades judiciales deben adoptar un enfoque de género en el ámbito de sus funciones.</a:t>
            </a:r>
            <a:endParaRPr lang="es-MX"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7980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DF35D55-A64A-4831-BFAD-010BBEF6A31A}"/>
              </a:ext>
            </a:extLst>
          </p:cNvPr>
          <p:cNvSpPr/>
          <p:nvPr/>
        </p:nvSpPr>
        <p:spPr>
          <a:xfrm>
            <a:off x="5063067" y="4470356"/>
            <a:ext cx="6096000" cy="1659557"/>
          </a:xfrm>
          <a:prstGeom prst="rect">
            <a:avLst/>
          </a:prstGeom>
        </p:spPr>
        <p:txBody>
          <a:bodyPr>
            <a:spAutoFit/>
          </a:bodyPr>
          <a:lstStyle/>
          <a:p>
            <a:pPr marL="457200" algn="just">
              <a:lnSpc>
                <a:spcPct val="115000"/>
              </a:lnSpc>
              <a:spcAft>
                <a:spcPts val="800"/>
              </a:spcAft>
            </a:pPr>
            <a:r>
              <a:rPr lang="es-CO" dirty="0">
                <a:solidFill>
                  <a:srgbClr val="000000"/>
                </a:solidFill>
                <a:latin typeface="Times New Roman" panose="02020603050405020304" pitchFamily="18" charset="0"/>
                <a:ea typeface="Times New Roman" panose="02020603050405020304" pitchFamily="18" charset="0"/>
              </a:rPr>
              <a:t>En lo que respecta al ámbito laboral, en la sentencia T-140 de 2021 se destacó el deber que tienen las autoridades y operadores judiciales de aplicar un análisis centrado en género al abordar y gestionar las denuncias por violencia y/o discriminación contra las mujeres. </a:t>
            </a:r>
            <a:endParaRPr lang="es-MX" dirty="0">
              <a:latin typeface="Times New Roman" panose="02020603050405020304" pitchFamily="18" charset="0"/>
              <a:ea typeface="Times New Roman" panose="02020603050405020304" pitchFamily="18" charset="0"/>
            </a:endParaRPr>
          </a:p>
        </p:txBody>
      </p:sp>
      <p:pic>
        <p:nvPicPr>
          <p:cNvPr id="4" name="Imagen 3">
            <a:extLst>
              <a:ext uri="{FF2B5EF4-FFF2-40B4-BE49-F238E27FC236}">
                <a16:creationId xmlns:a16="http://schemas.microsoft.com/office/drawing/2014/main" id="{90889FD9-CB5C-48D0-9DC2-6A12FF388AF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997" y="1"/>
            <a:ext cx="6396162" cy="4258778"/>
          </a:xfrm>
          <a:prstGeom prst="rect">
            <a:avLst/>
          </a:prstGeom>
        </p:spPr>
      </p:pic>
    </p:spTree>
    <p:extLst>
      <p:ext uri="{BB962C8B-B14F-4D97-AF65-F5344CB8AC3E}">
        <p14:creationId xmlns:p14="http://schemas.microsoft.com/office/powerpoint/2010/main" val="3817241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9B16DFF-9C8A-4C83-8358-1382329B7955}"/>
              </a:ext>
            </a:extLst>
          </p:cNvPr>
          <p:cNvSpPr/>
          <p:nvPr/>
        </p:nvSpPr>
        <p:spPr>
          <a:xfrm>
            <a:off x="897466" y="438752"/>
            <a:ext cx="10202333" cy="5386090"/>
          </a:xfrm>
          <a:prstGeom prst="rect">
            <a:avLst/>
          </a:prstGeom>
        </p:spPr>
        <p:txBody>
          <a:bodyPr wrap="square">
            <a:spAutoFit/>
          </a:bodyPr>
          <a:lstStyle/>
          <a:p>
            <a:pPr algn="just">
              <a:spcAft>
                <a:spcPts val="0"/>
              </a:spcAft>
            </a:pPr>
            <a:r>
              <a:rPr lang="es-CO" sz="3200" dirty="0">
                <a:solidFill>
                  <a:srgbClr val="000000"/>
                </a:solidFill>
                <a:latin typeface="Times New Roman" panose="02020603050405020304" pitchFamily="18" charset="0"/>
                <a:ea typeface="Times New Roman" panose="02020603050405020304" pitchFamily="18" charset="0"/>
              </a:rPr>
              <a:t>Criterios para ser utilizados por los jueces en los casos que involucran una presunta discriminación o violencia contra la mujer:</a:t>
            </a:r>
          </a:p>
          <a:p>
            <a:pPr algn="just">
              <a:spcAft>
                <a:spcPts val="0"/>
              </a:spcAft>
            </a:pPr>
            <a:endParaRPr lang="es-CO" sz="3200" dirty="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es-CO" sz="2400" dirty="0">
                <a:latin typeface="Times New Roman" panose="02020603050405020304" pitchFamily="18" charset="0"/>
                <a:ea typeface="Times New Roman" panose="02020603050405020304" pitchFamily="18" charset="0"/>
              </a:rPr>
              <a:t> (i) Analizar los hechos y los derechos en disputa, el entorno social y cultural en el que se desarrollan y la vulneración de los derechos de las mujeres de grupos poblacionales en situación de vulnerabilidad; </a:t>
            </a:r>
          </a:p>
          <a:p>
            <a:pPr algn="just">
              <a:spcAft>
                <a:spcPts val="0"/>
              </a:spcAft>
            </a:pPr>
            <a:endParaRPr lang="es-CO" sz="2400" dirty="0">
              <a:latin typeface="Times New Roman" panose="02020603050405020304" pitchFamily="18" charset="0"/>
              <a:ea typeface="Times New Roman" panose="02020603050405020304" pitchFamily="18" charset="0"/>
            </a:endParaRPr>
          </a:p>
          <a:p>
            <a:pPr algn="just">
              <a:spcAft>
                <a:spcPts val="0"/>
              </a:spcAft>
            </a:pPr>
            <a:r>
              <a:rPr lang="es-CO" sz="2400" dirty="0">
                <a:latin typeface="Times New Roman" panose="02020603050405020304" pitchFamily="18" charset="0"/>
                <a:ea typeface="Times New Roman" panose="02020603050405020304" pitchFamily="18" charset="0"/>
              </a:rPr>
              <a:t>(</a:t>
            </a:r>
            <a:r>
              <a:rPr lang="es-CO" sz="2400" dirty="0" err="1">
                <a:latin typeface="Times New Roman" panose="02020603050405020304" pitchFamily="18" charset="0"/>
                <a:ea typeface="Times New Roman" panose="02020603050405020304" pitchFamily="18" charset="0"/>
              </a:rPr>
              <a:t>ii</a:t>
            </a:r>
            <a:r>
              <a:rPr lang="es-CO" sz="2400" dirty="0">
                <a:latin typeface="Times New Roman" panose="02020603050405020304" pitchFamily="18" charset="0"/>
                <a:ea typeface="Times New Roman" panose="02020603050405020304" pitchFamily="18" charset="0"/>
              </a:rPr>
              <a:t>) Identificar categorías sospechosas; </a:t>
            </a:r>
          </a:p>
          <a:p>
            <a:pPr algn="just">
              <a:spcAft>
                <a:spcPts val="0"/>
              </a:spcAft>
            </a:pPr>
            <a:r>
              <a:rPr lang="es-CO" sz="2400" dirty="0">
                <a:latin typeface="Times New Roman" panose="02020603050405020304" pitchFamily="18" charset="0"/>
                <a:ea typeface="Times New Roman" panose="02020603050405020304" pitchFamily="18" charset="0"/>
              </a:rPr>
              <a:t>(</a:t>
            </a:r>
            <a:r>
              <a:rPr lang="es-CO" sz="2400" dirty="0" err="1">
                <a:latin typeface="Times New Roman" panose="02020603050405020304" pitchFamily="18" charset="0"/>
                <a:ea typeface="Times New Roman" panose="02020603050405020304" pitchFamily="18" charset="0"/>
              </a:rPr>
              <a:t>iii</a:t>
            </a:r>
            <a:r>
              <a:rPr lang="es-CO" sz="2400" dirty="0">
                <a:latin typeface="Times New Roman" panose="02020603050405020304" pitchFamily="18" charset="0"/>
                <a:ea typeface="Times New Roman" panose="02020603050405020304" pitchFamily="18" charset="0"/>
              </a:rPr>
              <a:t>) Identificar si existe una relación desequilibrada de poder; </a:t>
            </a:r>
          </a:p>
          <a:p>
            <a:pPr algn="just">
              <a:spcAft>
                <a:spcPts val="0"/>
              </a:spcAft>
            </a:pPr>
            <a:endParaRPr lang="es-CO" sz="2400" dirty="0">
              <a:latin typeface="Times New Roman" panose="02020603050405020304" pitchFamily="18" charset="0"/>
              <a:ea typeface="Times New Roman" panose="02020603050405020304" pitchFamily="18" charset="0"/>
            </a:endParaRPr>
          </a:p>
          <a:p>
            <a:pPr algn="just">
              <a:spcAft>
                <a:spcPts val="0"/>
              </a:spcAft>
            </a:pPr>
            <a:r>
              <a:rPr lang="es-CO" sz="2400" dirty="0">
                <a:latin typeface="Times New Roman" panose="02020603050405020304" pitchFamily="18" charset="0"/>
                <a:ea typeface="Times New Roman" panose="02020603050405020304" pitchFamily="18" charset="0"/>
              </a:rPr>
              <a:t>(</a:t>
            </a:r>
            <a:r>
              <a:rPr lang="es-CO" sz="2400" dirty="0" err="1">
                <a:latin typeface="Times New Roman" panose="02020603050405020304" pitchFamily="18" charset="0"/>
                <a:ea typeface="Times New Roman" panose="02020603050405020304" pitchFamily="18" charset="0"/>
              </a:rPr>
              <a:t>iv</a:t>
            </a:r>
            <a:r>
              <a:rPr lang="es-CO" sz="2400" dirty="0">
                <a:latin typeface="Times New Roman" panose="02020603050405020304" pitchFamily="18" charset="0"/>
                <a:ea typeface="Times New Roman" panose="02020603050405020304" pitchFamily="18" charset="0"/>
              </a:rPr>
              <a:t>) Revisar si se presentan situaciones de estereotipos o manifestaciones de sexismo en el caso; </a:t>
            </a:r>
          </a:p>
        </p:txBody>
      </p:sp>
    </p:spTree>
    <p:extLst>
      <p:ext uri="{BB962C8B-B14F-4D97-AF65-F5344CB8AC3E}">
        <p14:creationId xmlns:p14="http://schemas.microsoft.com/office/powerpoint/2010/main" val="794173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53A9D8D-85F5-4156-8244-F1038E1B0499}"/>
              </a:ext>
            </a:extLst>
          </p:cNvPr>
          <p:cNvPicPr>
            <a:picLocks noChangeAspect="1"/>
          </p:cNvPicPr>
          <p:nvPr/>
        </p:nvPicPr>
        <p:blipFill>
          <a:blip r:embed="rId2"/>
          <a:stretch>
            <a:fillRect/>
          </a:stretch>
        </p:blipFill>
        <p:spPr>
          <a:xfrm>
            <a:off x="2661758" y="785443"/>
            <a:ext cx="6868484" cy="5287113"/>
          </a:xfrm>
          <a:prstGeom prst="rect">
            <a:avLst/>
          </a:prstGeom>
        </p:spPr>
      </p:pic>
      <p:sp>
        <p:nvSpPr>
          <p:cNvPr id="4" name="CuadroTexto 3">
            <a:extLst>
              <a:ext uri="{FF2B5EF4-FFF2-40B4-BE49-F238E27FC236}">
                <a16:creationId xmlns:a16="http://schemas.microsoft.com/office/drawing/2014/main" id="{AED0D7BA-FC98-4C2B-9604-187BE814149A}"/>
              </a:ext>
            </a:extLst>
          </p:cNvPr>
          <p:cNvSpPr txBox="1"/>
          <p:nvPr/>
        </p:nvSpPr>
        <p:spPr>
          <a:xfrm>
            <a:off x="1333041" y="5827923"/>
            <a:ext cx="5678606" cy="369332"/>
          </a:xfrm>
          <a:prstGeom prst="rect">
            <a:avLst/>
          </a:prstGeom>
          <a:noFill/>
        </p:spPr>
        <p:txBody>
          <a:bodyPr wrap="none" rtlCol="0">
            <a:spAutoFit/>
          </a:bodyPr>
          <a:lstStyle/>
          <a:p>
            <a:r>
              <a:rPr lang="es-ES" dirty="0"/>
              <a:t>Tomado del modulo Género en el acceso a la justicia EJRLB</a:t>
            </a:r>
            <a:endParaRPr lang="es-CO" dirty="0"/>
          </a:p>
        </p:txBody>
      </p:sp>
    </p:spTree>
    <p:extLst>
      <p:ext uri="{BB962C8B-B14F-4D97-AF65-F5344CB8AC3E}">
        <p14:creationId xmlns:p14="http://schemas.microsoft.com/office/powerpoint/2010/main" val="2340541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70ECC59-9E71-4B3D-93B9-0653361D71DB}"/>
              </a:ext>
            </a:extLst>
          </p:cNvPr>
          <p:cNvSpPr/>
          <p:nvPr/>
        </p:nvSpPr>
        <p:spPr>
          <a:xfrm>
            <a:off x="1786466" y="1359174"/>
            <a:ext cx="8619067" cy="3693319"/>
          </a:xfrm>
          <a:prstGeom prst="rect">
            <a:avLst/>
          </a:prstGeom>
        </p:spPr>
        <p:txBody>
          <a:bodyPr wrap="square">
            <a:spAutoFit/>
          </a:bodyPr>
          <a:lstStyle/>
          <a:p>
            <a:pPr algn="just">
              <a:spcAft>
                <a:spcPts val="0"/>
              </a:spcAft>
            </a:pPr>
            <a:r>
              <a:rPr lang="es-CO" dirty="0">
                <a:latin typeface="Times New Roman" panose="02020603050405020304" pitchFamily="18" charset="0"/>
                <a:ea typeface="Times New Roman" panose="02020603050405020304" pitchFamily="18" charset="0"/>
              </a:rPr>
              <a:t>(v)   Ubicar los hechos en el entorno social, sin estereotipos discriminatorios y prejuicios sociales; </a:t>
            </a:r>
          </a:p>
          <a:p>
            <a:pPr algn="just">
              <a:spcAft>
                <a:spcPts val="0"/>
              </a:spcAft>
            </a:pPr>
            <a:r>
              <a:rPr lang="es-CO" dirty="0">
                <a:latin typeface="Times New Roman" panose="02020603050405020304" pitchFamily="18" charset="0"/>
                <a:ea typeface="Times New Roman" panose="02020603050405020304" pitchFamily="18" charset="0"/>
              </a:rPr>
              <a:t>(vi)    Privilegiar la prueba indiciaria; </a:t>
            </a:r>
          </a:p>
          <a:p>
            <a:pPr algn="just">
              <a:spcAft>
                <a:spcPts val="0"/>
              </a:spcAft>
            </a:pPr>
            <a:r>
              <a:rPr lang="es-CO" dirty="0">
                <a:latin typeface="Times New Roman" panose="02020603050405020304" pitchFamily="18" charset="0"/>
                <a:ea typeface="Times New Roman" panose="02020603050405020304" pitchFamily="18" charset="0"/>
              </a:rPr>
              <a:t>(</a:t>
            </a:r>
            <a:r>
              <a:rPr lang="es-CO" dirty="0" err="1">
                <a:latin typeface="Times New Roman" panose="02020603050405020304" pitchFamily="18" charset="0"/>
                <a:ea typeface="Times New Roman" panose="02020603050405020304" pitchFamily="18" charset="0"/>
              </a:rPr>
              <a:t>vii</a:t>
            </a:r>
            <a:r>
              <a:rPr lang="es-CO" dirty="0">
                <a:latin typeface="Times New Roman" panose="02020603050405020304" pitchFamily="18" charset="0"/>
                <a:ea typeface="Times New Roman" panose="02020603050405020304" pitchFamily="18" charset="0"/>
              </a:rPr>
              <a:t>)  Cuestionar cuando amerite, la pretendida neutralidad de las normas; </a:t>
            </a:r>
          </a:p>
          <a:p>
            <a:pPr algn="just">
              <a:spcAft>
                <a:spcPts val="0"/>
              </a:spcAft>
            </a:pPr>
            <a:r>
              <a:rPr lang="es-CO" dirty="0">
                <a:latin typeface="Times New Roman" panose="02020603050405020304" pitchFamily="18" charset="0"/>
                <a:ea typeface="Times New Roman" panose="02020603050405020304" pitchFamily="18" charset="0"/>
              </a:rPr>
              <a:t>(</a:t>
            </a:r>
            <a:r>
              <a:rPr lang="es-CO" dirty="0" err="1">
                <a:latin typeface="Times New Roman" panose="02020603050405020304" pitchFamily="18" charset="0"/>
                <a:ea typeface="Times New Roman" panose="02020603050405020304" pitchFamily="18" charset="0"/>
              </a:rPr>
              <a:t>viii</a:t>
            </a:r>
            <a:r>
              <a:rPr lang="es-CO" dirty="0">
                <a:latin typeface="Times New Roman" panose="02020603050405020304" pitchFamily="18" charset="0"/>
                <a:ea typeface="Times New Roman" panose="02020603050405020304" pitchFamily="18" charset="0"/>
              </a:rPr>
              <a:t>) Trabajar la argumentación de la sentencia con hermenéutica de género; </a:t>
            </a:r>
          </a:p>
          <a:p>
            <a:pPr algn="just">
              <a:spcAft>
                <a:spcPts val="0"/>
              </a:spcAft>
            </a:pPr>
            <a:r>
              <a:rPr lang="es-CO" dirty="0">
                <a:latin typeface="Times New Roman" panose="02020603050405020304" pitchFamily="18" charset="0"/>
                <a:ea typeface="Times New Roman" panose="02020603050405020304" pitchFamily="18" charset="0"/>
              </a:rPr>
              <a:t>(</a:t>
            </a:r>
            <a:r>
              <a:rPr lang="es-CO" dirty="0" err="1">
                <a:latin typeface="Times New Roman" panose="02020603050405020304" pitchFamily="18" charset="0"/>
                <a:ea typeface="Times New Roman" panose="02020603050405020304" pitchFamily="18" charset="0"/>
              </a:rPr>
              <a:t>ix</a:t>
            </a:r>
            <a:r>
              <a:rPr lang="es-CO" dirty="0">
                <a:latin typeface="Times New Roman" panose="02020603050405020304" pitchFamily="18" charset="0"/>
                <a:ea typeface="Times New Roman" panose="02020603050405020304" pitchFamily="18" charset="0"/>
              </a:rPr>
              <a:t>) Permitir la participación de la presunta víctima; </a:t>
            </a:r>
          </a:p>
          <a:p>
            <a:pPr algn="just">
              <a:spcAft>
                <a:spcPts val="0"/>
              </a:spcAft>
            </a:pPr>
            <a:r>
              <a:rPr lang="es-CO" dirty="0">
                <a:latin typeface="Times New Roman" panose="02020603050405020304" pitchFamily="18" charset="0"/>
                <a:ea typeface="Times New Roman" panose="02020603050405020304" pitchFamily="18" charset="0"/>
              </a:rPr>
              <a:t>(x) Visibilizar con claridad en las decisiones la situación específica de las mujeres y/o población en situación de vulnerabilidad, al proteger el derecho a la igualdad y a la no discriminación; </a:t>
            </a:r>
          </a:p>
          <a:p>
            <a:pPr algn="just">
              <a:spcAft>
                <a:spcPts val="0"/>
              </a:spcAft>
            </a:pPr>
            <a:r>
              <a:rPr lang="es-CO" dirty="0">
                <a:latin typeface="Times New Roman" panose="02020603050405020304" pitchFamily="18" charset="0"/>
                <a:ea typeface="Times New Roman" panose="02020603050405020304" pitchFamily="18" charset="0"/>
              </a:rPr>
              <a:t>(xi) Visibilizar la existencia de estereotipos, manifestaciones de sexismo, relación desequilibrada de poder y riesgos de género en el caso; </a:t>
            </a:r>
          </a:p>
          <a:p>
            <a:pPr algn="just">
              <a:spcAft>
                <a:spcPts val="0"/>
              </a:spcAft>
            </a:pPr>
            <a:r>
              <a:rPr lang="es-CO" dirty="0">
                <a:latin typeface="Times New Roman" panose="02020603050405020304" pitchFamily="18" charset="0"/>
                <a:ea typeface="Times New Roman" panose="02020603050405020304" pitchFamily="18" charset="0"/>
              </a:rPr>
              <a:t>(</a:t>
            </a:r>
            <a:r>
              <a:rPr lang="es-CO" dirty="0" err="1">
                <a:latin typeface="Times New Roman" panose="02020603050405020304" pitchFamily="18" charset="0"/>
                <a:ea typeface="Times New Roman" panose="02020603050405020304" pitchFamily="18" charset="0"/>
              </a:rPr>
              <a:t>xii</a:t>
            </a:r>
            <a:r>
              <a:rPr lang="es-CO" dirty="0">
                <a:latin typeface="Times New Roman" panose="02020603050405020304" pitchFamily="18" charset="0"/>
                <a:ea typeface="Times New Roman" panose="02020603050405020304" pitchFamily="18" charset="0"/>
              </a:rPr>
              <a:t>) Controlar la revictimización y estereotipación de la víctima tanto en los argumentos como en la parte resolutiva de las decisiones judiciales.</a:t>
            </a:r>
            <a:endParaRPr lang="es-MX"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563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5E36342-358E-40C9-8F29-2D4C252F16F8}"/>
              </a:ext>
            </a:extLst>
          </p:cNvPr>
          <p:cNvSpPr/>
          <p:nvPr/>
        </p:nvSpPr>
        <p:spPr>
          <a:xfrm>
            <a:off x="660400" y="1129278"/>
            <a:ext cx="10549468" cy="4870051"/>
          </a:xfrm>
          <a:prstGeom prst="rect">
            <a:avLst/>
          </a:prstGeom>
        </p:spPr>
        <p:txBody>
          <a:bodyPr wrap="square">
            <a:spAutoFit/>
          </a:bodyPr>
          <a:lstStyle/>
          <a:p>
            <a:pPr marL="457200" algn="just">
              <a:lnSpc>
                <a:spcPct val="115000"/>
              </a:lnSpc>
              <a:spcAft>
                <a:spcPts val="0"/>
              </a:spcAft>
            </a:pPr>
            <a:r>
              <a:rPr lang="es-CO" dirty="0">
                <a:solidFill>
                  <a:srgbClr val="000000"/>
                </a:solidFill>
                <a:latin typeface="Times New Roman" panose="02020603050405020304" pitchFamily="18" charset="0"/>
                <a:ea typeface="Times New Roman" panose="02020603050405020304" pitchFamily="18" charset="0"/>
              </a:rPr>
              <a:t>PRUEBAS</a:t>
            </a:r>
          </a:p>
          <a:p>
            <a:pPr marL="457200" algn="just">
              <a:lnSpc>
                <a:spcPct val="115000"/>
              </a:lnSpc>
              <a:spcAft>
                <a:spcPts val="0"/>
              </a:spcAft>
            </a:pPr>
            <a:endParaRPr lang="es-CO" dirty="0">
              <a:solidFill>
                <a:srgbClr val="000000"/>
              </a:solidFill>
              <a:latin typeface="Times New Roman" panose="02020603050405020304" pitchFamily="18" charset="0"/>
              <a:ea typeface="Times New Roman" panose="02020603050405020304" pitchFamily="18" charset="0"/>
            </a:endParaRPr>
          </a:p>
          <a:p>
            <a:pPr marL="457200" algn="just">
              <a:lnSpc>
                <a:spcPct val="115000"/>
              </a:lnSpc>
              <a:spcAft>
                <a:spcPts val="0"/>
              </a:spcAft>
            </a:pPr>
            <a:endParaRPr lang="es-CO" dirty="0">
              <a:solidFill>
                <a:srgbClr val="000000"/>
              </a:solidFill>
              <a:latin typeface="Times New Roman" panose="02020603050405020304" pitchFamily="18" charset="0"/>
              <a:ea typeface="Times New Roman" panose="02020603050405020304" pitchFamily="18" charset="0"/>
            </a:endParaRPr>
          </a:p>
          <a:p>
            <a:pPr marL="742950" indent="-285750" algn="just">
              <a:lnSpc>
                <a:spcPct val="115000"/>
              </a:lnSpc>
              <a:spcAft>
                <a:spcPts val="0"/>
              </a:spcAft>
              <a:buFont typeface="Wingdings" panose="05000000000000000000" pitchFamily="2" charset="2"/>
              <a:buChar char="Ø"/>
            </a:pPr>
            <a:r>
              <a:rPr lang="es-CO" dirty="0">
                <a:solidFill>
                  <a:srgbClr val="000000"/>
                </a:solidFill>
                <a:latin typeface="Times New Roman" panose="02020603050405020304" pitchFamily="18" charset="0"/>
                <a:ea typeface="Times New Roman" panose="02020603050405020304" pitchFamily="18" charset="0"/>
              </a:rPr>
              <a:t>Flexibilización de la carga probatoria en casos de violencia o discriminación. </a:t>
            </a:r>
          </a:p>
          <a:p>
            <a:pPr marL="742950" indent="-285750" algn="just">
              <a:lnSpc>
                <a:spcPct val="115000"/>
              </a:lnSpc>
              <a:spcAft>
                <a:spcPts val="0"/>
              </a:spcAft>
              <a:buFont typeface="Wingdings" panose="05000000000000000000" pitchFamily="2" charset="2"/>
              <a:buChar char="Ø"/>
            </a:pPr>
            <a:endParaRPr lang="es-CO" dirty="0">
              <a:solidFill>
                <a:srgbClr val="000000"/>
              </a:solidFill>
              <a:latin typeface="Times New Roman" panose="02020603050405020304" pitchFamily="18" charset="0"/>
              <a:ea typeface="Times New Roman" panose="02020603050405020304" pitchFamily="18" charset="0"/>
            </a:endParaRPr>
          </a:p>
          <a:p>
            <a:pPr marL="742950" indent="-285750" algn="just">
              <a:lnSpc>
                <a:spcPct val="115000"/>
              </a:lnSpc>
              <a:spcAft>
                <a:spcPts val="0"/>
              </a:spcAft>
              <a:buFont typeface="Wingdings" panose="05000000000000000000" pitchFamily="2" charset="2"/>
              <a:buChar char="Ø"/>
            </a:pPr>
            <a:r>
              <a:rPr lang="es-CO" dirty="0">
                <a:solidFill>
                  <a:srgbClr val="000000"/>
                </a:solidFill>
                <a:latin typeface="Times New Roman" panose="02020603050405020304" pitchFamily="18" charset="0"/>
                <a:ea typeface="Times New Roman" panose="02020603050405020304" pitchFamily="18" charset="0"/>
              </a:rPr>
              <a:t>Se debe </a:t>
            </a:r>
            <a:r>
              <a:rPr lang="es-CO" b="1" dirty="0">
                <a:solidFill>
                  <a:srgbClr val="000000"/>
                </a:solidFill>
                <a:latin typeface="Times New Roman" panose="02020603050405020304" pitchFamily="18" charset="0"/>
                <a:ea typeface="Times New Roman" panose="02020603050405020304" pitchFamily="18" charset="0"/>
              </a:rPr>
              <a:t>privilegiar los indicios sobre las pruebas directas</a:t>
            </a:r>
            <a:r>
              <a:rPr lang="es-CO" dirty="0">
                <a:solidFill>
                  <a:srgbClr val="000000"/>
                </a:solidFill>
                <a:latin typeface="Times New Roman" panose="02020603050405020304" pitchFamily="18" charset="0"/>
                <a:ea typeface="Times New Roman" panose="02020603050405020304" pitchFamily="18" charset="0"/>
              </a:rPr>
              <a:t> cuando estas últimas resulten insuficientes. </a:t>
            </a:r>
          </a:p>
          <a:p>
            <a:pPr marL="742950" indent="-285750" algn="just">
              <a:lnSpc>
                <a:spcPct val="115000"/>
              </a:lnSpc>
              <a:spcAft>
                <a:spcPts val="0"/>
              </a:spcAft>
              <a:buFont typeface="Wingdings" panose="05000000000000000000" pitchFamily="2" charset="2"/>
              <a:buChar char="Ø"/>
            </a:pPr>
            <a:endParaRPr lang="es-CO" dirty="0">
              <a:solidFill>
                <a:srgbClr val="000000"/>
              </a:solidFill>
              <a:latin typeface="Times New Roman" panose="02020603050405020304" pitchFamily="18" charset="0"/>
              <a:ea typeface="Times New Roman" panose="02020603050405020304" pitchFamily="18" charset="0"/>
            </a:endParaRPr>
          </a:p>
          <a:p>
            <a:pPr marL="742950" indent="-285750" algn="just">
              <a:lnSpc>
                <a:spcPct val="115000"/>
              </a:lnSpc>
              <a:spcAft>
                <a:spcPts val="0"/>
              </a:spcAft>
              <a:buFont typeface="Wingdings" panose="05000000000000000000" pitchFamily="2" charset="2"/>
              <a:buChar char="Ø"/>
            </a:pPr>
            <a:r>
              <a:rPr lang="es-CO" dirty="0">
                <a:solidFill>
                  <a:srgbClr val="000000"/>
                </a:solidFill>
                <a:latin typeface="Times New Roman" panose="02020603050405020304" pitchFamily="18" charset="0"/>
                <a:ea typeface="Times New Roman" panose="02020603050405020304" pitchFamily="18" charset="0"/>
              </a:rPr>
              <a:t>Trasladar la carga de probar determinado hecho —o su refutación— a la parte que se encuentre en una situación más favorable para aportar las evidencias o esclarecer los hechos controvertidos (inversión de la carga de la prueba); </a:t>
            </a:r>
          </a:p>
          <a:p>
            <a:pPr marL="742950" indent="-285750" algn="just">
              <a:lnSpc>
                <a:spcPct val="115000"/>
              </a:lnSpc>
              <a:spcAft>
                <a:spcPts val="0"/>
              </a:spcAft>
              <a:buFont typeface="Wingdings" panose="05000000000000000000" pitchFamily="2" charset="2"/>
              <a:buChar char="Ø"/>
            </a:pPr>
            <a:endParaRPr lang="es-CO" dirty="0">
              <a:solidFill>
                <a:srgbClr val="000000"/>
              </a:solidFill>
              <a:latin typeface="Times New Roman" panose="02020603050405020304" pitchFamily="18" charset="0"/>
              <a:ea typeface="Times New Roman" panose="02020603050405020304" pitchFamily="18" charset="0"/>
            </a:endParaRPr>
          </a:p>
          <a:p>
            <a:pPr marL="742950" indent="-285750" algn="just">
              <a:lnSpc>
                <a:spcPct val="115000"/>
              </a:lnSpc>
              <a:spcAft>
                <a:spcPts val="0"/>
              </a:spcAft>
              <a:buFont typeface="Wingdings" panose="05000000000000000000" pitchFamily="2" charset="2"/>
              <a:buChar char="Ø"/>
            </a:pPr>
            <a:r>
              <a:rPr lang="es-CO" dirty="0">
                <a:solidFill>
                  <a:srgbClr val="000000"/>
                </a:solidFill>
                <a:latin typeface="Times New Roman" panose="02020603050405020304" pitchFamily="18" charset="0"/>
                <a:ea typeface="Times New Roman" panose="02020603050405020304" pitchFamily="18" charset="0"/>
              </a:rPr>
              <a:t>Se descarta la posibilidad de exigirle a cualquiera de las partes la demostración de afirmaciones o negaciones indefinidas.</a:t>
            </a:r>
            <a:endParaRPr lang="es-MX" dirty="0">
              <a:latin typeface="Times New Roman" panose="02020603050405020304" pitchFamily="18" charset="0"/>
              <a:ea typeface="Times New Roman" panose="02020603050405020304" pitchFamily="18" charset="0"/>
            </a:endParaRPr>
          </a:p>
          <a:p>
            <a:pPr marL="742950" indent="-285750" algn="just">
              <a:lnSpc>
                <a:spcPct val="115000"/>
              </a:lnSpc>
              <a:spcAft>
                <a:spcPts val="800"/>
              </a:spcAft>
              <a:buFont typeface="Wingdings" panose="05000000000000000000" pitchFamily="2" charset="2"/>
              <a:buChar char="Ø"/>
            </a:pPr>
            <a:r>
              <a:rPr lang="es-CO" dirty="0">
                <a:solidFill>
                  <a:srgbClr val="000000"/>
                </a:solidFill>
                <a:latin typeface="Times New Roman" panose="02020603050405020304" pitchFamily="18" charset="0"/>
                <a:ea typeface="Times New Roman" panose="02020603050405020304" pitchFamily="18" charset="0"/>
              </a:rPr>
              <a:t> </a:t>
            </a:r>
            <a:endParaRPr lang="es-MX" dirty="0">
              <a:latin typeface="Times New Roman" panose="02020603050405020304" pitchFamily="18" charset="0"/>
              <a:ea typeface="Times New Roman" panose="02020603050405020304" pitchFamily="18" charset="0"/>
            </a:endParaRPr>
          </a:p>
          <a:p>
            <a:pPr algn="just">
              <a:spcAft>
                <a:spcPts val="0"/>
              </a:spcAft>
            </a:pPr>
            <a:endParaRPr lang="es-MX"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941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9B9A2C6-9C42-4292-9106-D4C580C6E6E0}"/>
              </a:ext>
            </a:extLst>
          </p:cNvPr>
          <p:cNvSpPr/>
          <p:nvPr/>
        </p:nvSpPr>
        <p:spPr>
          <a:xfrm>
            <a:off x="2159000" y="1391272"/>
            <a:ext cx="6959600" cy="4445256"/>
          </a:xfrm>
          <a:prstGeom prst="rect">
            <a:avLst/>
          </a:prstGeom>
        </p:spPr>
        <p:txBody>
          <a:bodyPr wrap="square">
            <a:spAutoFit/>
          </a:bodyPr>
          <a:lstStyle/>
          <a:p>
            <a:pPr algn="just">
              <a:lnSpc>
                <a:spcPct val="200000"/>
              </a:lnSpc>
            </a:pPr>
            <a:r>
              <a:rPr lang="es-ES" dirty="0">
                <a:solidFill>
                  <a:srgbClr val="000000"/>
                </a:solidFill>
                <a:latin typeface="Times New Roman" panose="02020603050405020304" pitchFamily="18" charset="0"/>
                <a:ea typeface="Times New Roman" panose="02020603050405020304" pitchFamily="18" charset="0"/>
              </a:rPr>
              <a:t>CORTE CONSTITUCIONAL ha estimado que en razón de las recomendaciones del Comité de la  </a:t>
            </a:r>
            <a:r>
              <a:rPr lang="es-E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CEDAW </a:t>
            </a:r>
            <a:r>
              <a:rPr lang="es-CO" dirty="0">
                <a:solidFill>
                  <a:srgbClr val="000000"/>
                </a:solidFill>
                <a:latin typeface="Times New Roman" panose="02020603050405020304" pitchFamily="18" charset="0"/>
                <a:ea typeface="Times New Roman" panose="02020603050405020304" pitchFamily="18" charset="0"/>
              </a:rPr>
              <a:t>la obligación de no discriminar no solo se predica de las autoridades estatales en todos los niveles y jerarquías, sino que, en vista de la asimetría de poder que generan las actuaciones basadas en estereotipos de género, cobijan también a quienes en la esfera privada –por ejemplo, en el mundo del trabajo–, están en la posibilidad de afectar los derechos de las mujeres, propiciándoles un trato desigual, sin que exista justificación jurídica</a:t>
            </a:r>
            <a:endParaRPr lang="es-MX" dirty="0"/>
          </a:p>
        </p:txBody>
      </p:sp>
    </p:spTree>
    <p:extLst>
      <p:ext uri="{BB962C8B-B14F-4D97-AF65-F5344CB8AC3E}">
        <p14:creationId xmlns:p14="http://schemas.microsoft.com/office/powerpoint/2010/main" val="3896273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FCD7A51-A47F-49DE-8512-D62E47E9A436}"/>
              </a:ext>
            </a:extLst>
          </p:cNvPr>
          <p:cNvSpPr/>
          <p:nvPr/>
        </p:nvSpPr>
        <p:spPr>
          <a:xfrm>
            <a:off x="3048000" y="914466"/>
            <a:ext cx="6096000" cy="4767459"/>
          </a:xfrm>
          <a:prstGeom prst="rect">
            <a:avLst/>
          </a:prstGeom>
        </p:spPr>
        <p:txBody>
          <a:bodyPr>
            <a:spAutoFit/>
          </a:bodyPr>
          <a:lstStyle/>
          <a:p>
            <a:pPr algn="just">
              <a:lnSpc>
                <a:spcPct val="115000"/>
              </a:lnSpc>
              <a:spcAft>
                <a:spcPts val="0"/>
              </a:spcAft>
            </a:pPr>
            <a:r>
              <a:rPr lang="es-CO" b="1" dirty="0">
                <a:solidFill>
                  <a:srgbClr val="000000"/>
                </a:solidFill>
                <a:latin typeface="Times New Roman" panose="02020603050405020304" pitchFamily="18" charset="0"/>
                <a:ea typeface="Times New Roman" panose="02020603050405020304" pitchFamily="18" charset="0"/>
              </a:rPr>
              <a:t>Terminación unilateralmente el contrato de trabajo </a:t>
            </a:r>
            <a:r>
              <a:rPr lang="es-CO" b="1" i="1" dirty="0">
                <a:solidFill>
                  <a:srgbClr val="000000"/>
                </a:solidFill>
                <a:latin typeface="Times New Roman" panose="02020603050405020304" pitchFamily="18" charset="0"/>
                <a:ea typeface="Times New Roman" panose="02020603050405020304" pitchFamily="18" charset="0"/>
              </a:rPr>
              <a:t>“sin justa causa”, </a:t>
            </a:r>
            <a:r>
              <a:rPr lang="es-CO" b="1" dirty="0">
                <a:solidFill>
                  <a:srgbClr val="000000"/>
                </a:solidFill>
                <a:latin typeface="Times New Roman" panose="02020603050405020304" pitchFamily="18" charset="0"/>
                <a:ea typeface="Times New Roman" panose="02020603050405020304" pitchFamily="18" charset="0"/>
              </a:rPr>
              <a:t>artículo 64 del Código Sustantivo del Trabajo. </a:t>
            </a:r>
          </a:p>
          <a:p>
            <a:pPr algn="just">
              <a:lnSpc>
                <a:spcPct val="115000"/>
              </a:lnSpc>
              <a:spcAft>
                <a:spcPts val="0"/>
              </a:spcAft>
            </a:pPr>
            <a:endParaRPr lang="es-CO" b="1" dirty="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0"/>
              </a:spcAft>
            </a:pPr>
            <a:r>
              <a:rPr lang="es-CO" dirty="0">
                <a:solidFill>
                  <a:srgbClr val="000000"/>
                </a:solidFill>
                <a:latin typeface="Times New Roman" panose="02020603050405020304" pitchFamily="18" charset="0"/>
                <a:ea typeface="Times New Roman" panose="02020603050405020304" pitchFamily="18" charset="0"/>
              </a:rPr>
              <a:t>El Código Sustantivo del Trabajo en su artículo 64 prevé la facultad que tiene tanto el empleador como el trabajador de terminar unilateralmente el contrato de trabajo </a:t>
            </a:r>
            <a:r>
              <a:rPr lang="es-CO" i="1" dirty="0">
                <a:solidFill>
                  <a:srgbClr val="000000"/>
                </a:solidFill>
                <a:latin typeface="Times New Roman" panose="02020603050405020304" pitchFamily="18" charset="0"/>
                <a:ea typeface="Times New Roman" panose="02020603050405020304" pitchFamily="18" charset="0"/>
              </a:rPr>
              <a:t>“sin justa causa comprobada</a:t>
            </a:r>
            <a:r>
              <a:rPr lang="es-CO" dirty="0">
                <a:solidFill>
                  <a:srgbClr val="000000"/>
                </a:solidFill>
                <a:latin typeface="Times New Roman" panose="02020603050405020304" pitchFamily="18" charset="0"/>
                <a:ea typeface="Times New Roman" panose="02020603050405020304" pitchFamily="18" charset="0"/>
              </a:rPr>
              <a:t>. No obstante, conforme lo dispone el referido artículo, en los casos en que el empleador sea quien opte por tal decisión deberá asumir las consecuencias negativas de la misma y, en consecuencia, reconocer el pago de una indemnización a quien fue su empleado. </a:t>
            </a:r>
          </a:p>
          <a:p>
            <a:pPr algn="just">
              <a:lnSpc>
                <a:spcPct val="115000"/>
              </a:lnSpc>
              <a:spcAft>
                <a:spcPts val="0"/>
              </a:spcAft>
            </a:pPr>
            <a:endParaRPr lang="es-CO" dirty="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0"/>
              </a:spcAft>
            </a:pPr>
            <a:r>
              <a:rPr lang="es-CO" dirty="0">
                <a:solidFill>
                  <a:srgbClr val="000000"/>
                </a:solidFill>
                <a:latin typeface="Times New Roman" panose="02020603050405020304" pitchFamily="18" charset="0"/>
                <a:ea typeface="Times New Roman" panose="02020603050405020304" pitchFamily="18" charset="0"/>
              </a:rPr>
              <a:t>Limitante: Vulneración de derechos fundamentales – abuso del derecho – actos discriminatorios.</a:t>
            </a:r>
            <a:endParaRPr lang="es-MX" dirty="0">
              <a:latin typeface="Times New Roman" panose="02020603050405020304" pitchFamily="18" charset="0"/>
              <a:ea typeface="Times New Roman" panose="02020603050405020304" pitchFamily="18" charset="0"/>
            </a:endParaRPr>
          </a:p>
          <a:p>
            <a:pPr algn="just">
              <a:spcAft>
                <a:spcPts val="0"/>
              </a:spcAft>
            </a:pPr>
            <a:endParaRPr lang="es-MX"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3147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6392BCF-0685-4D29-83BE-02175646515D}"/>
              </a:ext>
            </a:extLst>
          </p:cNvPr>
          <p:cNvSpPr/>
          <p:nvPr/>
        </p:nvSpPr>
        <p:spPr>
          <a:xfrm>
            <a:off x="3048000" y="2274838"/>
            <a:ext cx="6096000" cy="2031325"/>
          </a:xfrm>
          <a:prstGeom prst="rect">
            <a:avLst/>
          </a:prstGeom>
        </p:spPr>
        <p:txBody>
          <a:bodyPr>
            <a:spAutoFit/>
          </a:bodyPr>
          <a:lstStyle/>
          <a:p>
            <a:r>
              <a:rPr lang="es-MX" sz="3200" dirty="0"/>
              <a:t>Sentencia SL1050 de 2023 </a:t>
            </a:r>
          </a:p>
          <a:p>
            <a:endParaRPr lang="es-MX" dirty="0"/>
          </a:p>
          <a:p>
            <a:endParaRPr lang="es-MX" dirty="0"/>
          </a:p>
          <a:p>
            <a:r>
              <a:rPr lang="es-MX" sz="2000" b="1" dirty="0"/>
              <a:t>La aplicación del enfoque de género no vulnera los principios de consonancia y congruencia</a:t>
            </a:r>
          </a:p>
          <a:p>
            <a:endParaRPr lang="es-MX" dirty="0"/>
          </a:p>
        </p:txBody>
      </p:sp>
    </p:spTree>
    <p:extLst>
      <p:ext uri="{BB962C8B-B14F-4D97-AF65-F5344CB8AC3E}">
        <p14:creationId xmlns:p14="http://schemas.microsoft.com/office/powerpoint/2010/main" val="3187206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E2A53D8-4C13-477E-8596-9DE65CBED791}"/>
              </a:ext>
            </a:extLst>
          </p:cNvPr>
          <p:cNvSpPr/>
          <p:nvPr/>
        </p:nvSpPr>
        <p:spPr>
          <a:xfrm>
            <a:off x="1769533" y="474345"/>
            <a:ext cx="7374467" cy="5909310"/>
          </a:xfrm>
          <a:prstGeom prst="rect">
            <a:avLst/>
          </a:prstGeom>
        </p:spPr>
        <p:txBody>
          <a:bodyPr wrap="square">
            <a:spAutoFit/>
          </a:bodyPr>
          <a:lstStyle/>
          <a:p>
            <a:pPr algn="just"/>
            <a:endParaRPr lang="es-MX" dirty="0">
              <a:solidFill>
                <a:srgbClr val="000000"/>
              </a:solidFill>
              <a:latin typeface="Roboto"/>
            </a:endParaRPr>
          </a:p>
          <a:p>
            <a:pPr algn="just"/>
            <a:endParaRPr lang="es-MX" dirty="0">
              <a:solidFill>
                <a:srgbClr val="000000"/>
              </a:solidFill>
              <a:latin typeface="Roboto"/>
            </a:endParaRPr>
          </a:p>
          <a:p>
            <a:pPr algn="just"/>
            <a:r>
              <a:rPr lang="es-MX" dirty="0">
                <a:solidFill>
                  <a:srgbClr val="000000"/>
                </a:solidFill>
                <a:latin typeface="Roboto"/>
              </a:rPr>
              <a:t> El Tribunal para resolver la alzada asumió el estudio de este asunto desde la perspectiva de género, tuvo como eje fundamental y prueba privilegiada los </a:t>
            </a:r>
            <a:r>
              <a:rPr lang="es-MX" u="sng" dirty="0">
                <a:solidFill>
                  <a:srgbClr val="000000"/>
                </a:solidFill>
                <a:latin typeface="Roboto"/>
              </a:rPr>
              <a:t>indicios</a:t>
            </a:r>
            <a:r>
              <a:rPr lang="es-MX" dirty="0">
                <a:solidFill>
                  <a:srgbClr val="000000"/>
                </a:solidFill>
                <a:latin typeface="Roboto"/>
              </a:rPr>
              <a:t>, artículo 242 del CGP, el juez </a:t>
            </a:r>
            <a:r>
              <a:rPr lang="es-MX" i="1" dirty="0">
                <a:solidFill>
                  <a:srgbClr val="000000"/>
                </a:solidFill>
                <a:latin typeface="Roboto"/>
              </a:rPr>
              <a:t>“los apreciará en conjunto, teniendo en consideración su gravedad, concordancia y convergencia, y su relación con las demás pruebas que obren en el proceso</a:t>
            </a:r>
            <a:r>
              <a:rPr lang="es-MX" dirty="0">
                <a:solidFill>
                  <a:srgbClr val="000000"/>
                </a:solidFill>
                <a:latin typeface="Roboto"/>
              </a:rPr>
              <a:t>”; y además los podrá deducir de la conducta procesal de las partes (artículo 241 </a:t>
            </a:r>
            <a:r>
              <a:rPr lang="es-MX" i="1" dirty="0">
                <a:solidFill>
                  <a:srgbClr val="000000"/>
                </a:solidFill>
                <a:latin typeface="Roboto"/>
              </a:rPr>
              <a:t>ibidem</a:t>
            </a:r>
            <a:r>
              <a:rPr lang="es-MX" dirty="0">
                <a:solidFill>
                  <a:srgbClr val="000000"/>
                </a:solidFill>
                <a:latin typeface="Roboto"/>
              </a:rPr>
              <a:t>).</a:t>
            </a:r>
          </a:p>
          <a:p>
            <a:pPr algn="just"/>
            <a:endParaRPr lang="es-MX" dirty="0">
              <a:solidFill>
                <a:srgbClr val="000000"/>
              </a:solidFill>
              <a:latin typeface="Roboto"/>
            </a:endParaRPr>
          </a:p>
          <a:p>
            <a:pPr algn="just"/>
            <a:endParaRPr lang="es-MX" dirty="0">
              <a:solidFill>
                <a:srgbClr val="000000"/>
              </a:solidFill>
              <a:latin typeface="Roboto"/>
            </a:endParaRPr>
          </a:p>
          <a:p>
            <a:pPr algn="just"/>
            <a:r>
              <a:rPr lang="es-MX" dirty="0">
                <a:solidFill>
                  <a:srgbClr val="000000"/>
                </a:solidFill>
                <a:latin typeface="Roboto"/>
              </a:rPr>
              <a:t>Recordó la CSJ que el indicio es un acto o circunstancia probada a través de la cual el juez adquiere la certeza o la convicción de la presencia de un hecho relacionado con la controversia sometida a su consideración, es decir, a partir de la existencia de un hecho debidamente acreditado en el plenario, el administrador de justicia infiere la coexistencia de otro. En los términos de esta corporación, el indicio es </a:t>
            </a:r>
            <a:r>
              <a:rPr lang="es-MX" i="1" dirty="0">
                <a:solidFill>
                  <a:srgbClr val="000000"/>
                </a:solidFill>
                <a:latin typeface="Roboto"/>
              </a:rPr>
              <a:t>“un hecho del cual se infiere lógicamente la existencia de otro hecho, o en definición más compleja, es un juicio lógico mediante el cual se aplica una regla de experiencia a un hecho conocido para llegar a otro desconocido”</a:t>
            </a:r>
            <a:r>
              <a:rPr lang="es-MX" dirty="0">
                <a:solidFill>
                  <a:srgbClr val="000000"/>
                </a:solidFill>
                <a:latin typeface="Roboto"/>
              </a:rPr>
              <a:t>.</a:t>
            </a:r>
            <a:endParaRPr lang="es-MX" b="0" i="0" dirty="0">
              <a:solidFill>
                <a:srgbClr val="000000"/>
              </a:solidFill>
              <a:effectLst/>
              <a:latin typeface="Roboto"/>
            </a:endParaRPr>
          </a:p>
        </p:txBody>
      </p:sp>
    </p:spTree>
    <p:extLst>
      <p:ext uri="{BB962C8B-B14F-4D97-AF65-F5344CB8AC3E}">
        <p14:creationId xmlns:p14="http://schemas.microsoft.com/office/powerpoint/2010/main" val="385263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4730EC7-E33F-490F-B91D-29DA34B855B8}"/>
              </a:ext>
            </a:extLst>
          </p:cNvPr>
          <p:cNvSpPr/>
          <p:nvPr/>
        </p:nvSpPr>
        <p:spPr>
          <a:xfrm>
            <a:off x="3048000" y="1028343"/>
            <a:ext cx="6096000" cy="3970318"/>
          </a:xfrm>
          <a:prstGeom prst="rect">
            <a:avLst/>
          </a:prstGeom>
        </p:spPr>
        <p:txBody>
          <a:bodyPr>
            <a:spAutoFit/>
          </a:bodyPr>
          <a:lstStyle/>
          <a:p>
            <a:pPr algn="just"/>
            <a:r>
              <a:rPr lang="es-ES" b="1" i="0" u="none" strike="noStrike" dirty="0">
                <a:effectLst/>
                <a:latin typeface="Open Sans"/>
              </a:rPr>
              <a:t>ARTICULO 13</a:t>
            </a:r>
            <a:r>
              <a:rPr lang="es-ES" b="1" i="0" u="none" strike="noStrike" dirty="0">
                <a:solidFill>
                  <a:srgbClr val="BE9E55"/>
                </a:solidFill>
                <a:effectLst/>
                <a:latin typeface="Open Sans"/>
              </a:rPr>
              <a:t>.</a:t>
            </a:r>
            <a:r>
              <a:rPr lang="es-ES" b="0" i="0" dirty="0">
                <a:solidFill>
                  <a:srgbClr val="4B4949"/>
                </a:solidFill>
                <a:effectLst/>
                <a:latin typeface="Open Sans"/>
              </a:rPr>
              <a:t> Todas las personas nacen libres e iguales ante la ley, recibirán la misma protección y trato de las autoridades y gozarán de los mismos derechos, libertades y oportunidades sin ninguna discriminación por razones de sexo, raza, origen nacional o familiar, lengua, religión, opinión política o filosófica.</a:t>
            </a:r>
          </a:p>
          <a:p>
            <a:pPr algn="just"/>
            <a:r>
              <a:rPr lang="es-ES" b="1" i="0" dirty="0">
                <a:solidFill>
                  <a:srgbClr val="4B4949"/>
                </a:solidFill>
                <a:effectLst/>
                <a:latin typeface="Open Sans"/>
              </a:rPr>
              <a:t>El Estado promoverá las condiciones para que la igualdad sea real y efectiva y adoptará medidas en favor de grupos discriminados o marginados</a:t>
            </a:r>
            <a:r>
              <a:rPr lang="es-ES" b="0" i="0" dirty="0">
                <a:solidFill>
                  <a:srgbClr val="4B4949"/>
                </a:solidFill>
                <a:effectLst/>
                <a:latin typeface="Open Sans"/>
              </a:rPr>
              <a:t>.</a:t>
            </a:r>
          </a:p>
          <a:p>
            <a:pPr algn="just"/>
            <a:r>
              <a:rPr lang="es-ES" b="0" i="0" dirty="0">
                <a:solidFill>
                  <a:srgbClr val="4B4949"/>
                </a:solidFill>
                <a:effectLst/>
                <a:latin typeface="Open Sans"/>
              </a:rPr>
              <a:t>El Estado protegerá especialmente a aquellas personas que por su condición económica, física o mental, se encuentren en circunstancia de debilidad manifiesta y sancionará los abusos o maltratos que contra ellas se cometan.</a:t>
            </a:r>
          </a:p>
        </p:txBody>
      </p:sp>
    </p:spTree>
    <p:extLst>
      <p:ext uri="{BB962C8B-B14F-4D97-AF65-F5344CB8AC3E}">
        <p14:creationId xmlns:p14="http://schemas.microsoft.com/office/powerpoint/2010/main" val="23044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27A3103-0D34-4847-83BE-E08E1A9474B1}"/>
              </a:ext>
            </a:extLst>
          </p:cNvPr>
          <p:cNvSpPr/>
          <p:nvPr/>
        </p:nvSpPr>
        <p:spPr>
          <a:xfrm>
            <a:off x="3048000" y="2136339"/>
            <a:ext cx="6096000" cy="2585323"/>
          </a:xfrm>
          <a:prstGeom prst="rect">
            <a:avLst/>
          </a:prstGeom>
        </p:spPr>
        <p:txBody>
          <a:bodyPr>
            <a:spAutoFit/>
          </a:bodyPr>
          <a:lstStyle/>
          <a:p>
            <a:pPr algn="just"/>
            <a:r>
              <a:rPr lang="es-ES" b="1" i="0" u="none" strike="noStrike" dirty="0">
                <a:effectLst/>
                <a:latin typeface="Open Sans"/>
              </a:rPr>
              <a:t>ARTICULO 43. </a:t>
            </a:r>
            <a:r>
              <a:rPr lang="es-ES" b="0" i="0" dirty="0">
                <a:solidFill>
                  <a:srgbClr val="4B4949"/>
                </a:solidFill>
                <a:effectLst/>
                <a:latin typeface="Open Sans"/>
              </a:rPr>
              <a:t>La mujer y el hombre tienen iguales derechos y oportunidades. </a:t>
            </a:r>
            <a:r>
              <a:rPr lang="es-ES" b="1" i="0" dirty="0">
                <a:solidFill>
                  <a:srgbClr val="4B4949"/>
                </a:solidFill>
                <a:effectLst/>
                <a:latin typeface="Open Sans"/>
              </a:rPr>
              <a:t>La mujer no podrá ser sometida a ninguna clase de discriminación</a:t>
            </a:r>
            <a:r>
              <a:rPr lang="es-ES" b="0" i="0" dirty="0">
                <a:solidFill>
                  <a:srgbClr val="4B4949"/>
                </a:solidFill>
                <a:effectLst/>
                <a:latin typeface="Open Sans"/>
              </a:rPr>
              <a:t>. Durante el embarazo y después del parto gozará de especial asistencia y protección del Estado, y recibirá de éste subsidio alimentario si entonces estuviere desempleada o desamparada.</a:t>
            </a:r>
          </a:p>
          <a:p>
            <a:pPr algn="just"/>
            <a:r>
              <a:rPr lang="es-ES" b="0" i="0" dirty="0">
                <a:solidFill>
                  <a:srgbClr val="4B4949"/>
                </a:solidFill>
                <a:effectLst/>
                <a:latin typeface="Open Sans"/>
              </a:rPr>
              <a:t>El Estado apoyará de manera especial a la mujer cabeza de familia.</a:t>
            </a:r>
          </a:p>
        </p:txBody>
      </p:sp>
    </p:spTree>
    <p:extLst>
      <p:ext uri="{BB962C8B-B14F-4D97-AF65-F5344CB8AC3E}">
        <p14:creationId xmlns:p14="http://schemas.microsoft.com/office/powerpoint/2010/main" val="112618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75BDF26-9193-419B-9BCE-644FD0AF0AE0}"/>
              </a:ext>
            </a:extLst>
          </p:cNvPr>
          <p:cNvSpPr/>
          <p:nvPr/>
        </p:nvSpPr>
        <p:spPr>
          <a:xfrm>
            <a:off x="3048000" y="1859340"/>
            <a:ext cx="6096000" cy="3139321"/>
          </a:xfrm>
          <a:prstGeom prst="rect">
            <a:avLst/>
          </a:prstGeom>
        </p:spPr>
        <p:txBody>
          <a:bodyPr>
            <a:spAutoFit/>
          </a:bodyPr>
          <a:lstStyle/>
          <a:p>
            <a:pPr algn="just">
              <a:spcAft>
                <a:spcPts val="0"/>
              </a:spcAft>
            </a:pPr>
            <a:r>
              <a:rPr lang="es-ES" dirty="0">
                <a:solidFill>
                  <a:srgbClr val="0F1419"/>
                </a:solidFill>
                <a:latin typeface="Arial" panose="020B0604020202020204" pitchFamily="34" charset="0"/>
              </a:rPr>
              <a:t>La Convención sobre todas las formas de Discriminación contra la Mujer (CEDAW, por sus siglas en ingles), fue adoptada el 18 de diciembre de 1979 por la Asamblea General de las Naciones Unidas.</a:t>
            </a:r>
            <a:endParaRPr lang="es-ES" b="0" i="0" dirty="0">
              <a:solidFill>
                <a:srgbClr val="0F1419"/>
              </a:solidFill>
              <a:effectLst/>
              <a:latin typeface="Arial" panose="020B0604020202020204" pitchFamily="34" charset="0"/>
            </a:endParaRPr>
          </a:p>
          <a:p>
            <a:pPr algn="just">
              <a:spcAft>
                <a:spcPts val="0"/>
              </a:spcAft>
            </a:pPr>
            <a:r>
              <a:rPr lang="es-ES" dirty="0">
                <a:solidFill>
                  <a:srgbClr val="0F1419"/>
                </a:solidFill>
                <a:latin typeface="Arial" panose="020B0604020202020204" pitchFamily="34" charset="0"/>
              </a:rPr>
              <a:t>La CEDAW es un instrumento de carácter internacional que precisa los detalles de la discriminación contra las mujeres y establece los lineamientos necesarios para erradicarla. Al ratificarla, los Estados Partes se comprometen, a consumarla llevando a cabo una serie de medidas a nivel interno para eliminar las violaciones de derechos humanos contra las mujeres.</a:t>
            </a:r>
            <a:endParaRPr lang="es-ES" b="0" i="0" dirty="0">
              <a:solidFill>
                <a:srgbClr val="0F1419"/>
              </a:solidFill>
              <a:effectLst/>
              <a:latin typeface="Arial" panose="020B0604020202020204" pitchFamily="34" charset="0"/>
            </a:endParaRPr>
          </a:p>
        </p:txBody>
      </p:sp>
    </p:spTree>
    <p:extLst>
      <p:ext uri="{BB962C8B-B14F-4D97-AF65-F5344CB8AC3E}">
        <p14:creationId xmlns:p14="http://schemas.microsoft.com/office/powerpoint/2010/main" val="756570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8B4B0FA-93EA-4589-A0C6-A4C8B9400A37}"/>
              </a:ext>
            </a:extLst>
          </p:cNvPr>
          <p:cNvSpPr/>
          <p:nvPr/>
        </p:nvSpPr>
        <p:spPr>
          <a:xfrm>
            <a:off x="2849697" y="1439122"/>
            <a:ext cx="6812096" cy="3970318"/>
          </a:xfrm>
          <a:prstGeom prst="rect">
            <a:avLst/>
          </a:prstGeom>
        </p:spPr>
        <p:txBody>
          <a:bodyPr wrap="square">
            <a:spAutoFit/>
          </a:bodyPr>
          <a:lstStyle/>
          <a:p>
            <a:r>
              <a:rPr lang="es-ES" b="0" i="0" dirty="0">
                <a:solidFill>
                  <a:srgbClr val="333333"/>
                </a:solidFill>
                <a:effectLst/>
                <a:latin typeface="tahoma" panose="020B0604030504040204" pitchFamily="34" charset="0"/>
              </a:rPr>
              <a:t>La Convención Interamericana para Prevenir, Sancionar y Erradicar la Violencia contra la Mujer, conocida como Convención de Belém do Pará (sitio de su adopción en 1994), define la violencia contra las mujeres, establece el derecho de las mujeres a vivir una vida libre de violencia y destaca a la violencia como una violación de los derechos humanos y de las libertades fundamentales.</a:t>
            </a:r>
          </a:p>
          <a:p>
            <a:endParaRPr lang="es-ES" b="0" i="0" dirty="0">
              <a:solidFill>
                <a:srgbClr val="333333"/>
              </a:solidFill>
              <a:effectLst/>
              <a:latin typeface="tahoma" panose="020B0604030504040204" pitchFamily="34" charset="0"/>
            </a:endParaRPr>
          </a:p>
          <a:p>
            <a:r>
              <a:rPr lang="es-ES" b="0" i="0" dirty="0">
                <a:solidFill>
                  <a:srgbClr val="333333"/>
                </a:solidFill>
                <a:effectLst/>
                <a:latin typeface="tahoma" panose="020B0604030504040204" pitchFamily="34" charset="0"/>
              </a:rPr>
              <a:t>Propone por primera vez el desarrollo de mecanismos de protección y defensa de los derechos de las mujeres como fundamentales para luchar contra el fenómeno de la violencia contra su integridad física, sexual y psicológica, </a:t>
            </a:r>
            <a:r>
              <a:rPr lang="es-ES" b="1" i="0" dirty="0">
                <a:solidFill>
                  <a:srgbClr val="333333"/>
                </a:solidFill>
                <a:effectLst/>
                <a:latin typeface="tahoma" panose="020B0604030504040204" pitchFamily="34" charset="0"/>
              </a:rPr>
              <a:t>tanto en el ámbito público como en el privado,</a:t>
            </a:r>
            <a:r>
              <a:rPr lang="es-ES" b="0" i="0" dirty="0">
                <a:solidFill>
                  <a:srgbClr val="333333"/>
                </a:solidFill>
                <a:effectLst/>
                <a:latin typeface="tahoma" panose="020B0604030504040204" pitchFamily="34" charset="0"/>
              </a:rPr>
              <a:t> y su reivindicación dentro de la sociedad.</a:t>
            </a:r>
          </a:p>
        </p:txBody>
      </p:sp>
    </p:spTree>
    <p:extLst>
      <p:ext uri="{BB962C8B-B14F-4D97-AF65-F5344CB8AC3E}">
        <p14:creationId xmlns:p14="http://schemas.microsoft.com/office/powerpoint/2010/main" val="2813128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018061-FAF0-44D0-B965-811E08F4DF60}"/>
              </a:ext>
            </a:extLst>
          </p:cNvPr>
          <p:cNvSpPr/>
          <p:nvPr/>
        </p:nvSpPr>
        <p:spPr>
          <a:xfrm>
            <a:off x="3048000" y="2136339"/>
            <a:ext cx="6096000" cy="2585323"/>
          </a:xfrm>
          <a:prstGeom prst="rect">
            <a:avLst/>
          </a:prstGeom>
        </p:spPr>
        <p:txBody>
          <a:bodyPr>
            <a:spAutoFit/>
          </a:bodyPr>
          <a:lstStyle/>
          <a:p>
            <a:pPr algn="ctr"/>
            <a:r>
              <a:rPr lang="es-ES" b="1" i="0" dirty="0">
                <a:solidFill>
                  <a:srgbClr val="000000"/>
                </a:solidFill>
                <a:effectLst/>
                <a:latin typeface="Open Sans"/>
              </a:rPr>
              <a:t>LEY 1257 DE 2008</a:t>
            </a:r>
            <a:endParaRPr lang="es-ES" b="0" i="0" dirty="0">
              <a:solidFill>
                <a:srgbClr val="4B4949"/>
              </a:solidFill>
              <a:effectLst/>
              <a:latin typeface="Open Sans"/>
            </a:endParaRPr>
          </a:p>
          <a:p>
            <a:pPr algn="ctr"/>
            <a:r>
              <a:rPr lang="es-ES" b="0" i="0" dirty="0">
                <a:solidFill>
                  <a:srgbClr val="4B4949"/>
                </a:solidFill>
                <a:effectLst/>
                <a:latin typeface="Open Sans"/>
              </a:rPr>
              <a:t>(diciembre 4)</a:t>
            </a:r>
          </a:p>
          <a:p>
            <a:pPr algn="ctr"/>
            <a:r>
              <a:rPr lang="es-ES" b="0" i="0" dirty="0">
                <a:solidFill>
                  <a:srgbClr val="4B4949"/>
                </a:solidFill>
                <a:effectLst/>
                <a:latin typeface="Open Sans"/>
              </a:rPr>
              <a:t>Diario Oficial No. 47.193 de 4 de diciembre de 2008</a:t>
            </a:r>
          </a:p>
          <a:p>
            <a:pPr algn="ctr"/>
            <a:endParaRPr lang="es-ES" b="0" i="0" dirty="0">
              <a:solidFill>
                <a:srgbClr val="4B4949"/>
              </a:solidFill>
              <a:effectLst/>
              <a:latin typeface="Open Sans"/>
            </a:endParaRPr>
          </a:p>
          <a:p>
            <a:pPr algn="ctr"/>
            <a:r>
              <a:rPr lang="es-ES" b="0" i="0" dirty="0">
                <a:solidFill>
                  <a:srgbClr val="4B4949"/>
                </a:solidFill>
                <a:effectLst/>
                <a:latin typeface="Open Sans"/>
              </a:rPr>
              <a:t>Por la cual se dictan normas de sensibilización, prevención y sanción de formas de violencia y discriminación contra las mujeres, se reforman los Códigos Penal, de Procedimiento Penal, la Ley </a:t>
            </a:r>
            <a:r>
              <a:rPr lang="es-ES" b="0" i="0" u="none" strike="noStrike" dirty="0">
                <a:solidFill>
                  <a:srgbClr val="0073FF"/>
                </a:solidFill>
                <a:effectLst/>
                <a:latin typeface="Open Sans"/>
                <a:hlinkClick r:id="rId2"/>
              </a:rPr>
              <a:t>294</a:t>
            </a:r>
            <a:r>
              <a:rPr lang="es-ES" b="0" i="0" dirty="0">
                <a:solidFill>
                  <a:srgbClr val="4B4949"/>
                </a:solidFill>
                <a:effectLst/>
                <a:latin typeface="Open Sans"/>
              </a:rPr>
              <a:t> de 1996 y se dictan otras disposiciones.</a:t>
            </a:r>
          </a:p>
        </p:txBody>
      </p:sp>
    </p:spTree>
    <p:extLst>
      <p:ext uri="{BB962C8B-B14F-4D97-AF65-F5344CB8AC3E}">
        <p14:creationId xmlns:p14="http://schemas.microsoft.com/office/powerpoint/2010/main" val="754618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73357920-6FBE-4BC0-820D-DA60A693F747}"/>
              </a:ext>
            </a:extLst>
          </p:cNvPr>
          <p:cNvSpPr/>
          <p:nvPr/>
        </p:nvSpPr>
        <p:spPr>
          <a:xfrm>
            <a:off x="3235287" y="1594887"/>
            <a:ext cx="6096000" cy="2862322"/>
          </a:xfrm>
          <a:prstGeom prst="rect">
            <a:avLst/>
          </a:prstGeom>
        </p:spPr>
        <p:txBody>
          <a:bodyPr>
            <a:spAutoFit/>
          </a:bodyPr>
          <a:lstStyle/>
          <a:p>
            <a:pPr algn="just"/>
            <a:r>
              <a:rPr lang="es-ES" sz="2000" dirty="0"/>
              <a:t>La ley 1257 de 2008, mediante la cual se propende por la sensibilización, prevención y sanción de todas las formas de violencia o discriminación contra las mujeres. En esta, se establece la definición de violencia contra la mujer en el artículo 2ª y se consagran en el artículo 3º las tipologías de daño contra la mujer con la finalidad de aplicar las mismas a las políticas públicas y la implementación de las perspectivas de género en el acceso a la justicia. </a:t>
            </a:r>
            <a:endParaRPr lang="es-CO" sz="2000" dirty="0"/>
          </a:p>
        </p:txBody>
      </p:sp>
    </p:spTree>
    <p:extLst>
      <p:ext uri="{BB962C8B-B14F-4D97-AF65-F5344CB8AC3E}">
        <p14:creationId xmlns:p14="http://schemas.microsoft.com/office/powerpoint/2010/main" val="690415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0EFFBC-72BB-4BB1-BEAE-FF7AEF32A1BC}"/>
              </a:ext>
            </a:extLst>
          </p:cNvPr>
          <p:cNvSpPr/>
          <p:nvPr/>
        </p:nvSpPr>
        <p:spPr>
          <a:xfrm>
            <a:off x="3048000" y="1243786"/>
            <a:ext cx="6096000" cy="4678204"/>
          </a:xfrm>
          <a:prstGeom prst="rect">
            <a:avLst/>
          </a:prstGeom>
        </p:spPr>
        <p:txBody>
          <a:bodyPr>
            <a:spAutoFit/>
          </a:bodyPr>
          <a:lstStyle/>
          <a:p>
            <a:pPr algn="just"/>
            <a:r>
              <a:rPr lang="es-ES" sz="2000" dirty="0"/>
              <a:t>De esta manera se tiene que constituye daño, los siguientes: </a:t>
            </a:r>
          </a:p>
          <a:p>
            <a:pPr algn="just"/>
            <a:endParaRPr lang="es-ES" sz="2000" dirty="0"/>
          </a:p>
          <a:p>
            <a:pPr marL="342900" indent="-342900" algn="just">
              <a:buAutoNum type="arabicPeriod"/>
            </a:pPr>
            <a:r>
              <a:rPr lang="es-ES" sz="2000" b="1" dirty="0"/>
              <a:t>Daño psicológico:</a:t>
            </a:r>
            <a:r>
              <a:rPr lang="es-ES" sz="2000" dirty="0"/>
              <a:t> Consecuencia proveniente de la acción u omisión destinada a degradar o controlar las acciones, comportamientos, creencias y decisiones de otras personas, por medio de intimidación, manipulación, amenaza, directa o indirecta, humillación, aislamiento o cualquier otra conducta que implique un perjuicio en la salud psicológica, la autodeterminación o el desarrollo personal. </a:t>
            </a:r>
          </a:p>
          <a:p>
            <a:pPr algn="just"/>
            <a:endParaRPr lang="es-ES" sz="2000" dirty="0"/>
          </a:p>
          <a:p>
            <a:pPr marL="342900" indent="-342900" algn="just">
              <a:buAutoNum type="arabicPeriod" startAt="2"/>
            </a:pPr>
            <a:r>
              <a:rPr lang="es-ES" sz="2000" b="1" dirty="0"/>
              <a:t>Daño o sufrimiento físico: </a:t>
            </a:r>
            <a:r>
              <a:rPr lang="es-ES" sz="2000" dirty="0"/>
              <a:t>Riesgo o disminución de la integridad corporal de una persona. </a:t>
            </a:r>
          </a:p>
          <a:p>
            <a:endParaRPr lang="es-ES" dirty="0"/>
          </a:p>
        </p:txBody>
      </p:sp>
    </p:spTree>
    <p:extLst>
      <p:ext uri="{BB962C8B-B14F-4D97-AF65-F5344CB8AC3E}">
        <p14:creationId xmlns:p14="http://schemas.microsoft.com/office/powerpoint/2010/main" val="10668541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01b7a2a-5f4c-4668-9ff4-1844962d71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53C6DF6A5E381E4BBEC6027CA108EACD" ma:contentTypeVersion="18" ma:contentTypeDescription="Crear nuevo documento." ma:contentTypeScope="" ma:versionID="7f5cd97739cc5f6d55ca227b18ec9df6">
  <xsd:schema xmlns:xsd="http://www.w3.org/2001/XMLSchema" xmlns:xs="http://www.w3.org/2001/XMLSchema" xmlns:p="http://schemas.microsoft.com/office/2006/metadata/properties" xmlns:ns3="e01b7a2a-5f4c-4668-9ff4-1844962d7111" xmlns:ns4="e80af754-b6dd-436b-8b6b-7e3f12ec00ab" targetNamespace="http://schemas.microsoft.com/office/2006/metadata/properties" ma:root="true" ma:fieldsID="c280ec381b511495392302ef445f7d95" ns3:_="" ns4:_="">
    <xsd:import namespace="e01b7a2a-5f4c-4668-9ff4-1844962d7111"/>
    <xsd:import namespace="e80af754-b6dd-436b-8b6b-7e3f12ec00a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1b7a2a-5f4c-4668-9ff4-1844962d71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0af754-b6dd-436b-8b6b-7e3f12ec00ab"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69AF68-F932-4F79-AB82-9AF982180203}">
  <ds:schemaRefs>
    <ds:schemaRef ds:uri="http://purl.org/dc/terms/"/>
    <ds:schemaRef ds:uri="http://purl.org/dc/elements/1.1/"/>
    <ds:schemaRef ds:uri="http://schemas.microsoft.com/office/2006/documentManagement/types"/>
    <ds:schemaRef ds:uri="http://purl.org/dc/dcmitype/"/>
    <ds:schemaRef ds:uri="http://schemas.microsoft.com/office/infopath/2007/PartnerControls"/>
    <ds:schemaRef ds:uri="e80af754-b6dd-436b-8b6b-7e3f12ec00ab"/>
    <ds:schemaRef ds:uri="http://schemas.microsoft.com/office/2006/metadata/properties"/>
    <ds:schemaRef ds:uri="http://schemas.openxmlformats.org/package/2006/metadata/core-properties"/>
    <ds:schemaRef ds:uri="e01b7a2a-5f4c-4668-9ff4-1844962d7111"/>
    <ds:schemaRef ds:uri="http://www.w3.org/XML/1998/namespace"/>
  </ds:schemaRefs>
</ds:datastoreItem>
</file>

<file path=customXml/itemProps2.xml><?xml version="1.0" encoding="utf-8"?>
<ds:datastoreItem xmlns:ds="http://schemas.openxmlformats.org/officeDocument/2006/customXml" ds:itemID="{7145DC08-A407-4F64-B994-936CFCD415B6}">
  <ds:schemaRefs>
    <ds:schemaRef ds:uri="http://schemas.microsoft.com/sharepoint/v3/contenttype/forms"/>
  </ds:schemaRefs>
</ds:datastoreItem>
</file>

<file path=customXml/itemProps3.xml><?xml version="1.0" encoding="utf-8"?>
<ds:datastoreItem xmlns:ds="http://schemas.openxmlformats.org/officeDocument/2006/customXml" ds:itemID="{FBA0565B-DBF0-474C-9148-0E8684C819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1b7a2a-5f4c-4668-9ff4-1844962d7111"/>
    <ds:schemaRef ds:uri="e80af754-b6dd-436b-8b6b-7e3f12ec00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228</TotalTime>
  <Words>2075</Words>
  <Application>Microsoft Office PowerPoint</Application>
  <PresentationFormat>Panorámica</PresentationFormat>
  <Paragraphs>109</Paragraphs>
  <Slides>25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25</vt:i4>
      </vt:variant>
    </vt:vector>
  </HeadingPairs>
  <TitlesOfParts>
    <vt:vector size="34" baseType="lpstr">
      <vt:lpstr>Arial</vt:lpstr>
      <vt:lpstr>Calibri</vt:lpstr>
      <vt:lpstr>Calibri Light</vt:lpstr>
      <vt:lpstr>Open Sans</vt:lpstr>
      <vt:lpstr>Roboto</vt:lpstr>
      <vt:lpstr>tahoma</vt:lpstr>
      <vt:lpstr>Times New Roman</vt:lpstr>
      <vt:lpstr>Wingdings</vt:lpstr>
      <vt:lpstr>Tema de Office</vt:lpstr>
      <vt:lpstr>PERSPECTIVA DE GENERO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PERSPECTIVA DE GENERO</dc:title>
  <dc:creator>Beatriz Elena Carrasquilla Bohorquez</dc:creator>
  <cp:lastModifiedBy>Beatriz Elena Carrasquilla Bohorquez</cp:lastModifiedBy>
  <cp:revision>15</cp:revision>
  <dcterms:created xsi:type="dcterms:W3CDTF">2022-08-22T14:22:59Z</dcterms:created>
  <dcterms:modified xsi:type="dcterms:W3CDTF">2024-06-06T19:12:08Z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0x01010053C6DF6A5E381E4BBEC6027CA108EACD</vt:lpwstr>
  </property>
</Properties>
</file>