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68" r:id="rId1"/>
  </p:sldMasterIdLst>
  <p:sldIdLst>
    <p:sldId id="257" r:id="rId2"/>
    <p:sldId id="256" r:id="rId3"/>
    <p:sldId id="258" r:id="rId4"/>
    <p:sldId id="259" r:id="rId5"/>
    <p:sldId id="260" r:id="rId6"/>
    <p:sldId id="261" r:id="rId7"/>
    <p:sldId id="262" r:id="rId8"/>
    <p:sldId id="263" r:id="rId9"/>
    <p:sldId id="264" r:id="rId10"/>
    <p:sldId id="265" r:id="rId11"/>
    <p:sldId id="266" r:id="rId12"/>
    <p:sldId id="267" r:id="rId13"/>
  </p:sldIdLst>
  <p:sldSz cx="12192000" cy="6858000"/>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10" d="100"/>
          <a:sy n="110" d="100"/>
        </p:scale>
        <p:origin x="558"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54CC090A-4D06-4E3D-899F-D20544A7C0A7}" type="datetimeFigureOut">
              <a:rPr lang="es-CO" smtClean="0"/>
              <a:t>20/02/2022</a:t>
            </a:fld>
            <a:endParaRPr lang="es-CO"/>
          </a:p>
        </p:txBody>
      </p:sp>
      <p:sp>
        <p:nvSpPr>
          <p:cNvPr id="5" name="Footer Placeholder 4"/>
          <p:cNvSpPr>
            <a:spLocks noGrp="1"/>
          </p:cNvSpPr>
          <p:nvPr>
            <p:ph type="ftr" sz="quarter" idx="11"/>
          </p:nvPr>
        </p:nvSpPr>
        <p:spPr/>
        <p:txBody>
          <a:bodyPr/>
          <a:lstStyle/>
          <a:p>
            <a:endParaRPr lang="es-CO"/>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858D5E56-1C9D-48D4-8E9F-D9564CD0C08B}" type="slidenum">
              <a:rPr lang="es-CO" smtClean="0"/>
              <a:t>‹Nº›</a:t>
            </a:fld>
            <a:endParaRPr lang="es-CO"/>
          </a:p>
        </p:txBody>
      </p:sp>
    </p:spTree>
    <p:extLst>
      <p:ext uri="{BB962C8B-B14F-4D97-AF65-F5344CB8AC3E}">
        <p14:creationId xmlns:p14="http://schemas.microsoft.com/office/powerpoint/2010/main" val="15494134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54CC090A-4D06-4E3D-899F-D20544A7C0A7}" type="datetimeFigureOut">
              <a:rPr lang="es-CO" smtClean="0"/>
              <a:t>20/02/2022</a:t>
            </a:fld>
            <a:endParaRPr lang="es-CO"/>
          </a:p>
        </p:txBody>
      </p:sp>
      <p:sp>
        <p:nvSpPr>
          <p:cNvPr id="5" name="Footer Placeholder 4"/>
          <p:cNvSpPr>
            <a:spLocks noGrp="1"/>
          </p:cNvSpPr>
          <p:nvPr>
            <p:ph type="ftr" sz="quarter" idx="11"/>
          </p:nvPr>
        </p:nvSpPr>
        <p:spPr/>
        <p:txBody>
          <a:bodyPr/>
          <a:lstStyle/>
          <a:p>
            <a:endParaRPr lang="es-CO"/>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858D5E56-1C9D-48D4-8E9F-D9564CD0C08B}" type="slidenum">
              <a:rPr lang="es-CO" smtClean="0"/>
              <a:t>‹Nº›</a:t>
            </a:fld>
            <a:endParaRPr lang="es-CO"/>
          </a:p>
        </p:txBody>
      </p:sp>
    </p:spTree>
    <p:extLst>
      <p:ext uri="{BB962C8B-B14F-4D97-AF65-F5344CB8AC3E}">
        <p14:creationId xmlns:p14="http://schemas.microsoft.com/office/powerpoint/2010/main" val="41942110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s-ES" smtClean="0"/>
              <a:t>Haga clic para modificar el estilo de título del patrón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54CC090A-4D06-4E3D-899F-D20544A7C0A7}" type="datetimeFigureOut">
              <a:rPr lang="es-CO" smtClean="0"/>
              <a:t>20/02/2022</a:t>
            </a:fld>
            <a:endParaRPr lang="es-CO"/>
          </a:p>
        </p:txBody>
      </p:sp>
      <p:sp>
        <p:nvSpPr>
          <p:cNvPr id="5" name="Footer Placeholder 4"/>
          <p:cNvSpPr>
            <a:spLocks noGrp="1"/>
          </p:cNvSpPr>
          <p:nvPr>
            <p:ph type="ftr" sz="quarter" idx="11"/>
          </p:nvPr>
        </p:nvSpPr>
        <p:spPr/>
        <p:txBody>
          <a:bodyPr/>
          <a:lstStyle/>
          <a:p>
            <a:endParaRPr lang="es-CO"/>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858D5E56-1C9D-48D4-8E9F-D9564CD0C08B}" type="slidenum">
              <a:rPr lang="es-CO" smtClean="0"/>
              <a:t>‹Nº›</a:t>
            </a:fld>
            <a:endParaRPr lang="es-CO"/>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34272630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s-ES" smtClean="0"/>
              <a:t>Haga clic para modificar el estilo de título del patrón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smtClean="0"/>
              <a:t>Haga clic para modificar el estilo de texto del patrón</a:t>
            </a:r>
          </a:p>
        </p:txBody>
      </p:sp>
      <p:sp>
        <p:nvSpPr>
          <p:cNvPr id="5" name="Date Placeholder 4"/>
          <p:cNvSpPr>
            <a:spLocks noGrp="1"/>
          </p:cNvSpPr>
          <p:nvPr>
            <p:ph type="dt" sz="half" idx="10"/>
          </p:nvPr>
        </p:nvSpPr>
        <p:spPr/>
        <p:txBody>
          <a:bodyPr/>
          <a:lstStyle/>
          <a:p>
            <a:fld id="{54CC090A-4D06-4E3D-899F-D20544A7C0A7}" type="datetimeFigureOut">
              <a:rPr lang="es-CO" smtClean="0"/>
              <a:t>20/02/2022</a:t>
            </a:fld>
            <a:endParaRPr lang="es-CO"/>
          </a:p>
        </p:txBody>
      </p:sp>
      <p:sp>
        <p:nvSpPr>
          <p:cNvPr id="6" name="Footer Placeholder 5"/>
          <p:cNvSpPr>
            <a:spLocks noGrp="1"/>
          </p:cNvSpPr>
          <p:nvPr>
            <p:ph type="ftr" sz="quarter" idx="11"/>
          </p:nvPr>
        </p:nvSpPr>
        <p:spPr/>
        <p:txBody>
          <a:bodyPr/>
          <a:lstStyle/>
          <a:p>
            <a:endParaRPr lang="es-CO"/>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58D5E56-1C9D-48D4-8E9F-D9564CD0C08B}" type="slidenum">
              <a:rPr lang="es-CO" smtClean="0"/>
              <a:t>‹Nº›</a:t>
            </a:fld>
            <a:endParaRPr lang="es-CO"/>
          </a:p>
        </p:txBody>
      </p:sp>
    </p:spTree>
    <p:extLst>
      <p:ext uri="{BB962C8B-B14F-4D97-AF65-F5344CB8AC3E}">
        <p14:creationId xmlns:p14="http://schemas.microsoft.com/office/powerpoint/2010/main" val="380783978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s-ES" smtClean="0"/>
              <a:t>Haga clic para modificar el estilo de título del patrón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smtClean="0"/>
              <a:t>Haga clic para modificar el estilo de texto del patrón</a:t>
            </a:r>
          </a:p>
        </p:txBody>
      </p:sp>
      <p:sp>
        <p:nvSpPr>
          <p:cNvPr id="5" name="Date Placeholder 4"/>
          <p:cNvSpPr>
            <a:spLocks noGrp="1"/>
          </p:cNvSpPr>
          <p:nvPr>
            <p:ph type="dt" sz="half" idx="10"/>
          </p:nvPr>
        </p:nvSpPr>
        <p:spPr/>
        <p:txBody>
          <a:bodyPr/>
          <a:lstStyle/>
          <a:p>
            <a:fld id="{54CC090A-4D06-4E3D-899F-D20544A7C0A7}" type="datetimeFigureOut">
              <a:rPr lang="es-CO" smtClean="0"/>
              <a:t>20/02/2022</a:t>
            </a:fld>
            <a:endParaRPr lang="es-CO"/>
          </a:p>
        </p:txBody>
      </p:sp>
      <p:sp>
        <p:nvSpPr>
          <p:cNvPr id="6" name="Footer Placeholder 5"/>
          <p:cNvSpPr>
            <a:spLocks noGrp="1"/>
          </p:cNvSpPr>
          <p:nvPr>
            <p:ph type="ftr" sz="quarter" idx="11"/>
          </p:nvPr>
        </p:nvSpPr>
        <p:spPr/>
        <p:txBody>
          <a:bodyPr/>
          <a:lstStyle/>
          <a:p>
            <a:endParaRPr lang="es-CO"/>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58D5E56-1C9D-48D4-8E9F-D9564CD0C08B}" type="slidenum">
              <a:rPr lang="es-CO" smtClean="0"/>
              <a:t>‹Nº›</a:t>
            </a:fld>
            <a:endParaRPr lang="es-CO"/>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56002560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s-ES" smtClean="0"/>
              <a:t>Haga clic para modificar el estilo de título del patrón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smtClean="0"/>
              <a:t>Haga clic para modificar el estilo de texto del patrón</a:t>
            </a:r>
          </a:p>
        </p:txBody>
      </p:sp>
      <p:sp>
        <p:nvSpPr>
          <p:cNvPr id="5" name="Date Placeholder 4"/>
          <p:cNvSpPr>
            <a:spLocks noGrp="1"/>
          </p:cNvSpPr>
          <p:nvPr>
            <p:ph type="dt" sz="half" idx="10"/>
          </p:nvPr>
        </p:nvSpPr>
        <p:spPr/>
        <p:txBody>
          <a:bodyPr/>
          <a:lstStyle/>
          <a:p>
            <a:fld id="{54CC090A-4D06-4E3D-899F-D20544A7C0A7}" type="datetimeFigureOut">
              <a:rPr lang="es-CO" smtClean="0"/>
              <a:t>20/02/2022</a:t>
            </a:fld>
            <a:endParaRPr lang="es-CO"/>
          </a:p>
        </p:txBody>
      </p:sp>
      <p:sp>
        <p:nvSpPr>
          <p:cNvPr id="6" name="Footer Placeholder 5"/>
          <p:cNvSpPr>
            <a:spLocks noGrp="1"/>
          </p:cNvSpPr>
          <p:nvPr>
            <p:ph type="ftr" sz="quarter" idx="11"/>
          </p:nvPr>
        </p:nvSpPr>
        <p:spPr/>
        <p:txBody>
          <a:bodyPr/>
          <a:lstStyle/>
          <a:p>
            <a:endParaRPr lang="es-CO"/>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58D5E56-1C9D-48D4-8E9F-D9564CD0C08B}" type="slidenum">
              <a:rPr lang="es-CO" smtClean="0"/>
              <a:t>‹Nº›</a:t>
            </a:fld>
            <a:endParaRPr lang="es-CO"/>
          </a:p>
        </p:txBody>
      </p:sp>
    </p:spTree>
    <p:extLst>
      <p:ext uri="{BB962C8B-B14F-4D97-AF65-F5344CB8AC3E}">
        <p14:creationId xmlns:p14="http://schemas.microsoft.com/office/powerpoint/2010/main" val="356173576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54CC090A-4D06-4E3D-899F-D20544A7C0A7}" type="datetimeFigureOut">
              <a:rPr lang="es-CO" smtClean="0"/>
              <a:t>20/02/2022</a:t>
            </a:fld>
            <a:endParaRPr lang="es-CO"/>
          </a:p>
        </p:txBody>
      </p:sp>
      <p:sp>
        <p:nvSpPr>
          <p:cNvPr id="5" name="Footer Placeholder 4"/>
          <p:cNvSpPr>
            <a:spLocks noGrp="1"/>
          </p:cNvSpPr>
          <p:nvPr>
            <p:ph type="ftr" sz="quarter" idx="11"/>
          </p:nvPr>
        </p:nvSpPr>
        <p:spPr/>
        <p:txBody>
          <a:bodyPr/>
          <a:lstStyle/>
          <a:p>
            <a:endParaRPr lang="es-CO"/>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858D5E56-1C9D-48D4-8E9F-D9564CD0C08B}" type="slidenum">
              <a:rPr lang="es-CO" smtClean="0"/>
              <a:t>‹Nº›</a:t>
            </a:fld>
            <a:endParaRPr lang="es-CO"/>
          </a:p>
        </p:txBody>
      </p:sp>
    </p:spTree>
    <p:extLst>
      <p:ext uri="{BB962C8B-B14F-4D97-AF65-F5344CB8AC3E}">
        <p14:creationId xmlns:p14="http://schemas.microsoft.com/office/powerpoint/2010/main" val="327169616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54CC090A-4D06-4E3D-899F-D20544A7C0A7}" type="datetimeFigureOut">
              <a:rPr lang="es-CO" smtClean="0"/>
              <a:t>20/02/2022</a:t>
            </a:fld>
            <a:endParaRPr lang="es-CO"/>
          </a:p>
        </p:txBody>
      </p:sp>
      <p:sp>
        <p:nvSpPr>
          <p:cNvPr id="5" name="Footer Placeholder 4"/>
          <p:cNvSpPr>
            <a:spLocks noGrp="1"/>
          </p:cNvSpPr>
          <p:nvPr>
            <p:ph type="ftr" sz="quarter" idx="11"/>
          </p:nvPr>
        </p:nvSpPr>
        <p:spPr/>
        <p:txBody>
          <a:bodyPr/>
          <a:lstStyle/>
          <a:p>
            <a:endParaRPr lang="es-CO"/>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858D5E56-1C9D-48D4-8E9F-D9564CD0C08B}" type="slidenum">
              <a:rPr lang="es-CO" smtClean="0"/>
              <a:t>‹Nº›</a:t>
            </a:fld>
            <a:endParaRPr lang="es-CO"/>
          </a:p>
        </p:txBody>
      </p:sp>
    </p:spTree>
    <p:extLst>
      <p:ext uri="{BB962C8B-B14F-4D97-AF65-F5344CB8AC3E}">
        <p14:creationId xmlns:p14="http://schemas.microsoft.com/office/powerpoint/2010/main" val="9560914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54CC090A-4D06-4E3D-899F-D20544A7C0A7}" type="datetimeFigureOut">
              <a:rPr lang="es-CO" smtClean="0"/>
              <a:t>20/02/2022</a:t>
            </a:fld>
            <a:endParaRPr lang="es-CO"/>
          </a:p>
        </p:txBody>
      </p:sp>
      <p:sp>
        <p:nvSpPr>
          <p:cNvPr id="5" name="Footer Placeholder 4"/>
          <p:cNvSpPr>
            <a:spLocks noGrp="1"/>
          </p:cNvSpPr>
          <p:nvPr>
            <p:ph type="ftr" sz="quarter" idx="11"/>
          </p:nvPr>
        </p:nvSpPr>
        <p:spPr/>
        <p:txBody>
          <a:bodyPr/>
          <a:lstStyle/>
          <a:p>
            <a:endParaRPr lang="es-CO"/>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858D5E56-1C9D-48D4-8E9F-D9564CD0C08B}" type="slidenum">
              <a:rPr lang="es-CO" smtClean="0"/>
              <a:t>‹Nº›</a:t>
            </a:fld>
            <a:endParaRPr lang="es-CO"/>
          </a:p>
        </p:txBody>
      </p:sp>
    </p:spTree>
    <p:extLst>
      <p:ext uri="{BB962C8B-B14F-4D97-AF65-F5344CB8AC3E}">
        <p14:creationId xmlns:p14="http://schemas.microsoft.com/office/powerpoint/2010/main" val="19655042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54CC090A-4D06-4E3D-899F-D20544A7C0A7}" type="datetimeFigureOut">
              <a:rPr lang="es-CO" smtClean="0"/>
              <a:t>20/02/2022</a:t>
            </a:fld>
            <a:endParaRPr lang="es-CO"/>
          </a:p>
        </p:txBody>
      </p:sp>
      <p:sp>
        <p:nvSpPr>
          <p:cNvPr id="5" name="Footer Placeholder 4"/>
          <p:cNvSpPr>
            <a:spLocks noGrp="1"/>
          </p:cNvSpPr>
          <p:nvPr>
            <p:ph type="ftr" sz="quarter" idx="11"/>
          </p:nvPr>
        </p:nvSpPr>
        <p:spPr/>
        <p:txBody>
          <a:bodyPr/>
          <a:lstStyle/>
          <a:p>
            <a:endParaRPr lang="es-CO"/>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858D5E56-1C9D-48D4-8E9F-D9564CD0C08B}" type="slidenum">
              <a:rPr lang="es-CO" smtClean="0"/>
              <a:t>‹Nº›</a:t>
            </a:fld>
            <a:endParaRPr lang="es-CO"/>
          </a:p>
        </p:txBody>
      </p:sp>
    </p:spTree>
    <p:extLst>
      <p:ext uri="{BB962C8B-B14F-4D97-AF65-F5344CB8AC3E}">
        <p14:creationId xmlns:p14="http://schemas.microsoft.com/office/powerpoint/2010/main" val="4043896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54CC090A-4D06-4E3D-899F-D20544A7C0A7}" type="datetimeFigureOut">
              <a:rPr lang="es-CO" smtClean="0"/>
              <a:t>20/02/2022</a:t>
            </a:fld>
            <a:endParaRPr lang="es-CO"/>
          </a:p>
        </p:txBody>
      </p:sp>
      <p:sp>
        <p:nvSpPr>
          <p:cNvPr id="6" name="Footer Placeholder 5"/>
          <p:cNvSpPr>
            <a:spLocks noGrp="1"/>
          </p:cNvSpPr>
          <p:nvPr>
            <p:ph type="ftr" sz="quarter" idx="11"/>
          </p:nvPr>
        </p:nvSpPr>
        <p:spPr/>
        <p:txBody>
          <a:bodyPr/>
          <a:lstStyle/>
          <a:p>
            <a:endParaRPr lang="es-CO"/>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858D5E56-1C9D-48D4-8E9F-D9564CD0C08B}" type="slidenum">
              <a:rPr lang="es-CO" smtClean="0"/>
              <a:t>‹Nº›</a:t>
            </a:fld>
            <a:endParaRPr lang="es-CO"/>
          </a:p>
        </p:txBody>
      </p:sp>
    </p:spTree>
    <p:extLst>
      <p:ext uri="{BB962C8B-B14F-4D97-AF65-F5344CB8AC3E}">
        <p14:creationId xmlns:p14="http://schemas.microsoft.com/office/powerpoint/2010/main" val="2996414251"/>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54CC090A-4D06-4E3D-899F-D20544A7C0A7}" type="datetimeFigureOut">
              <a:rPr lang="es-CO" smtClean="0"/>
              <a:t>20/02/2022</a:t>
            </a:fld>
            <a:endParaRPr lang="es-CO"/>
          </a:p>
        </p:txBody>
      </p:sp>
      <p:sp>
        <p:nvSpPr>
          <p:cNvPr id="8" name="Footer Placeholder 7"/>
          <p:cNvSpPr>
            <a:spLocks noGrp="1"/>
          </p:cNvSpPr>
          <p:nvPr>
            <p:ph type="ftr" sz="quarter" idx="11"/>
          </p:nvPr>
        </p:nvSpPr>
        <p:spPr/>
        <p:txBody>
          <a:bodyPr/>
          <a:lstStyle/>
          <a:p>
            <a:endParaRPr lang="es-CO"/>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858D5E56-1C9D-48D4-8E9F-D9564CD0C08B}" type="slidenum">
              <a:rPr lang="es-CO" smtClean="0"/>
              <a:t>‹Nº›</a:t>
            </a:fld>
            <a:endParaRPr lang="es-CO"/>
          </a:p>
        </p:txBody>
      </p:sp>
    </p:spTree>
    <p:extLst>
      <p:ext uri="{BB962C8B-B14F-4D97-AF65-F5344CB8AC3E}">
        <p14:creationId xmlns:p14="http://schemas.microsoft.com/office/powerpoint/2010/main" val="529256351"/>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54CC090A-4D06-4E3D-899F-D20544A7C0A7}" type="datetimeFigureOut">
              <a:rPr lang="es-CO" smtClean="0"/>
              <a:t>20/02/2022</a:t>
            </a:fld>
            <a:endParaRPr lang="es-CO"/>
          </a:p>
        </p:txBody>
      </p:sp>
      <p:sp>
        <p:nvSpPr>
          <p:cNvPr id="4" name="Footer Placeholder 3"/>
          <p:cNvSpPr>
            <a:spLocks noGrp="1"/>
          </p:cNvSpPr>
          <p:nvPr>
            <p:ph type="ftr" sz="quarter" idx="11"/>
          </p:nvPr>
        </p:nvSpPr>
        <p:spPr/>
        <p:txBody>
          <a:bodyPr/>
          <a:lstStyle/>
          <a:p>
            <a:endParaRPr lang="es-CO"/>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858D5E56-1C9D-48D4-8E9F-D9564CD0C08B}" type="slidenum">
              <a:rPr lang="es-CO" smtClean="0"/>
              <a:t>‹Nº›</a:t>
            </a:fld>
            <a:endParaRPr lang="es-CO"/>
          </a:p>
        </p:txBody>
      </p:sp>
    </p:spTree>
    <p:extLst>
      <p:ext uri="{BB962C8B-B14F-4D97-AF65-F5344CB8AC3E}">
        <p14:creationId xmlns:p14="http://schemas.microsoft.com/office/powerpoint/2010/main" val="24462092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4CC090A-4D06-4E3D-899F-D20544A7C0A7}" type="datetimeFigureOut">
              <a:rPr lang="es-CO" smtClean="0"/>
              <a:t>20/02/2022</a:t>
            </a:fld>
            <a:endParaRPr lang="es-CO"/>
          </a:p>
        </p:txBody>
      </p:sp>
      <p:sp>
        <p:nvSpPr>
          <p:cNvPr id="3" name="Footer Placeholder 2"/>
          <p:cNvSpPr>
            <a:spLocks noGrp="1"/>
          </p:cNvSpPr>
          <p:nvPr>
            <p:ph type="ftr" sz="quarter" idx="11"/>
          </p:nvPr>
        </p:nvSpPr>
        <p:spPr/>
        <p:txBody>
          <a:bodyPr/>
          <a:lstStyle/>
          <a:p>
            <a:endParaRPr lang="es-CO"/>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858D5E56-1C9D-48D4-8E9F-D9564CD0C08B}" type="slidenum">
              <a:rPr lang="es-CO" smtClean="0"/>
              <a:t>‹Nº›</a:t>
            </a:fld>
            <a:endParaRPr lang="es-CO"/>
          </a:p>
        </p:txBody>
      </p:sp>
    </p:spTree>
    <p:extLst>
      <p:ext uri="{BB962C8B-B14F-4D97-AF65-F5344CB8AC3E}">
        <p14:creationId xmlns:p14="http://schemas.microsoft.com/office/powerpoint/2010/main" val="25950092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54CC090A-4D06-4E3D-899F-D20544A7C0A7}" type="datetimeFigureOut">
              <a:rPr lang="es-CO" smtClean="0"/>
              <a:t>20/02/2022</a:t>
            </a:fld>
            <a:endParaRPr lang="es-CO"/>
          </a:p>
        </p:txBody>
      </p:sp>
      <p:sp>
        <p:nvSpPr>
          <p:cNvPr id="6" name="Footer Placeholder 5"/>
          <p:cNvSpPr>
            <a:spLocks noGrp="1"/>
          </p:cNvSpPr>
          <p:nvPr>
            <p:ph type="ftr" sz="quarter" idx="11"/>
          </p:nvPr>
        </p:nvSpPr>
        <p:spPr/>
        <p:txBody>
          <a:bodyPr/>
          <a:lstStyle/>
          <a:p>
            <a:endParaRPr lang="es-CO"/>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858D5E56-1C9D-48D4-8E9F-D9564CD0C08B}" type="slidenum">
              <a:rPr lang="es-CO" smtClean="0"/>
              <a:t>‹Nº›</a:t>
            </a:fld>
            <a:endParaRPr lang="es-CO"/>
          </a:p>
        </p:txBody>
      </p:sp>
    </p:spTree>
    <p:extLst>
      <p:ext uri="{BB962C8B-B14F-4D97-AF65-F5344CB8AC3E}">
        <p14:creationId xmlns:p14="http://schemas.microsoft.com/office/powerpoint/2010/main" val="2321370767"/>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54CC090A-4D06-4E3D-899F-D20544A7C0A7}" type="datetimeFigureOut">
              <a:rPr lang="es-CO" smtClean="0"/>
              <a:t>20/02/2022</a:t>
            </a:fld>
            <a:endParaRPr lang="es-CO"/>
          </a:p>
        </p:txBody>
      </p:sp>
      <p:sp>
        <p:nvSpPr>
          <p:cNvPr id="6" name="Footer Placeholder 5"/>
          <p:cNvSpPr>
            <a:spLocks noGrp="1"/>
          </p:cNvSpPr>
          <p:nvPr>
            <p:ph type="ftr" sz="quarter" idx="11"/>
          </p:nvPr>
        </p:nvSpPr>
        <p:spPr/>
        <p:txBody>
          <a:bodyPr/>
          <a:lstStyle/>
          <a:p>
            <a:endParaRPr lang="es-CO"/>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58D5E56-1C9D-48D4-8E9F-D9564CD0C08B}" type="slidenum">
              <a:rPr lang="es-CO" smtClean="0"/>
              <a:t>‹Nº›</a:t>
            </a:fld>
            <a:endParaRPr lang="es-CO"/>
          </a:p>
        </p:txBody>
      </p:sp>
    </p:spTree>
    <p:extLst>
      <p:ext uri="{BB962C8B-B14F-4D97-AF65-F5344CB8AC3E}">
        <p14:creationId xmlns:p14="http://schemas.microsoft.com/office/powerpoint/2010/main" val="35538895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54CC090A-4D06-4E3D-899F-D20544A7C0A7}" type="datetimeFigureOut">
              <a:rPr lang="es-CO" smtClean="0"/>
              <a:t>20/02/2022</a:t>
            </a:fld>
            <a:endParaRPr lang="es-CO"/>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s-CO"/>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858D5E56-1C9D-48D4-8E9F-D9564CD0C08B}" type="slidenum">
              <a:rPr lang="es-CO" smtClean="0"/>
              <a:t>‹Nº›</a:t>
            </a:fld>
            <a:endParaRPr lang="es-CO"/>
          </a:p>
        </p:txBody>
      </p:sp>
    </p:spTree>
    <p:extLst>
      <p:ext uri="{BB962C8B-B14F-4D97-AF65-F5344CB8AC3E}">
        <p14:creationId xmlns:p14="http://schemas.microsoft.com/office/powerpoint/2010/main" val="2660853681"/>
      </p:ext>
    </p:extLst>
  </p:cSld>
  <p:clrMap bg1="lt1" tx1="dk1" bg2="lt2" tx2="dk2" accent1="accent1" accent2="accent2" accent3="accent3" accent4="accent4" accent5="accent5" accent6="accent6" hlink="hlink" folHlink="folHlink"/>
  <p:sldLayoutIdLst>
    <p:sldLayoutId id="2147483969" r:id="rId1"/>
    <p:sldLayoutId id="2147483970" r:id="rId2"/>
    <p:sldLayoutId id="2147483971" r:id="rId3"/>
    <p:sldLayoutId id="2147483972" r:id="rId4"/>
    <p:sldLayoutId id="2147483973" r:id="rId5"/>
    <p:sldLayoutId id="2147483974" r:id="rId6"/>
    <p:sldLayoutId id="2147483975" r:id="rId7"/>
    <p:sldLayoutId id="2147483976" r:id="rId8"/>
    <p:sldLayoutId id="2147483977" r:id="rId9"/>
    <p:sldLayoutId id="2147483978" r:id="rId10"/>
    <p:sldLayoutId id="2147483979" r:id="rId11"/>
    <p:sldLayoutId id="2147483980" r:id="rId12"/>
    <p:sldLayoutId id="2147483981" r:id="rId13"/>
    <p:sldLayoutId id="2147483982" r:id="rId14"/>
    <p:sldLayoutId id="2147483983" r:id="rId15"/>
    <p:sldLayoutId id="2147483984"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2149265" y="925901"/>
            <a:ext cx="8915400" cy="4871049"/>
          </a:xfrm>
        </p:spPr>
        <p:txBody>
          <a:bodyPr>
            <a:normAutofit/>
          </a:bodyPr>
          <a:lstStyle/>
          <a:p>
            <a:pPr marL="0" indent="0" algn="ctr">
              <a:buNone/>
            </a:pPr>
            <a:r>
              <a:rPr lang="es-ES" sz="2800" b="1" dirty="0" smtClean="0"/>
              <a:t>LEY 2197 DE </a:t>
            </a:r>
            <a:r>
              <a:rPr lang="es-ES" sz="2800" b="1" dirty="0" smtClean="0"/>
              <a:t>2022. Modificaciones al CP Y CPP</a:t>
            </a:r>
            <a:endParaRPr lang="es-ES" sz="2800" b="1" dirty="0" smtClean="0"/>
          </a:p>
          <a:p>
            <a:pPr marL="0" indent="0" algn="ctr">
              <a:buNone/>
            </a:pPr>
            <a:endParaRPr lang="es-ES" dirty="0" smtClean="0"/>
          </a:p>
          <a:p>
            <a:pPr marL="0" indent="0" algn="ctr">
              <a:buNone/>
            </a:pPr>
            <a:r>
              <a:rPr lang="es-ES" dirty="0" smtClean="0">
                <a:solidFill>
                  <a:schemeClr val="tx1"/>
                </a:solidFill>
              </a:rPr>
              <a:t>“</a:t>
            </a:r>
            <a:r>
              <a:rPr lang="es-ES" i="1" dirty="0">
                <a:solidFill>
                  <a:schemeClr val="tx1"/>
                </a:solidFill>
              </a:rPr>
              <a:t>Por medio de la cual se dictan normas tendientes al fortalecimiento de la seguridad ciudadana y se dictan otras </a:t>
            </a:r>
            <a:r>
              <a:rPr lang="es-ES" i="1" dirty="0" smtClean="0">
                <a:solidFill>
                  <a:schemeClr val="tx1"/>
                </a:solidFill>
              </a:rPr>
              <a:t>disposiciones</a:t>
            </a:r>
            <a:r>
              <a:rPr lang="es-ES" dirty="0" smtClean="0">
                <a:solidFill>
                  <a:schemeClr val="tx1"/>
                </a:solidFill>
              </a:rPr>
              <a:t>”.</a:t>
            </a:r>
          </a:p>
          <a:p>
            <a:pPr marL="0" indent="0" algn="ctr">
              <a:buNone/>
            </a:pPr>
            <a:endParaRPr lang="es-ES" dirty="0">
              <a:solidFill>
                <a:schemeClr val="tx1"/>
              </a:solidFill>
            </a:endParaRPr>
          </a:p>
          <a:p>
            <a:pPr marL="0" indent="0" algn="just">
              <a:spcBef>
                <a:spcPts val="0"/>
              </a:spcBef>
              <a:buNone/>
            </a:pPr>
            <a:r>
              <a:rPr lang="es-ES" dirty="0" smtClean="0">
                <a:solidFill>
                  <a:schemeClr val="tx1"/>
                </a:solidFill>
              </a:rPr>
              <a:t>OBJETO: </a:t>
            </a:r>
            <a:r>
              <a:rPr lang="es-ES" dirty="0">
                <a:solidFill>
                  <a:schemeClr val="tx1"/>
                </a:solidFill>
              </a:rPr>
              <a:t>el fortalecimiento de la seguridad ciudadana, por medio de la inclusión de reformas al Código Penal al Código de Procedimiento Penal, al Código Nacional de Seguridad y Convivencia Ciudadana, al Código de Extinción de Dominio, al igual que se regula las armas, elementos y dispositivos menos letales, y la sostenibilidad del Registro Nacional de Identificación Balística, así como se dictan otras disposiciones</a:t>
            </a:r>
            <a:r>
              <a:rPr lang="es-ES" dirty="0" smtClean="0">
                <a:solidFill>
                  <a:schemeClr val="tx1"/>
                </a:solidFill>
              </a:rPr>
              <a:t>.</a:t>
            </a:r>
          </a:p>
          <a:p>
            <a:pPr marL="0" indent="0" algn="just">
              <a:spcBef>
                <a:spcPts val="0"/>
              </a:spcBef>
              <a:buNone/>
            </a:pPr>
            <a:endParaRPr lang="es-ES" dirty="0">
              <a:solidFill>
                <a:schemeClr val="tx1"/>
              </a:solidFill>
            </a:endParaRPr>
          </a:p>
          <a:p>
            <a:pPr marL="0" indent="0" algn="just">
              <a:spcBef>
                <a:spcPts val="0"/>
              </a:spcBef>
              <a:buNone/>
            </a:pPr>
            <a:r>
              <a:rPr lang="es-ES" dirty="0" smtClean="0">
                <a:solidFill>
                  <a:schemeClr val="tx1"/>
                </a:solidFill>
              </a:rPr>
              <a:t>FINALIDAD: la </a:t>
            </a:r>
            <a:r>
              <a:rPr lang="es-ES" dirty="0">
                <a:solidFill>
                  <a:schemeClr val="tx1"/>
                </a:solidFill>
              </a:rPr>
              <a:t>creación y el fortalecimiento de los instrumentos jurídicos y los recursos económicos con que deben contar las autoridades para consolidar la seguridad ciudadana. </a:t>
            </a:r>
            <a:endParaRPr lang="es-CO" dirty="0">
              <a:solidFill>
                <a:schemeClr val="tx1"/>
              </a:solidFill>
            </a:endParaRPr>
          </a:p>
        </p:txBody>
      </p:sp>
    </p:spTree>
    <p:extLst>
      <p:ext uri="{BB962C8B-B14F-4D97-AF65-F5344CB8AC3E}">
        <p14:creationId xmlns:p14="http://schemas.microsoft.com/office/powerpoint/2010/main" val="134276704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Marcador de contenido 3"/>
          <p:cNvGraphicFramePr>
            <a:graphicFrameLocks noGrp="1"/>
          </p:cNvGraphicFramePr>
          <p:nvPr>
            <p:ph idx="1"/>
            <p:extLst>
              <p:ext uri="{D42A27DB-BD31-4B8C-83A1-F6EECF244321}">
                <p14:modId xmlns:p14="http://schemas.microsoft.com/office/powerpoint/2010/main" val="4173697214"/>
              </p:ext>
            </p:extLst>
          </p:nvPr>
        </p:nvGraphicFramePr>
        <p:xfrm>
          <a:off x="1897812" y="1239923"/>
          <a:ext cx="9511911" cy="4048070"/>
        </p:xfrm>
        <a:graphic>
          <a:graphicData uri="http://schemas.openxmlformats.org/drawingml/2006/table">
            <a:tbl>
              <a:tblPr firstRow="1" firstCol="1" bandRow="1">
                <a:tableStyleId>{5C22544A-7EE6-4342-B048-85BDC9FD1C3A}</a:tableStyleId>
              </a:tblPr>
              <a:tblGrid>
                <a:gridCol w="4876432"/>
                <a:gridCol w="4635479"/>
              </a:tblGrid>
              <a:tr h="1566625">
                <a:tc>
                  <a:txBody>
                    <a:bodyPr/>
                    <a:lstStyle/>
                    <a:p>
                      <a:pPr algn="just">
                        <a:lnSpc>
                          <a:spcPct val="107000"/>
                        </a:lnSpc>
                        <a:spcAft>
                          <a:spcPts val="0"/>
                        </a:spcAft>
                      </a:pPr>
                      <a:r>
                        <a:rPr lang="es-CO" sz="1000" b="0" dirty="0">
                          <a:solidFill>
                            <a:schemeClr val="tx1"/>
                          </a:solidFill>
                          <a:effectLst/>
                          <a:latin typeface="Arial" panose="020B0604020202020204" pitchFamily="34" charset="0"/>
                          <a:cs typeface="Arial" panose="020B0604020202020204" pitchFamily="34" charset="0"/>
                        </a:rPr>
                        <a:t>Adiciona el </a:t>
                      </a:r>
                      <a:r>
                        <a:rPr lang="es-CO" sz="1000" b="1" dirty="0">
                          <a:solidFill>
                            <a:schemeClr val="tx1"/>
                          </a:solidFill>
                          <a:effectLst/>
                          <a:latin typeface="Arial" panose="020B0604020202020204" pitchFamily="34" charset="0"/>
                          <a:cs typeface="Arial" panose="020B0604020202020204" pitchFamily="34" charset="0"/>
                        </a:rPr>
                        <a:t>ART. 237B DE LA LEY 1801 DE 2016. CÓDIGO NACIONAL DE SEGURIDAD Y CONVIVENCIA CIUDADANA.</a:t>
                      </a:r>
                    </a:p>
                    <a:p>
                      <a:pPr>
                        <a:lnSpc>
                          <a:spcPct val="107000"/>
                        </a:lnSpc>
                        <a:spcAft>
                          <a:spcPts val="0"/>
                        </a:spcAft>
                      </a:pPr>
                      <a:r>
                        <a:rPr lang="es-CO" sz="1000" b="1" dirty="0">
                          <a:solidFill>
                            <a:schemeClr val="tx1"/>
                          </a:solidFill>
                          <a:effectLst/>
                          <a:latin typeface="Arial" panose="020B0604020202020204" pitchFamily="34" charset="0"/>
                          <a:cs typeface="Arial" panose="020B0604020202020204" pitchFamily="34" charset="0"/>
                        </a:rPr>
                        <a:t> </a:t>
                      </a:r>
                    </a:p>
                    <a:p>
                      <a:pPr algn="just">
                        <a:spcAft>
                          <a:spcPts val="0"/>
                        </a:spcAft>
                      </a:pPr>
                      <a:r>
                        <a:rPr lang="es-CO" sz="1000" b="0" dirty="0">
                          <a:solidFill>
                            <a:schemeClr val="tx1"/>
                          </a:solidFill>
                          <a:effectLst/>
                          <a:latin typeface="Arial" panose="020B0604020202020204" pitchFamily="34" charset="0"/>
                          <a:cs typeface="Arial" panose="020B0604020202020204" pitchFamily="34" charset="0"/>
                        </a:rPr>
                        <a:t>Acceso a circuitos de vigilancia y seguridad privada. La Policía Nacional podrá acceder a los circuitos cerrados de vigilancia y seguridad privada, para acciones de prevención, identificación o judicialización.</a:t>
                      </a:r>
                    </a:p>
                    <a:p>
                      <a:pPr>
                        <a:lnSpc>
                          <a:spcPct val="107000"/>
                        </a:lnSpc>
                        <a:spcAft>
                          <a:spcPts val="0"/>
                        </a:spcAft>
                      </a:pPr>
                      <a:r>
                        <a:rPr lang="es-CO" sz="1000" b="0" dirty="0">
                          <a:solidFill>
                            <a:schemeClr val="tx1"/>
                          </a:solidFill>
                          <a:effectLst/>
                          <a:latin typeface="Arial" panose="020B0604020202020204" pitchFamily="34" charset="0"/>
                          <a:cs typeface="Arial" panose="020B0604020202020204" pitchFamily="34" charset="0"/>
                        </a:rPr>
                        <a:t> </a:t>
                      </a:r>
                      <a:endParaRPr lang="es-CO" sz="10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8074" marR="58074" marT="0" marB="0"/>
                </a:tc>
                <a:tc>
                  <a:txBody>
                    <a:bodyPr/>
                    <a:lstStyle/>
                    <a:p>
                      <a:pPr algn="just">
                        <a:lnSpc>
                          <a:spcPct val="107000"/>
                        </a:lnSpc>
                        <a:spcAft>
                          <a:spcPts val="0"/>
                        </a:spcAft>
                      </a:pPr>
                      <a:r>
                        <a:rPr lang="es-CO" sz="1000" b="1" dirty="0" smtClean="0">
                          <a:solidFill>
                            <a:schemeClr val="tx1"/>
                          </a:solidFill>
                          <a:effectLst/>
                          <a:latin typeface="Arial" panose="020B0604020202020204" pitchFamily="34" charset="0"/>
                          <a:cs typeface="Arial" panose="020B0604020202020204" pitchFamily="34" charset="0"/>
                        </a:rPr>
                        <a:t>DEMANDADA</a:t>
                      </a:r>
                      <a:r>
                        <a:rPr lang="es-CO" sz="1000" b="0" dirty="0" smtClean="0">
                          <a:solidFill>
                            <a:schemeClr val="tx1"/>
                          </a:solidFill>
                          <a:effectLst/>
                          <a:latin typeface="Arial" panose="020B0604020202020204" pitchFamily="34" charset="0"/>
                          <a:cs typeface="Arial" panose="020B0604020202020204" pitchFamily="34" charset="0"/>
                        </a:rPr>
                        <a:t>: </a:t>
                      </a:r>
                      <a:r>
                        <a:rPr lang="es-CO" sz="1000" b="0" dirty="0">
                          <a:solidFill>
                            <a:schemeClr val="tx1"/>
                          </a:solidFill>
                          <a:effectLst/>
                          <a:latin typeface="Arial" panose="020B0604020202020204" pitchFamily="34" charset="0"/>
                          <a:cs typeface="Arial" panose="020B0604020202020204" pitchFamily="34" charset="0"/>
                        </a:rPr>
                        <a:t>abre una posibilidad desproporcionada para que la Policía Nacional acceda a circuitos cerrados de televisión sin distinción entre espacios privados o públicos y el tipo de información que allí reposa, que puede ser personal, reservada o pública, lo cual desconoce el artículo 237 de la misma ley, cuando habla de integración de sistemas de vigilancia, e impone unas reglas relacionadas con la posibilidad de enlazarlos con las redes de la Policía en casos donde graben determinadas zonas consideradas públicas. </a:t>
                      </a:r>
                      <a:endParaRPr lang="es-CO" sz="10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8074" marR="58074" marT="0" marB="0"/>
                </a:tc>
              </a:tr>
              <a:tr h="2481445">
                <a:tc>
                  <a:txBody>
                    <a:bodyPr/>
                    <a:lstStyle/>
                    <a:p>
                      <a:pPr algn="just">
                        <a:spcAft>
                          <a:spcPts val="0"/>
                        </a:spcAft>
                      </a:pPr>
                      <a:r>
                        <a:rPr lang="es-CO" sz="1000" b="0" dirty="0">
                          <a:solidFill>
                            <a:schemeClr val="tx1"/>
                          </a:solidFill>
                          <a:effectLst/>
                          <a:latin typeface="Arial" panose="020B0604020202020204" pitchFamily="34" charset="0"/>
                          <a:cs typeface="Arial" panose="020B0604020202020204" pitchFamily="34" charset="0"/>
                        </a:rPr>
                        <a:t>ART. 25. Ámbito de aplicación. El presente título se aplica a todas las personas naturales y jurídicas nacionales de conformidad con lo establecido en la presente norma, con excepción de la fuerza pública en el cumplimiento de su misión constitucional, legal y reglamentaria</a:t>
                      </a:r>
                      <a:r>
                        <a:rPr lang="es-CO" sz="1000" b="0" dirty="0" smtClean="0">
                          <a:solidFill>
                            <a:schemeClr val="tx1"/>
                          </a:solidFill>
                          <a:effectLst/>
                          <a:latin typeface="Arial" panose="020B0604020202020204" pitchFamily="34" charset="0"/>
                          <a:cs typeface="Arial" panose="020B0604020202020204" pitchFamily="34" charset="0"/>
                        </a:rPr>
                        <a:t>.</a:t>
                      </a:r>
                    </a:p>
                    <a:p>
                      <a:pPr algn="just">
                        <a:spcAft>
                          <a:spcPts val="0"/>
                        </a:spcAft>
                      </a:pPr>
                      <a:endParaRPr lang="es-CO" sz="1000" b="0" dirty="0">
                        <a:solidFill>
                          <a:schemeClr val="tx1"/>
                        </a:solidFill>
                        <a:effectLst/>
                        <a:latin typeface="Arial" panose="020B0604020202020204" pitchFamily="34" charset="0"/>
                        <a:cs typeface="Arial" panose="020B0604020202020204" pitchFamily="34" charset="0"/>
                      </a:endParaRPr>
                    </a:p>
                    <a:p>
                      <a:pPr algn="just">
                        <a:spcAft>
                          <a:spcPts val="0"/>
                        </a:spcAft>
                      </a:pPr>
                      <a:r>
                        <a:rPr lang="es-CO" sz="1000" b="0" dirty="0">
                          <a:solidFill>
                            <a:schemeClr val="tx1"/>
                          </a:solidFill>
                          <a:effectLst/>
                          <a:latin typeface="Arial" panose="020B0604020202020204" pitchFamily="34" charset="0"/>
                          <a:cs typeface="Arial" panose="020B0604020202020204" pitchFamily="34" charset="0"/>
                        </a:rPr>
                        <a:t>PAR. 1º—Las personas nacionales podrán adquirir, portar, comercializar, importar y exportar armas, elementos y dispositivos menos letales; accesorios, partes y municiones, conforme a lo establecido por la Industria Militar y el Departamento Control Comercio de Armas y Explosivos, DCCAE</a:t>
                      </a:r>
                      <a:r>
                        <a:rPr lang="es-CO" sz="1000" b="0" dirty="0" smtClean="0">
                          <a:solidFill>
                            <a:schemeClr val="tx1"/>
                          </a:solidFill>
                          <a:effectLst/>
                          <a:latin typeface="Arial" panose="020B0604020202020204" pitchFamily="34" charset="0"/>
                          <a:cs typeface="Arial" panose="020B0604020202020204" pitchFamily="34" charset="0"/>
                        </a:rPr>
                        <a:t>.</a:t>
                      </a:r>
                    </a:p>
                    <a:p>
                      <a:pPr algn="just">
                        <a:spcAft>
                          <a:spcPts val="0"/>
                        </a:spcAft>
                      </a:pPr>
                      <a:endParaRPr lang="es-CO" sz="1000" b="0" dirty="0">
                        <a:solidFill>
                          <a:schemeClr val="tx1"/>
                        </a:solidFill>
                        <a:effectLst/>
                        <a:latin typeface="Arial" panose="020B0604020202020204" pitchFamily="34" charset="0"/>
                        <a:cs typeface="Arial" panose="020B0604020202020204" pitchFamily="34" charset="0"/>
                      </a:endParaRPr>
                    </a:p>
                    <a:p>
                      <a:pPr algn="just">
                        <a:lnSpc>
                          <a:spcPct val="107000"/>
                        </a:lnSpc>
                        <a:spcAft>
                          <a:spcPts val="0"/>
                        </a:spcAft>
                      </a:pPr>
                      <a:r>
                        <a:rPr lang="es-CO" sz="1000" b="0" dirty="0">
                          <a:solidFill>
                            <a:schemeClr val="tx1"/>
                          </a:solidFill>
                          <a:effectLst/>
                          <a:latin typeface="Arial" panose="020B0604020202020204" pitchFamily="34" charset="0"/>
                          <a:cs typeface="Arial" panose="020B0604020202020204" pitchFamily="34" charset="0"/>
                        </a:rPr>
                        <a:t>PAR. 2º—Las personas extranjeras podrán comercializar, importar y exportar armas, elementos y dispositivos menos letales; accesorios, partes y municiones, conforme a lo establecido por la Industria Militar y el Departamento Control Comercio de Armas y Explosivos, DCCAE.</a:t>
                      </a:r>
                      <a:endParaRPr lang="es-CO" sz="10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8074" marR="58074" marT="0" marB="0"/>
                </a:tc>
                <a:tc>
                  <a:txBody>
                    <a:bodyPr/>
                    <a:lstStyle/>
                    <a:p>
                      <a:pPr algn="just">
                        <a:lnSpc>
                          <a:spcPct val="107000"/>
                        </a:lnSpc>
                        <a:spcAft>
                          <a:spcPts val="0"/>
                        </a:spcAft>
                      </a:pPr>
                      <a:r>
                        <a:rPr lang="es-CO" sz="1000" b="1" dirty="0" smtClean="0">
                          <a:solidFill>
                            <a:schemeClr val="tx1"/>
                          </a:solidFill>
                          <a:effectLst/>
                          <a:latin typeface="Arial" panose="020B0604020202020204" pitchFamily="34" charset="0"/>
                          <a:cs typeface="Arial" panose="020B0604020202020204" pitchFamily="34" charset="0"/>
                        </a:rPr>
                        <a:t>DEMANDADA</a:t>
                      </a:r>
                      <a:r>
                        <a:rPr lang="es-CO" sz="1000" b="0" dirty="0" smtClean="0">
                          <a:solidFill>
                            <a:schemeClr val="tx1"/>
                          </a:solidFill>
                          <a:effectLst/>
                          <a:latin typeface="Arial" panose="020B0604020202020204" pitchFamily="34" charset="0"/>
                          <a:cs typeface="Arial" panose="020B0604020202020204" pitchFamily="34" charset="0"/>
                        </a:rPr>
                        <a:t>: </a:t>
                      </a:r>
                      <a:r>
                        <a:rPr lang="es-CO" sz="1000" b="0" dirty="0">
                          <a:solidFill>
                            <a:schemeClr val="tx1"/>
                          </a:solidFill>
                          <a:effectLst/>
                          <a:latin typeface="Arial" panose="020B0604020202020204" pitchFamily="34" charset="0"/>
                          <a:cs typeface="Arial" panose="020B0604020202020204" pitchFamily="34" charset="0"/>
                        </a:rPr>
                        <a:t>determina las normas sobre regulación de armas menos letales a particulares, exceptuando a la Fuerza Pública e indicando que personas naturales podrán adquirir, importar, exportar y comercializar armas menos letales como sus accesorios, partes y municiones, lo cual resulta </a:t>
                      </a:r>
                      <a:r>
                        <a:rPr lang="es-CO" sz="1000" b="0" dirty="0" err="1">
                          <a:solidFill>
                            <a:schemeClr val="tx1"/>
                          </a:solidFill>
                          <a:effectLst/>
                          <a:latin typeface="Arial" panose="020B0604020202020204" pitchFamily="34" charset="0"/>
                          <a:cs typeface="Arial" panose="020B0604020202020204" pitchFamily="34" charset="0"/>
                        </a:rPr>
                        <a:t>vulneratorio</a:t>
                      </a:r>
                      <a:r>
                        <a:rPr lang="es-CO" sz="1000" b="0" dirty="0">
                          <a:solidFill>
                            <a:schemeClr val="tx1"/>
                          </a:solidFill>
                          <a:effectLst/>
                          <a:latin typeface="Arial" panose="020B0604020202020204" pitchFamily="34" charset="0"/>
                          <a:cs typeface="Arial" panose="020B0604020202020204" pitchFamily="34" charset="0"/>
                        </a:rPr>
                        <a:t> de la exclusividad del Estado en el comercio y fabricación de armas en el país, y la estricta excepcionalidad del permiso a particulares sobre su uso y tenencia, más no sobre la propiedad, que es el derecho que posibilita comprar y vender bienes. </a:t>
                      </a:r>
                    </a:p>
                    <a:p>
                      <a:pPr algn="just">
                        <a:spcAft>
                          <a:spcPts val="0"/>
                        </a:spcAft>
                      </a:pPr>
                      <a:r>
                        <a:rPr lang="es-CO" sz="1000" b="0" dirty="0">
                          <a:solidFill>
                            <a:schemeClr val="tx1"/>
                          </a:solidFill>
                          <a:effectLst/>
                          <a:latin typeface="Arial" panose="020B0604020202020204" pitchFamily="34" charset="0"/>
                          <a:cs typeface="Arial" panose="020B0604020202020204" pitchFamily="34" charset="0"/>
                        </a:rPr>
                        <a:t> </a:t>
                      </a:r>
                      <a:endParaRPr lang="es-CO" sz="1000" b="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58074" marR="58074" marT="0" marB="0"/>
                </a:tc>
              </a:tr>
            </a:tbl>
          </a:graphicData>
        </a:graphic>
      </p:graphicFrame>
    </p:spTree>
    <p:extLst>
      <p:ext uri="{BB962C8B-B14F-4D97-AF65-F5344CB8AC3E}">
        <p14:creationId xmlns:p14="http://schemas.microsoft.com/office/powerpoint/2010/main" val="354294846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Marcador de contenido 3"/>
          <p:cNvGraphicFramePr>
            <a:graphicFrameLocks noGrp="1"/>
          </p:cNvGraphicFramePr>
          <p:nvPr>
            <p:ph idx="1"/>
            <p:extLst>
              <p:ext uri="{D42A27DB-BD31-4B8C-83A1-F6EECF244321}">
                <p14:modId xmlns:p14="http://schemas.microsoft.com/office/powerpoint/2010/main" val="2934156390"/>
              </p:ext>
            </p:extLst>
          </p:nvPr>
        </p:nvGraphicFramePr>
        <p:xfrm>
          <a:off x="560717" y="181155"/>
          <a:ext cx="11395494" cy="6695948"/>
        </p:xfrm>
        <a:graphic>
          <a:graphicData uri="http://schemas.openxmlformats.org/drawingml/2006/table">
            <a:tbl>
              <a:tblPr firstRow="1" firstCol="1" bandRow="1">
                <a:tableStyleId>{5C22544A-7EE6-4342-B048-85BDC9FD1C3A}</a:tableStyleId>
              </a:tblPr>
              <a:tblGrid>
                <a:gridCol w="5842081"/>
                <a:gridCol w="5553413"/>
              </a:tblGrid>
              <a:tr h="4702197">
                <a:tc>
                  <a:txBody>
                    <a:bodyPr/>
                    <a:lstStyle/>
                    <a:p>
                      <a:pPr algn="just">
                        <a:spcAft>
                          <a:spcPts val="0"/>
                        </a:spcAft>
                      </a:pPr>
                      <a:r>
                        <a:rPr lang="es-CO" sz="1000" b="0" dirty="0">
                          <a:solidFill>
                            <a:schemeClr val="tx1"/>
                          </a:solidFill>
                          <a:effectLst/>
                        </a:rPr>
                        <a:t>ART. 28.Definición y clasificación. Para efectos del presente título se presentan las siguientes definiciones y clasificaciones de las armas, elementos y dispositivos menos letales:</a:t>
                      </a:r>
                    </a:p>
                    <a:p>
                      <a:pPr algn="just">
                        <a:spcAft>
                          <a:spcPts val="0"/>
                        </a:spcAft>
                      </a:pPr>
                      <a:r>
                        <a:rPr lang="es-CO" sz="1000" b="0" dirty="0">
                          <a:solidFill>
                            <a:schemeClr val="tx1"/>
                          </a:solidFill>
                          <a:effectLst/>
                        </a:rPr>
                        <a:t>b) Definiciones:</a:t>
                      </a:r>
                    </a:p>
                    <a:p>
                      <a:pPr algn="just">
                        <a:spcAft>
                          <a:spcPts val="0"/>
                        </a:spcAft>
                      </a:pPr>
                      <a:r>
                        <a:rPr lang="es-CO" sz="1000" b="0" dirty="0">
                          <a:solidFill>
                            <a:schemeClr val="tx1"/>
                          </a:solidFill>
                          <a:effectLst/>
                        </a:rPr>
                        <a:t>1. Armas, elementos y dispositivos menos letales. Son elementos de carácter técnico o tecnológico, que por su capacidad y características están concebidos para controlar una situación específica, sobre una persona o grupo de personas, generando incomodidad física o dolor.</a:t>
                      </a:r>
                    </a:p>
                    <a:p>
                      <a:pPr algn="just">
                        <a:spcAft>
                          <a:spcPts val="0"/>
                        </a:spcAft>
                      </a:pPr>
                      <a:r>
                        <a:rPr lang="es-CO" sz="1000" b="0" dirty="0">
                          <a:solidFill>
                            <a:schemeClr val="tx1"/>
                          </a:solidFill>
                          <a:effectLst/>
                        </a:rPr>
                        <a:t>2. Accesorios de armas, elementos y dispositivos menos letales. Hace referencia a los utensilios, herramientas o elementos auxiliares que son utilizados para optimizar el desempeño de un arma menos letal, los cuales dependen del conjunto principal.</a:t>
                      </a:r>
                    </a:p>
                    <a:p>
                      <a:pPr algn="just">
                        <a:spcAft>
                          <a:spcPts val="0"/>
                        </a:spcAft>
                      </a:pPr>
                      <a:r>
                        <a:rPr lang="es-CO" sz="1000" b="0" dirty="0">
                          <a:solidFill>
                            <a:schemeClr val="tx1"/>
                          </a:solidFill>
                          <a:effectLst/>
                        </a:rPr>
                        <a:t>3. Partes de armas, elementos y dispositivos menos letales. Son piezas que integran un conjunto de mecanismo que cumplen una función o acción general para el funcionamiento de un arma menos letal.</a:t>
                      </a:r>
                    </a:p>
                    <a:p>
                      <a:pPr algn="just">
                        <a:spcAft>
                          <a:spcPts val="0"/>
                        </a:spcAft>
                      </a:pPr>
                      <a:r>
                        <a:rPr lang="es-CO" sz="1000" b="0" dirty="0">
                          <a:solidFill>
                            <a:schemeClr val="tx1"/>
                          </a:solidFill>
                          <a:effectLst/>
                        </a:rPr>
                        <a:t>4. Municiones para armas, elementos y dispositivos menos letales. Corresponde a la unidad de carga diseñada para ser empleada en las armas, elementos y dispositivos menos letales, necesaria para su funcionamiento unidades, las cuales generan en una persona incomodidad física o dolor.</a:t>
                      </a:r>
                    </a:p>
                    <a:p>
                      <a:pPr algn="just">
                        <a:spcAft>
                          <a:spcPts val="0"/>
                        </a:spcAft>
                      </a:pPr>
                      <a:r>
                        <a:rPr lang="es-CO" sz="1000" b="0" dirty="0">
                          <a:solidFill>
                            <a:schemeClr val="tx1"/>
                          </a:solidFill>
                          <a:effectLst/>
                        </a:rPr>
                        <a:t>b) Clasificación:</a:t>
                      </a:r>
                    </a:p>
                    <a:p>
                      <a:pPr algn="just">
                        <a:spcAft>
                          <a:spcPts val="0"/>
                        </a:spcAft>
                      </a:pPr>
                      <a:r>
                        <a:rPr lang="es-CO" sz="1000" b="0" dirty="0">
                          <a:solidFill>
                            <a:schemeClr val="tx1"/>
                          </a:solidFill>
                          <a:effectLst/>
                        </a:rPr>
                        <a:t>1. Energía cinética. Elemento diseñado para influir en el comportamiento de una persona, generando incomodidad física o dolor mediante el impacto no punzante o perforante; así mismo entiéndase la energía cinética como la energía que se genera por el movimiento.</a:t>
                      </a:r>
                    </a:p>
                    <a:p>
                      <a:pPr algn="just">
                        <a:spcAft>
                          <a:spcPts val="0"/>
                        </a:spcAft>
                      </a:pPr>
                      <a:r>
                        <a:rPr lang="es-CO" sz="1000" b="0" dirty="0">
                          <a:solidFill>
                            <a:schemeClr val="tx1"/>
                          </a:solidFill>
                          <a:effectLst/>
                        </a:rPr>
                        <a:t>2. Neumáticas o de aire comprimido. Utilizan como fuerza impulsora del proyectil la originada por la expansión de un gas comprimido.</a:t>
                      </a:r>
                    </a:p>
                    <a:p>
                      <a:pPr algn="just">
                        <a:spcAft>
                          <a:spcPts val="0"/>
                        </a:spcAft>
                      </a:pPr>
                      <a:r>
                        <a:rPr lang="es-CO" sz="1000" b="0" dirty="0">
                          <a:solidFill>
                            <a:schemeClr val="tx1"/>
                          </a:solidFill>
                          <a:effectLst/>
                        </a:rPr>
                        <a:t>3. Fogueo. Utilizan un cartucho que carece de proyectil, el cual genera ruido similar al de un arma de fuego.</a:t>
                      </a:r>
                    </a:p>
                    <a:p>
                      <a:pPr algn="just">
                        <a:spcAft>
                          <a:spcPts val="0"/>
                        </a:spcAft>
                      </a:pPr>
                      <a:r>
                        <a:rPr lang="es-CO" sz="1000" b="0" dirty="0">
                          <a:solidFill>
                            <a:schemeClr val="tx1"/>
                          </a:solidFill>
                          <a:effectLst/>
                        </a:rPr>
                        <a:t>PAR. 1º—Otras clasificaciones. Son todas aquellas no contempladas en la clasificación anterior que se enmarcan dentro de la definición de que trata el literal “a” del presente artículo.</a:t>
                      </a:r>
                    </a:p>
                    <a:p>
                      <a:pPr algn="just">
                        <a:spcAft>
                          <a:spcPts val="0"/>
                        </a:spcAft>
                      </a:pPr>
                      <a:r>
                        <a:rPr lang="es-CO" sz="1000" b="0" dirty="0">
                          <a:solidFill>
                            <a:schemeClr val="tx1"/>
                          </a:solidFill>
                          <a:effectLst/>
                        </a:rPr>
                        <a:t>PAR. 2º—Facultad reglamentaria. Facúltese al Gobierno Nacional, para que en la medida en que surjan nuevas armas, elementos y dispositivos menos letales no clasificadas en la presente ley reglamente su porte de conformidad con lo aquí previsto.</a:t>
                      </a:r>
                    </a:p>
                    <a:p>
                      <a:pPr>
                        <a:lnSpc>
                          <a:spcPct val="107000"/>
                        </a:lnSpc>
                        <a:spcAft>
                          <a:spcPts val="0"/>
                        </a:spcAft>
                      </a:pPr>
                      <a:r>
                        <a:rPr lang="es-CO" sz="1000" b="0" dirty="0">
                          <a:solidFill>
                            <a:schemeClr val="tx1"/>
                          </a:solidFill>
                          <a:effectLst/>
                        </a:rPr>
                        <a:t> </a:t>
                      </a:r>
                      <a:endParaRPr lang="es-CO" sz="1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0510" marR="50510" marT="0" marB="0"/>
                </a:tc>
                <a:tc>
                  <a:txBody>
                    <a:bodyPr/>
                    <a:lstStyle/>
                    <a:p>
                      <a:pPr algn="just">
                        <a:lnSpc>
                          <a:spcPct val="107000"/>
                        </a:lnSpc>
                        <a:spcAft>
                          <a:spcPts val="0"/>
                        </a:spcAft>
                      </a:pPr>
                      <a:r>
                        <a:rPr lang="es-CO" sz="1000" b="1" dirty="0" smtClean="0">
                          <a:solidFill>
                            <a:schemeClr val="tx1"/>
                          </a:solidFill>
                          <a:effectLst/>
                        </a:rPr>
                        <a:t>DEMANDADA</a:t>
                      </a:r>
                      <a:r>
                        <a:rPr lang="es-CO" sz="1000" b="0" dirty="0" smtClean="0">
                          <a:solidFill>
                            <a:schemeClr val="tx1"/>
                          </a:solidFill>
                          <a:effectLst/>
                        </a:rPr>
                        <a:t>: </a:t>
                      </a:r>
                      <a:r>
                        <a:rPr lang="es-CO" sz="1000" b="0" dirty="0">
                          <a:solidFill>
                            <a:schemeClr val="tx1"/>
                          </a:solidFill>
                          <a:effectLst/>
                        </a:rPr>
                        <a:t>La definición y clasificación es abierta dado que contempla dispositivos no regulados que puedan tener gran capacidad para afectar grupos de personas, como aquellas que usa la Policía en el ejercicio de sus funciones de orden público y convivencia ciudadana.</a:t>
                      </a:r>
                    </a:p>
                    <a:p>
                      <a:pPr algn="just">
                        <a:spcAft>
                          <a:spcPts val="0"/>
                        </a:spcAft>
                      </a:pPr>
                      <a:r>
                        <a:rPr lang="es-CO" sz="1000" b="0" dirty="0">
                          <a:solidFill>
                            <a:schemeClr val="tx1"/>
                          </a:solidFill>
                          <a:effectLst/>
                        </a:rPr>
                        <a:t>Una legislación poco excepcional frente al permiso de uso de armas menos letales a particulares que lo amplía a la comercialización y lo autoriza desproporcionadamente frente a armas con un alcance similar al del uso privativo de la Policía Nacional; desconoce la obligación constitucional de no promover, ni favorecer la proliferación de grupos armados civiles ilegales de todo tipo, así como de sus prácticas, establecidas como una garantía de no repetición de las graves vulneraciones a derechos humanos de toda índole que se generaron a lo largo del conflicto armado con la proliferación de grupos paramilitares y paraestatales, que surgieron con ocasión de medidas gubernamentales y prácticas militares complacientes con el uso indiscriminado de armas en cabeza de particulares para combatir la criminalidad. </a:t>
                      </a:r>
                      <a:endParaRPr lang="es-CO" sz="1000" b="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0510" marR="50510" marT="0" marB="0"/>
                </a:tc>
              </a:tr>
              <a:tr h="1724482">
                <a:tc>
                  <a:txBody>
                    <a:bodyPr/>
                    <a:lstStyle/>
                    <a:p>
                      <a:pPr algn="just">
                        <a:spcAft>
                          <a:spcPts val="0"/>
                        </a:spcAft>
                      </a:pPr>
                      <a:r>
                        <a:rPr lang="es-CO" sz="1000" b="0" dirty="0">
                          <a:solidFill>
                            <a:schemeClr val="tx1"/>
                          </a:solidFill>
                          <a:effectLst/>
                        </a:rPr>
                        <a:t>ART. 40. Modifíquese el artículo 155 de la Ley 1801 de 2016, el cual quedará así:</a:t>
                      </a:r>
                    </a:p>
                    <a:p>
                      <a:pPr algn="just">
                        <a:spcAft>
                          <a:spcPts val="0"/>
                        </a:spcAft>
                      </a:pPr>
                      <a:r>
                        <a:rPr lang="es-CO" sz="1000" b="0" dirty="0">
                          <a:solidFill>
                            <a:schemeClr val="tx1"/>
                          </a:solidFill>
                          <a:effectLst/>
                        </a:rPr>
                        <a:t> </a:t>
                      </a:r>
                    </a:p>
                    <a:p>
                      <a:pPr algn="just">
                        <a:spcAft>
                          <a:spcPts val="0"/>
                        </a:spcAft>
                      </a:pPr>
                      <a:r>
                        <a:rPr lang="es-CO" sz="1000" b="0" dirty="0">
                          <a:solidFill>
                            <a:schemeClr val="tx1"/>
                          </a:solidFill>
                          <a:effectLst/>
                        </a:rPr>
                        <a:t>ART. 155. Traslado por protección. Cuando la vida e integridad de una persona natural se encuentre en riesgo o peligro y no acepte la mediación policial como mecanismo para la solución del desacuerdo, el personal uniformado de la Policía Nacional, podrá trasladarla para su protección en los siguientes casos:</a:t>
                      </a:r>
                    </a:p>
                    <a:p>
                      <a:pPr algn="just">
                        <a:spcAft>
                          <a:spcPts val="0"/>
                        </a:spcAft>
                      </a:pPr>
                      <a:r>
                        <a:rPr lang="es-CO" sz="1000" b="0" dirty="0">
                          <a:solidFill>
                            <a:schemeClr val="tx1"/>
                          </a:solidFill>
                          <a:effectLst/>
                        </a:rPr>
                        <a:t> </a:t>
                      </a:r>
                    </a:p>
                    <a:p>
                      <a:pPr algn="just">
                        <a:spcAft>
                          <a:spcPts val="0"/>
                        </a:spcAft>
                      </a:pPr>
                      <a:r>
                        <a:rPr lang="es-CO" sz="1000" b="0" dirty="0">
                          <a:solidFill>
                            <a:schemeClr val="tx1"/>
                          </a:solidFill>
                          <a:effectLst/>
                        </a:rPr>
                        <a:t>F. Se encuentre en peligro de ser agredido.</a:t>
                      </a:r>
                    </a:p>
                    <a:p>
                      <a:pPr algn="just">
                        <a:spcAft>
                          <a:spcPts val="0"/>
                        </a:spcAft>
                      </a:pPr>
                      <a:r>
                        <a:rPr lang="es-CO" sz="1000" b="0" dirty="0">
                          <a:solidFill>
                            <a:schemeClr val="tx1"/>
                          </a:solidFill>
                          <a:effectLst/>
                        </a:rPr>
                        <a:t> </a:t>
                      </a:r>
                    </a:p>
                    <a:p>
                      <a:pPr algn="just">
                        <a:lnSpc>
                          <a:spcPct val="107000"/>
                        </a:lnSpc>
                        <a:spcAft>
                          <a:spcPts val="0"/>
                        </a:spcAft>
                      </a:pPr>
                      <a:r>
                        <a:rPr lang="es-CO" sz="1000" b="0" dirty="0">
                          <a:solidFill>
                            <a:schemeClr val="tx1"/>
                          </a:solidFill>
                          <a:effectLst/>
                        </a:rPr>
                        <a:t> </a:t>
                      </a:r>
                      <a:endParaRPr lang="es-CO" sz="1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0510" marR="50510" marT="0" marB="0"/>
                </a:tc>
                <a:tc>
                  <a:txBody>
                    <a:bodyPr/>
                    <a:lstStyle/>
                    <a:p>
                      <a:pPr algn="just">
                        <a:lnSpc>
                          <a:spcPct val="107000"/>
                        </a:lnSpc>
                        <a:spcAft>
                          <a:spcPts val="0"/>
                        </a:spcAft>
                      </a:pPr>
                      <a:r>
                        <a:rPr lang="es-CO" sz="1000" b="1" dirty="0" smtClean="0">
                          <a:solidFill>
                            <a:schemeClr val="tx1"/>
                          </a:solidFill>
                          <a:effectLst/>
                        </a:rPr>
                        <a:t>DEMANDADA</a:t>
                      </a:r>
                      <a:r>
                        <a:rPr lang="es-CO" sz="1000" b="0" dirty="0" smtClean="0">
                          <a:solidFill>
                            <a:schemeClr val="tx1"/>
                          </a:solidFill>
                          <a:effectLst/>
                        </a:rPr>
                        <a:t>: </a:t>
                      </a:r>
                      <a:r>
                        <a:rPr lang="es-CO" sz="1000" b="0" dirty="0">
                          <a:solidFill>
                            <a:schemeClr val="tx1"/>
                          </a:solidFill>
                          <a:effectLst/>
                        </a:rPr>
                        <a:t>figura que han usado agentes de la Policía Nacional para privar de su libertad a personas socialmente marginalizadas, así como a quienes participan de la protesta social. Con la reforma que hizo el artículo 40 de la ley demandada, aunque se acogen algunos llamados que hizo la Corte Constitucional, se implementan otras reformas que reducen las garantías de la ciudadanía: Aludir la "apariencia" de estar bajo el efecto del alcohol y las drogas; borrar la prohibición de usar el traslado para quienes simplemente están consumiendo; limitar la posibilidad de no ser trasladado a la existencia, presencia o comunicación con un familiar, entre otras, son medidas con las que la reforma legal continuó haciendo del traslado, una medida presta para el autoritarismo de los funcionarios policiales.</a:t>
                      </a:r>
                    </a:p>
                    <a:p>
                      <a:pPr algn="just">
                        <a:lnSpc>
                          <a:spcPts val="1350"/>
                        </a:lnSpc>
                      </a:pPr>
                      <a:r>
                        <a:rPr lang="es-CO" sz="1000" b="0" dirty="0">
                          <a:solidFill>
                            <a:schemeClr val="tx1"/>
                          </a:solidFill>
                          <a:effectLst/>
                        </a:rPr>
                        <a:t> </a:t>
                      </a:r>
                      <a:endParaRPr lang="es-CO" sz="1000" b="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0510" marR="50510" marT="0" marB="0"/>
                </a:tc>
              </a:tr>
            </a:tbl>
          </a:graphicData>
        </a:graphic>
      </p:graphicFrame>
    </p:spTree>
    <p:extLst>
      <p:ext uri="{BB962C8B-B14F-4D97-AF65-F5344CB8AC3E}">
        <p14:creationId xmlns:p14="http://schemas.microsoft.com/office/powerpoint/2010/main" val="358286535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855967" y="1754038"/>
            <a:ext cx="8915400" cy="3777622"/>
          </a:xfrm>
        </p:spPr>
        <p:txBody>
          <a:bodyPr/>
          <a:lstStyle/>
          <a:p>
            <a:pPr marL="0" indent="0">
              <a:buNone/>
            </a:pPr>
            <a:endParaRPr lang="es-ES" dirty="0" smtClean="0"/>
          </a:p>
          <a:p>
            <a:pPr marL="0" indent="0">
              <a:buNone/>
            </a:pPr>
            <a:endParaRPr lang="es-ES" dirty="0"/>
          </a:p>
          <a:p>
            <a:pPr marL="0" indent="0" algn="ctr">
              <a:buNone/>
            </a:pPr>
            <a:r>
              <a:rPr lang="es-ES" sz="7000" b="1" dirty="0" smtClean="0">
                <a:solidFill>
                  <a:schemeClr val="tx1"/>
                </a:solidFill>
              </a:rPr>
              <a:t>GRACIAS</a:t>
            </a:r>
            <a:endParaRPr lang="es-CO" sz="7000" b="1" dirty="0">
              <a:solidFill>
                <a:schemeClr val="tx1"/>
              </a:solidFill>
            </a:endParaRPr>
          </a:p>
        </p:txBody>
      </p:sp>
    </p:spTree>
    <p:extLst>
      <p:ext uri="{BB962C8B-B14F-4D97-AF65-F5344CB8AC3E}">
        <p14:creationId xmlns:p14="http://schemas.microsoft.com/office/powerpoint/2010/main" val="32571143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a 3"/>
          <p:cNvGraphicFramePr>
            <a:graphicFrameLocks noGrp="1"/>
          </p:cNvGraphicFramePr>
          <p:nvPr>
            <p:extLst>
              <p:ext uri="{D42A27DB-BD31-4B8C-83A1-F6EECF244321}">
                <p14:modId xmlns:p14="http://schemas.microsoft.com/office/powerpoint/2010/main" val="1367322882"/>
              </p:ext>
            </p:extLst>
          </p:nvPr>
        </p:nvGraphicFramePr>
        <p:xfrm>
          <a:off x="1863305" y="276044"/>
          <a:ext cx="9756476" cy="6273800"/>
        </p:xfrm>
        <a:graphic>
          <a:graphicData uri="http://schemas.openxmlformats.org/drawingml/2006/table">
            <a:tbl>
              <a:tblPr firstRow="1" firstCol="1" bandRow="1">
                <a:tableStyleId>{5C22544A-7EE6-4342-B048-85BDC9FD1C3A}</a:tableStyleId>
              </a:tblPr>
              <a:tblGrid>
                <a:gridCol w="5001812"/>
                <a:gridCol w="4754664"/>
              </a:tblGrid>
              <a:tr h="159457">
                <a:tc>
                  <a:txBody>
                    <a:bodyPr/>
                    <a:lstStyle/>
                    <a:p>
                      <a:pPr algn="ctr">
                        <a:lnSpc>
                          <a:spcPct val="107000"/>
                        </a:lnSpc>
                        <a:spcAft>
                          <a:spcPts val="0"/>
                        </a:spcAft>
                      </a:pPr>
                      <a:r>
                        <a:rPr lang="es-CO" sz="1000" dirty="0">
                          <a:solidFill>
                            <a:schemeClr val="tx1"/>
                          </a:solidFill>
                          <a:effectLst/>
                        </a:rPr>
                        <a:t>REFORMA LEY 2197 DE 2022</a:t>
                      </a:r>
                      <a:endParaRPr lang="es-CO"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5021" marR="45021" marT="0" marB="0"/>
                </a:tc>
                <a:tc>
                  <a:txBody>
                    <a:bodyPr/>
                    <a:lstStyle/>
                    <a:p>
                      <a:pPr algn="ctr">
                        <a:lnSpc>
                          <a:spcPct val="107000"/>
                        </a:lnSpc>
                        <a:spcAft>
                          <a:spcPts val="0"/>
                        </a:spcAft>
                      </a:pPr>
                      <a:r>
                        <a:rPr lang="es-CO" sz="1000">
                          <a:effectLst/>
                        </a:rPr>
                        <a:t>COMENTARIO</a:t>
                      </a:r>
                      <a:endParaRPr lang="es-CO" sz="1000">
                        <a:effectLst/>
                        <a:latin typeface="Calibri" panose="020F0502020204030204" pitchFamily="34" charset="0"/>
                        <a:ea typeface="Calibri" panose="020F0502020204030204" pitchFamily="34" charset="0"/>
                        <a:cs typeface="Times New Roman" panose="02020603050405020304" pitchFamily="18" charset="0"/>
                      </a:endParaRPr>
                    </a:p>
                  </a:txBody>
                  <a:tcPr marL="45021" marR="45021" marT="0" marB="0"/>
                </a:tc>
              </a:tr>
              <a:tr h="2958361">
                <a:tc>
                  <a:txBody>
                    <a:bodyPr/>
                    <a:lstStyle/>
                    <a:p>
                      <a:pPr>
                        <a:lnSpc>
                          <a:spcPct val="107000"/>
                        </a:lnSpc>
                        <a:spcAft>
                          <a:spcPts val="0"/>
                        </a:spcAft>
                      </a:pPr>
                      <a:r>
                        <a:rPr lang="es-CO" sz="1000" dirty="0">
                          <a:solidFill>
                            <a:schemeClr val="tx1"/>
                          </a:solidFill>
                          <a:effectLst/>
                        </a:rPr>
                        <a:t> </a:t>
                      </a:r>
                    </a:p>
                    <a:p>
                      <a:pPr>
                        <a:lnSpc>
                          <a:spcPct val="107000"/>
                        </a:lnSpc>
                        <a:spcAft>
                          <a:spcPts val="0"/>
                        </a:spcAft>
                      </a:pPr>
                      <a:r>
                        <a:rPr lang="es-CO" sz="1000" dirty="0">
                          <a:solidFill>
                            <a:schemeClr val="tx1"/>
                          </a:solidFill>
                          <a:effectLst/>
                        </a:rPr>
                        <a:t>Adiciona el ART. 32 NUM 6º CP: </a:t>
                      </a:r>
                    </a:p>
                    <a:p>
                      <a:pPr>
                        <a:lnSpc>
                          <a:spcPct val="107000"/>
                        </a:lnSpc>
                        <a:spcAft>
                          <a:spcPts val="0"/>
                        </a:spcAft>
                      </a:pPr>
                      <a:r>
                        <a:rPr lang="es-CO" sz="1000" dirty="0">
                          <a:solidFill>
                            <a:schemeClr val="tx1"/>
                          </a:solidFill>
                          <a:effectLst/>
                        </a:rPr>
                        <a:t> </a:t>
                      </a:r>
                    </a:p>
                    <a:p>
                      <a:pPr algn="just">
                        <a:lnSpc>
                          <a:spcPct val="107000"/>
                        </a:lnSpc>
                        <a:spcAft>
                          <a:spcPts val="0"/>
                        </a:spcAft>
                      </a:pPr>
                      <a:r>
                        <a:rPr lang="es-CO" sz="1000" b="0" dirty="0">
                          <a:solidFill>
                            <a:schemeClr val="tx1"/>
                          </a:solidFill>
                          <a:effectLst/>
                        </a:rPr>
                        <a:t>6. Se obre por la necesidad de defender un derecho propio ajeno contra injusta agresión actual o inminente, siempre que la defensa sea proporcionada a la agresión:</a:t>
                      </a:r>
                    </a:p>
                    <a:p>
                      <a:pPr algn="just">
                        <a:lnSpc>
                          <a:spcPct val="107000"/>
                        </a:lnSpc>
                        <a:spcAft>
                          <a:spcPts val="0"/>
                        </a:spcAft>
                      </a:pPr>
                      <a:r>
                        <a:rPr lang="es-CO" sz="1000" b="0" dirty="0">
                          <a:solidFill>
                            <a:schemeClr val="tx1"/>
                          </a:solidFill>
                          <a:effectLst/>
                        </a:rPr>
                        <a:t> </a:t>
                      </a:r>
                    </a:p>
                    <a:p>
                      <a:pPr algn="just">
                        <a:lnSpc>
                          <a:spcPct val="107000"/>
                        </a:lnSpc>
                        <a:spcAft>
                          <a:spcPts val="0"/>
                        </a:spcAft>
                      </a:pPr>
                      <a:r>
                        <a:rPr lang="es-CO" sz="1000" b="0" u="sng" dirty="0">
                          <a:solidFill>
                            <a:schemeClr val="tx1"/>
                          </a:solidFill>
                          <a:effectLst/>
                        </a:rPr>
                        <a:t>6.1. Legítima defensa privilegiada. Se presume también como legitima la defensa que se ejerza para rechazar al extraño que usando maniobras o mediante violencia penetre o permanezca arbitrariamente en habitación o dependencias inmediatas, o vehículo ocupado. La fuerza letal se podrá ejercer de forma excepcional para repeler la agresión al derecho propio o ajeno</a:t>
                      </a:r>
                      <a:r>
                        <a:rPr lang="es-CO" sz="1000" b="0" dirty="0">
                          <a:solidFill>
                            <a:schemeClr val="tx1"/>
                          </a:solidFill>
                          <a:effectLst/>
                        </a:rPr>
                        <a:t>.</a:t>
                      </a:r>
                    </a:p>
                    <a:p>
                      <a:pPr algn="just">
                        <a:lnSpc>
                          <a:spcPct val="107000"/>
                        </a:lnSpc>
                        <a:spcAft>
                          <a:spcPts val="0"/>
                        </a:spcAft>
                      </a:pPr>
                      <a:r>
                        <a:rPr lang="es-CO" sz="1000" b="0" dirty="0">
                          <a:solidFill>
                            <a:schemeClr val="tx1"/>
                          </a:solidFill>
                          <a:effectLst/>
                        </a:rPr>
                        <a:t> </a:t>
                      </a:r>
                    </a:p>
                    <a:p>
                      <a:pPr algn="just">
                        <a:lnSpc>
                          <a:spcPct val="107000"/>
                        </a:lnSpc>
                        <a:spcAft>
                          <a:spcPts val="0"/>
                        </a:spcAft>
                      </a:pPr>
                      <a:r>
                        <a:rPr lang="es-CO" sz="1000" b="0" u="sng" dirty="0">
                          <a:solidFill>
                            <a:schemeClr val="tx1"/>
                          </a:solidFill>
                          <a:effectLst/>
                        </a:rPr>
                        <a:t>PARAGRAFO. En los casos del ejercicio de la legítima defensa privilegiada, la valoración de la defensa se deberá aplicar un estándar de proporcionalidad en el elemento de racionalidad de la conducta</a:t>
                      </a:r>
                      <a:r>
                        <a:rPr lang="es-CO" sz="1000" b="0" dirty="0">
                          <a:solidFill>
                            <a:schemeClr val="tx1"/>
                          </a:solidFill>
                          <a:effectLst/>
                        </a:rPr>
                        <a:t>.</a:t>
                      </a:r>
                    </a:p>
                    <a:p>
                      <a:pPr>
                        <a:lnSpc>
                          <a:spcPct val="107000"/>
                        </a:lnSpc>
                        <a:spcAft>
                          <a:spcPts val="0"/>
                        </a:spcAft>
                      </a:pPr>
                      <a:r>
                        <a:rPr lang="es-CO" sz="1000" dirty="0">
                          <a:solidFill>
                            <a:schemeClr val="tx1"/>
                          </a:solidFill>
                          <a:effectLst/>
                        </a:rPr>
                        <a:t> </a:t>
                      </a:r>
                      <a:endParaRPr lang="es-CO"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5021" marR="45021" marT="0" marB="0"/>
                </a:tc>
                <a:tc>
                  <a:txBody>
                    <a:bodyPr/>
                    <a:lstStyle/>
                    <a:p>
                      <a:pPr>
                        <a:lnSpc>
                          <a:spcPct val="107000"/>
                        </a:lnSpc>
                        <a:spcAft>
                          <a:spcPts val="0"/>
                        </a:spcAft>
                      </a:pPr>
                      <a:r>
                        <a:rPr lang="es-CO" sz="1000" dirty="0">
                          <a:effectLst/>
                        </a:rPr>
                        <a:t> </a:t>
                      </a:r>
                    </a:p>
                    <a:p>
                      <a:pPr algn="just">
                        <a:lnSpc>
                          <a:spcPct val="107000"/>
                        </a:lnSpc>
                        <a:spcAft>
                          <a:spcPts val="0"/>
                        </a:spcAft>
                      </a:pPr>
                      <a:r>
                        <a:rPr lang="es-CO" sz="1000" dirty="0">
                          <a:effectLst/>
                        </a:rPr>
                        <a:t>La legítima defensa privilegiada se analizó en la Sentencia del </a:t>
                      </a:r>
                      <a:r>
                        <a:rPr lang="es-MX" sz="1000" dirty="0">
                          <a:effectLst/>
                        </a:rPr>
                        <a:t>12-05-2021, Rad. 56.531. MP. Eugenio Fernández </a:t>
                      </a:r>
                      <a:r>
                        <a:rPr lang="es-MX" sz="1000" dirty="0" err="1">
                          <a:effectLst/>
                        </a:rPr>
                        <a:t>Carlier</a:t>
                      </a:r>
                      <a:r>
                        <a:rPr lang="es-MX" sz="1000" dirty="0">
                          <a:effectLst/>
                        </a:rPr>
                        <a:t>, fallo que estableció que para que dicha figura se satisfaga, se requiere: </a:t>
                      </a:r>
                      <a:endParaRPr lang="es-CO" sz="1000" dirty="0">
                        <a:effectLst/>
                      </a:endParaRPr>
                    </a:p>
                    <a:p>
                      <a:pPr>
                        <a:lnSpc>
                          <a:spcPct val="107000"/>
                        </a:lnSpc>
                        <a:spcAft>
                          <a:spcPts val="0"/>
                        </a:spcAft>
                      </a:pPr>
                      <a:r>
                        <a:rPr lang="es-MX" sz="1000" dirty="0">
                          <a:effectLst/>
                        </a:rPr>
                        <a:t> </a:t>
                      </a:r>
                      <a:endParaRPr lang="es-CO" sz="1000" dirty="0">
                        <a:effectLst/>
                      </a:endParaRPr>
                    </a:p>
                    <a:p>
                      <a:pPr algn="just">
                        <a:spcAft>
                          <a:spcPts val="0"/>
                        </a:spcAft>
                      </a:pPr>
                      <a:r>
                        <a:rPr lang="es-CO" sz="1000" spc="30" dirty="0">
                          <a:effectLst/>
                        </a:rPr>
                        <a:t>a). Que el agente rechace a un extraño, esto es, a aquel que no tiene ningún lazo con los residentes de la casa que explique su presencia en la misma. </a:t>
                      </a:r>
                      <a:endParaRPr lang="es-CO" sz="1000" dirty="0">
                        <a:effectLst/>
                      </a:endParaRPr>
                    </a:p>
                    <a:p>
                      <a:pPr algn="just">
                        <a:spcAft>
                          <a:spcPts val="0"/>
                        </a:spcAft>
                      </a:pPr>
                      <a:r>
                        <a:rPr lang="es-CO" sz="1000" spc="30" dirty="0">
                          <a:effectLst/>
                        </a:rPr>
                        <a:t>b). Que el extraño intente penetrar o ya haya ingresado a la casa o a sus dependencias.</a:t>
                      </a:r>
                      <a:endParaRPr lang="es-CO" sz="1000" dirty="0">
                        <a:effectLst/>
                      </a:endParaRPr>
                    </a:p>
                    <a:p>
                      <a:pPr algn="just">
                        <a:spcAft>
                          <a:spcPts val="0"/>
                        </a:spcAft>
                      </a:pPr>
                      <a:r>
                        <a:rPr lang="es-CO" sz="1000" spc="30" dirty="0">
                          <a:effectLst/>
                        </a:rPr>
                        <a:t>c). Que la acción del extraño sea indebida (arbitraria, abusiva o clandestina).</a:t>
                      </a:r>
                      <a:endParaRPr lang="es-CO" sz="1000" dirty="0">
                        <a:effectLst/>
                      </a:endParaRPr>
                    </a:p>
                    <a:p>
                      <a:pPr algn="just">
                        <a:spcAft>
                          <a:spcPts val="0"/>
                        </a:spcAft>
                      </a:pPr>
                      <a:r>
                        <a:rPr lang="es-CO" sz="1000" spc="30" dirty="0">
                          <a:effectLst/>
                        </a:rPr>
                        <a:t>d). Se deben cumplir los mismos requisitos previstos para la legítima defensa: la defensa debe ser de una agresión actual o inminente, y de carácter injusto y, por su parte, la reacción del morador no puede ser de cualquier magnitud, esto es, debe ser proporcional, además de necesaria.</a:t>
                      </a:r>
                      <a:endParaRPr lang="es-CO" sz="1000" dirty="0">
                        <a:effectLst/>
                      </a:endParaRPr>
                    </a:p>
                    <a:p>
                      <a:pPr>
                        <a:lnSpc>
                          <a:spcPts val="1800"/>
                        </a:lnSpc>
                        <a:spcBef>
                          <a:spcPts val="1125"/>
                        </a:spcBef>
                        <a:spcAft>
                          <a:spcPts val="1125"/>
                        </a:spcAft>
                      </a:pPr>
                      <a:r>
                        <a:rPr lang="es-CO" sz="1000" b="1" spc="30" dirty="0" smtClean="0">
                          <a:effectLst/>
                        </a:rPr>
                        <a:t>DEMANDADA:</a:t>
                      </a:r>
                      <a:r>
                        <a:rPr lang="es-CO" sz="1000" spc="30" dirty="0" smtClean="0">
                          <a:effectLst/>
                        </a:rPr>
                        <a:t> </a:t>
                      </a:r>
                      <a:r>
                        <a:rPr lang="es-CO" sz="1000" dirty="0">
                          <a:effectLst/>
                        </a:rPr>
                        <a:t>por violar el principio de proporcionalidad constitucional.</a:t>
                      </a:r>
                      <a:endParaRPr lang="es-CO"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45021" marR="45021" marT="0" marB="0"/>
                </a:tc>
              </a:tr>
              <a:tr h="2929300">
                <a:tc>
                  <a:txBody>
                    <a:bodyPr/>
                    <a:lstStyle/>
                    <a:p>
                      <a:pPr>
                        <a:lnSpc>
                          <a:spcPct val="107000"/>
                        </a:lnSpc>
                        <a:spcAft>
                          <a:spcPts val="0"/>
                        </a:spcAft>
                      </a:pPr>
                      <a:r>
                        <a:rPr lang="es-CO" sz="1000" dirty="0">
                          <a:solidFill>
                            <a:schemeClr val="tx1"/>
                          </a:solidFill>
                          <a:effectLst/>
                        </a:rPr>
                        <a:t>Crea el ART. 33A al CP:</a:t>
                      </a:r>
                    </a:p>
                    <a:p>
                      <a:pPr>
                        <a:lnSpc>
                          <a:spcPct val="107000"/>
                        </a:lnSpc>
                        <a:spcAft>
                          <a:spcPts val="0"/>
                        </a:spcAft>
                      </a:pPr>
                      <a:r>
                        <a:rPr lang="es-CO" sz="1000" dirty="0">
                          <a:solidFill>
                            <a:schemeClr val="tx1"/>
                          </a:solidFill>
                          <a:effectLst/>
                        </a:rPr>
                        <a:t> </a:t>
                      </a:r>
                    </a:p>
                    <a:p>
                      <a:pPr algn="just">
                        <a:lnSpc>
                          <a:spcPct val="107000"/>
                        </a:lnSpc>
                        <a:spcAft>
                          <a:spcPts val="0"/>
                        </a:spcAft>
                      </a:pPr>
                      <a:r>
                        <a:rPr lang="es-CO" sz="1000" b="0" dirty="0">
                          <a:solidFill>
                            <a:schemeClr val="tx1"/>
                          </a:solidFill>
                          <a:effectLst/>
                        </a:rPr>
                        <a:t>Medidas en caso de declaratoria de inimputabilidad por diversidad sociocultural o de inculpabilidad por error de prohibición culturalmente condicionado, el fiscal delegado que haya asumido la dirección, coordinación y control de la investigación ordenará a la autoridad competente la implementación de medidas pedagógicas y diálogo con el agente y dejará registro de éstas. Si con posterioridad el agente insiste en el desarrollo de conductas punibles contra el mismo bien jurídico tutelado, las nuevas acciones no se entenderán amparadas conforme con las causales de ausencia de responsabilidad o de imputabilidad.</a:t>
                      </a:r>
                    </a:p>
                    <a:p>
                      <a:pPr algn="just">
                        <a:lnSpc>
                          <a:spcPct val="107000"/>
                        </a:lnSpc>
                        <a:spcAft>
                          <a:spcPts val="0"/>
                        </a:spcAft>
                      </a:pPr>
                      <a:r>
                        <a:rPr lang="es-CO" sz="1000" b="0" dirty="0">
                          <a:solidFill>
                            <a:schemeClr val="tx1"/>
                          </a:solidFill>
                          <a:effectLst/>
                        </a:rPr>
                        <a:t> </a:t>
                      </a:r>
                    </a:p>
                    <a:p>
                      <a:pPr algn="just">
                        <a:lnSpc>
                          <a:spcPct val="107000"/>
                        </a:lnSpc>
                        <a:spcAft>
                          <a:spcPts val="0"/>
                        </a:spcAft>
                      </a:pPr>
                      <a:r>
                        <a:rPr lang="es-CO" sz="1000" b="0" dirty="0">
                          <a:solidFill>
                            <a:schemeClr val="tx1"/>
                          </a:solidFill>
                          <a:effectLst/>
                        </a:rPr>
                        <a:t>En todo caso, se aplicarán las acciones policivas y de restitución de bienes previstas en el Código de Procedimiento Penal a las que haya lugar, a fin de garantizar el restablecimiento de los derechos de la víctima y las medidas de no repetición necesarias.</a:t>
                      </a:r>
                    </a:p>
                    <a:p>
                      <a:pPr algn="just">
                        <a:lnSpc>
                          <a:spcPct val="107000"/>
                        </a:lnSpc>
                        <a:spcAft>
                          <a:spcPts val="0"/>
                        </a:spcAft>
                      </a:pPr>
                      <a:r>
                        <a:rPr lang="es-CO" sz="1000" b="0" dirty="0">
                          <a:solidFill>
                            <a:schemeClr val="tx1"/>
                          </a:solidFill>
                          <a:effectLst/>
                        </a:rPr>
                        <a:t> </a:t>
                      </a:r>
                    </a:p>
                    <a:p>
                      <a:pPr algn="just">
                        <a:lnSpc>
                          <a:spcPct val="107000"/>
                        </a:lnSpc>
                        <a:spcAft>
                          <a:spcPts val="0"/>
                        </a:spcAft>
                      </a:pPr>
                      <a:r>
                        <a:rPr lang="es-CO" sz="1000" b="0" dirty="0">
                          <a:solidFill>
                            <a:schemeClr val="tx1"/>
                          </a:solidFill>
                          <a:effectLst/>
                        </a:rPr>
                        <a:t>Parágrafo. - El Gobierno Nacional reglamentará y proveerá los programas de pedagogía y dialogo. Estos deberán respetar la diversidad sociocultural.</a:t>
                      </a:r>
                      <a:endParaRPr lang="es-CO" sz="1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5021" marR="45021" marT="0" marB="0"/>
                </a:tc>
                <a:tc>
                  <a:txBody>
                    <a:bodyPr/>
                    <a:lstStyle/>
                    <a:p>
                      <a:pPr>
                        <a:lnSpc>
                          <a:spcPct val="107000"/>
                        </a:lnSpc>
                        <a:spcAft>
                          <a:spcPts val="0"/>
                        </a:spcAft>
                      </a:pPr>
                      <a:r>
                        <a:rPr lang="es-CO" sz="1000" dirty="0">
                          <a:effectLst/>
                        </a:rPr>
                        <a:t> </a:t>
                      </a:r>
                    </a:p>
                    <a:p>
                      <a:pPr>
                        <a:lnSpc>
                          <a:spcPct val="107000"/>
                        </a:lnSpc>
                        <a:spcAft>
                          <a:spcPts val="0"/>
                        </a:spcAft>
                      </a:pPr>
                      <a:r>
                        <a:rPr lang="es-CO" sz="1000" dirty="0" smtClean="0">
                          <a:effectLst/>
                        </a:rPr>
                        <a:t>Acoge </a:t>
                      </a:r>
                      <a:r>
                        <a:rPr lang="es-CO" sz="1000" dirty="0">
                          <a:effectLst/>
                        </a:rPr>
                        <a:t>un modelo con finalidad pedagógica. </a:t>
                      </a:r>
                      <a:endParaRPr lang="es-CO"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45021" marR="45021" marT="0" marB="0"/>
                </a:tc>
              </a:tr>
            </a:tbl>
          </a:graphicData>
        </a:graphic>
      </p:graphicFrame>
    </p:spTree>
    <p:extLst>
      <p:ext uri="{BB962C8B-B14F-4D97-AF65-F5344CB8AC3E}">
        <p14:creationId xmlns:p14="http://schemas.microsoft.com/office/powerpoint/2010/main" val="22185579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Marcador de contenido 3"/>
          <p:cNvGraphicFramePr>
            <a:graphicFrameLocks noGrp="1"/>
          </p:cNvGraphicFramePr>
          <p:nvPr>
            <p:ph idx="1"/>
            <p:extLst>
              <p:ext uri="{D42A27DB-BD31-4B8C-83A1-F6EECF244321}">
                <p14:modId xmlns:p14="http://schemas.microsoft.com/office/powerpoint/2010/main" val="4143506577"/>
              </p:ext>
            </p:extLst>
          </p:nvPr>
        </p:nvGraphicFramePr>
        <p:xfrm>
          <a:off x="1828800" y="325445"/>
          <a:ext cx="9503285" cy="6359652"/>
        </p:xfrm>
        <a:graphic>
          <a:graphicData uri="http://schemas.openxmlformats.org/drawingml/2006/table">
            <a:tbl>
              <a:tblPr firstRow="1" firstCol="1" bandRow="1">
                <a:tableStyleId>{5C22544A-7EE6-4342-B048-85BDC9FD1C3A}</a:tableStyleId>
              </a:tblPr>
              <a:tblGrid>
                <a:gridCol w="4872010"/>
                <a:gridCol w="4631275"/>
              </a:tblGrid>
              <a:tr h="969272">
                <a:tc>
                  <a:txBody>
                    <a:bodyPr/>
                    <a:lstStyle/>
                    <a:p>
                      <a:pPr>
                        <a:lnSpc>
                          <a:spcPct val="107000"/>
                        </a:lnSpc>
                        <a:spcAft>
                          <a:spcPts val="0"/>
                        </a:spcAft>
                      </a:pPr>
                      <a:r>
                        <a:rPr lang="es-CO" sz="1000" dirty="0">
                          <a:solidFill>
                            <a:schemeClr val="tx1"/>
                          </a:solidFill>
                          <a:effectLst/>
                        </a:rPr>
                        <a:t>Modifica el ART. </a:t>
                      </a:r>
                      <a:r>
                        <a:rPr lang="es-CO" sz="1000" dirty="0" smtClean="0">
                          <a:solidFill>
                            <a:schemeClr val="tx1"/>
                          </a:solidFill>
                          <a:effectLst/>
                        </a:rPr>
                        <a:t>37, </a:t>
                      </a:r>
                      <a:r>
                        <a:rPr lang="es-CO" sz="1000" dirty="0">
                          <a:solidFill>
                            <a:schemeClr val="tx1"/>
                          </a:solidFill>
                          <a:effectLst/>
                        </a:rPr>
                        <a:t>NUM. 1º, DEL CP: </a:t>
                      </a:r>
                    </a:p>
                    <a:p>
                      <a:pPr>
                        <a:lnSpc>
                          <a:spcPct val="107000"/>
                        </a:lnSpc>
                        <a:spcAft>
                          <a:spcPts val="0"/>
                        </a:spcAft>
                      </a:pPr>
                      <a:r>
                        <a:rPr lang="es-CO" sz="1000" dirty="0">
                          <a:solidFill>
                            <a:schemeClr val="tx1"/>
                          </a:solidFill>
                          <a:effectLst/>
                        </a:rPr>
                        <a:t> </a:t>
                      </a:r>
                    </a:p>
                    <a:p>
                      <a:pPr algn="just">
                        <a:lnSpc>
                          <a:spcPct val="107000"/>
                        </a:lnSpc>
                        <a:spcAft>
                          <a:spcPts val="0"/>
                        </a:spcAft>
                      </a:pPr>
                      <a:r>
                        <a:rPr lang="es-CO" sz="1000" b="0" dirty="0">
                          <a:solidFill>
                            <a:schemeClr val="tx1"/>
                          </a:solidFill>
                          <a:effectLst/>
                        </a:rPr>
                        <a:t>La pena de prisión para los tipos penales tendrá una duración máxima de sesenta (60) años, excepto en los casos de concurso. </a:t>
                      </a:r>
                    </a:p>
                    <a:p>
                      <a:pPr>
                        <a:lnSpc>
                          <a:spcPct val="107000"/>
                        </a:lnSpc>
                        <a:spcAft>
                          <a:spcPts val="0"/>
                        </a:spcAft>
                      </a:pPr>
                      <a:r>
                        <a:rPr lang="es-CO" sz="1000" dirty="0">
                          <a:solidFill>
                            <a:schemeClr val="tx1"/>
                          </a:solidFill>
                          <a:effectLst/>
                        </a:rPr>
                        <a:t> </a:t>
                      </a:r>
                    </a:p>
                    <a:p>
                      <a:pPr>
                        <a:lnSpc>
                          <a:spcPct val="107000"/>
                        </a:lnSpc>
                        <a:spcAft>
                          <a:spcPts val="0"/>
                        </a:spcAft>
                      </a:pPr>
                      <a:r>
                        <a:rPr lang="es-CO" sz="1000" dirty="0">
                          <a:solidFill>
                            <a:schemeClr val="tx1"/>
                          </a:solidFill>
                          <a:effectLst/>
                        </a:rPr>
                        <a:t> </a:t>
                      </a:r>
                      <a:endParaRPr lang="es-CO"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8074" marR="58074" marT="0" marB="0"/>
                </a:tc>
                <a:tc>
                  <a:txBody>
                    <a:bodyPr/>
                    <a:lstStyle/>
                    <a:p>
                      <a:pPr>
                        <a:lnSpc>
                          <a:spcPct val="107000"/>
                        </a:lnSpc>
                        <a:spcAft>
                          <a:spcPts val="0"/>
                        </a:spcAft>
                      </a:pPr>
                      <a:r>
                        <a:rPr lang="es-CO" sz="1000" dirty="0">
                          <a:effectLst/>
                        </a:rPr>
                        <a:t> </a:t>
                      </a:r>
                    </a:p>
                    <a:p>
                      <a:pPr algn="just">
                        <a:lnSpc>
                          <a:spcPct val="107000"/>
                        </a:lnSpc>
                        <a:spcAft>
                          <a:spcPts val="0"/>
                        </a:spcAft>
                      </a:pPr>
                      <a:r>
                        <a:rPr lang="es-CO" sz="1000" dirty="0">
                          <a:solidFill>
                            <a:schemeClr val="tx1"/>
                          </a:solidFill>
                          <a:effectLst/>
                        </a:rPr>
                        <a:t>DEMANDADA: </a:t>
                      </a:r>
                      <a:r>
                        <a:rPr lang="es-CO" sz="1000" b="0" dirty="0">
                          <a:solidFill>
                            <a:schemeClr val="tx1"/>
                          </a:solidFill>
                          <a:effectLst/>
                        </a:rPr>
                        <a:t>contraria a la dignidad humana y abre la posibilidad de que se impongan cadenas perpetuas veladas, configurándose como penas crueles, inhumanas o degradantes. Es una medida de política criminal que desconoce lo relativo a la declaración del  Estado de Cosas Inconstitucional en el sistema penitenciario.</a:t>
                      </a:r>
                      <a:endParaRPr lang="es-CO" sz="1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8074" marR="58074" marT="0" marB="0"/>
                </a:tc>
              </a:tr>
              <a:tr h="1872727">
                <a:tc>
                  <a:txBody>
                    <a:bodyPr/>
                    <a:lstStyle/>
                    <a:p>
                      <a:pPr>
                        <a:lnSpc>
                          <a:spcPct val="107000"/>
                        </a:lnSpc>
                        <a:spcAft>
                          <a:spcPts val="0"/>
                        </a:spcAft>
                      </a:pPr>
                      <a:r>
                        <a:rPr lang="es-CO" sz="1000" dirty="0">
                          <a:solidFill>
                            <a:schemeClr val="tx1"/>
                          </a:solidFill>
                          <a:effectLst/>
                        </a:rPr>
                        <a:t>Modifica el ART. 42 DEL CP: </a:t>
                      </a:r>
                    </a:p>
                    <a:p>
                      <a:pPr>
                        <a:lnSpc>
                          <a:spcPct val="107000"/>
                        </a:lnSpc>
                        <a:spcAft>
                          <a:spcPts val="0"/>
                        </a:spcAft>
                      </a:pPr>
                      <a:r>
                        <a:rPr lang="es-CO" sz="1000" dirty="0">
                          <a:solidFill>
                            <a:schemeClr val="tx1"/>
                          </a:solidFill>
                          <a:effectLst/>
                        </a:rPr>
                        <a:t> </a:t>
                      </a:r>
                    </a:p>
                    <a:p>
                      <a:pPr algn="just">
                        <a:lnSpc>
                          <a:spcPct val="107000"/>
                        </a:lnSpc>
                        <a:spcAft>
                          <a:spcPts val="0"/>
                        </a:spcAft>
                      </a:pPr>
                      <a:r>
                        <a:rPr lang="es-CO" sz="1000" b="0" dirty="0">
                          <a:solidFill>
                            <a:schemeClr val="tx1"/>
                          </a:solidFill>
                          <a:effectLst/>
                        </a:rPr>
                        <a:t>Los recursos obtenidos por concepto del recaudo voluntario o coactivo de multas ingresarán al Tesoro Nacional con imputación a rubros destinados a la prevención del delito y al fortalecimiento de la estructura carcelaria. </a:t>
                      </a:r>
                      <a:r>
                        <a:rPr lang="es-CO" sz="1000" b="0" u="sng" dirty="0">
                          <a:solidFill>
                            <a:schemeClr val="tx1"/>
                          </a:solidFill>
                          <a:effectLst/>
                        </a:rPr>
                        <a:t>Se consignarán a nombre del Ministerio de Justicia y del Derecho, en un Fondo cuenta especial. Estos recursos podrán cofinanciar infraestructura y dotación de centros penitenciarios y carcelarios en todo el territorio nacional.</a:t>
                      </a:r>
                      <a:endParaRPr lang="es-CO" sz="1000" b="0" dirty="0">
                        <a:solidFill>
                          <a:schemeClr val="tx1"/>
                        </a:solidFill>
                        <a:effectLst/>
                      </a:endParaRPr>
                    </a:p>
                    <a:p>
                      <a:pPr>
                        <a:lnSpc>
                          <a:spcPct val="107000"/>
                        </a:lnSpc>
                        <a:spcAft>
                          <a:spcPts val="0"/>
                        </a:spcAft>
                      </a:pPr>
                      <a:r>
                        <a:rPr lang="es-CO" sz="1000" b="0" u="none" strike="noStrike" dirty="0">
                          <a:solidFill>
                            <a:schemeClr val="tx1"/>
                          </a:solidFill>
                          <a:effectLst/>
                        </a:rPr>
                        <a:t> </a:t>
                      </a:r>
                      <a:endParaRPr lang="es-CO" sz="1000" b="0" dirty="0">
                        <a:solidFill>
                          <a:schemeClr val="tx1"/>
                        </a:solidFill>
                        <a:effectLst/>
                      </a:endParaRPr>
                    </a:p>
                    <a:p>
                      <a:pPr>
                        <a:lnSpc>
                          <a:spcPct val="107000"/>
                        </a:lnSpc>
                        <a:spcAft>
                          <a:spcPts val="0"/>
                        </a:spcAft>
                      </a:pPr>
                      <a:r>
                        <a:rPr lang="es-CO" sz="1000" b="0" u="sng" dirty="0">
                          <a:solidFill>
                            <a:schemeClr val="tx1"/>
                          </a:solidFill>
                          <a:effectLst/>
                        </a:rPr>
                        <a:t> Parágrafo. El procedimiento administrativo de cobro coactivo por concepto de multas será de responsabilidad de la Agencia Nacional de Defensa Jurídica del Estado.</a:t>
                      </a:r>
                      <a:endParaRPr lang="es-CO" sz="1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8074" marR="58074" marT="0" marB="0"/>
                </a:tc>
                <a:tc>
                  <a:txBody>
                    <a:bodyPr/>
                    <a:lstStyle/>
                    <a:p>
                      <a:pPr>
                        <a:lnSpc>
                          <a:spcPct val="107000"/>
                        </a:lnSpc>
                        <a:spcAft>
                          <a:spcPts val="0"/>
                        </a:spcAft>
                      </a:pPr>
                      <a:r>
                        <a:rPr lang="es-CO" sz="1000" dirty="0">
                          <a:effectLst/>
                        </a:rPr>
                        <a:t> </a:t>
                      </a:r>
                    </a:p>
                    <a:p>
                      <a:pPr>
                        <a:lnSpc>
                          <a:spcPct val="107000"/>
                        </a:lnSpc>
                        <a:spcAft>
                          <a:spcPts val="0"/>
                        </a:spcAft>
                      </a:pPr>
                      <a:r>
                        <a:rPr lang="es-CO" sz="1000" dirty="0">
                          <a:effectLst/>
                        </a:rPr>
                        <a:t>Ya no le corresponde el manejo de estos dineros al Consejo Superior de la Judicatura.  Eventualmente podrían usarse en la estructura carcelaria regional. </a:t>
                      </a:r>
                      <a:endParaRPr lang="es-CO"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58074" marR="58074" marT="0" marB="0"/>
                </a:tc>
              </a:tr>
              <a:tr h="3121212">
                <a:tc>
                  <a:txBody>
                    <a:bodyPr/>
                    <a:lstStyle/>
                    <a:p>
                      <a:pPr>
                        <a:lnSpc>
                          <a:spcPct val="107000"/>
                        </a:lnSpc>
                        <a:spcAft>
                          <a:spcPts val="0"/>
                        </a:spcAft>
                      </a:pPr>
                      <a:r>
                        <a:rPr lang="es-CO" sz="1000" dirty="0">
                          <a:solidFill>
                            <a:schemeClr val="tx1"/>
                          </a:solidFill>
                          <a:effectLst/>
                        </a:rPr>
                        <a:t> </a:t>
                      </a:r>
                    </a:p>
                    <a:p>
                      <a:pPr>
                        <a:lnSpc>
                          <a:spcPct val="107000"/>
                        </a:lnSpc>
                        <a:spcAft>
                          <a:spcPts val="0"/>
                        </a:spcAft>
                      </a:pPr>
                      <a:r>
                        <a:rPr lang="es-CO" sz="1000" dirty="0">
                          <a:solidFill>
                            <a:schemeClr val="tx1"/>
                          </a:solidFill>
                          <a:effectLst/>
                        </a:rPr>
                        <a:t>Adiciona el ART. 58 DEL CP:</a:t>
                      </a:r>
                    </a:p>
                    <a:p>
                      <a:pPr>
                        <a:lnSpc>
                          <a:spcPct val="107000"/>
                        </a:lnSpc>
                        <a:spcAft>
                          <a:spcPts val="0"/>
                        </a:spcAft>
                      </a:pPr>
                      <a:r>
                        <a:rPr lang="es-CO" sz="1000" dirty="0">
                          <a:solidFill>
                            <a:schemeClr val="tx1"/>
                          </a:solidFill>
                          <a:effectLst/>
                        </a:rPr>
                        <a:t> </a:t>
                      </a:r>
                    </a:p>
                    <a:p>
                      <a:pPr>
                        <a:lnSpc>
                          <a:spcPct val="107000"/>
                        </a:lnSpc>
                        <a:spcAft>
                          <a:spcPts val="0"/>
                        </a:spcAft>
                      </a:pPr>
                      <a:r>
                        <a:rPr lang="es-CO" sz="1000" b="0" dirty="0">
                          <a:solidFill>
                            <a:schemeClr val="tx1"/>
                          </a:solidFill>
                          <a:effectLst/>
                        </a:rPr>
                        <a:t>Circunstancias de mayor punibilidad. Son circunstancias de mayor punibilidad, siempre que no hayan sido previstas de otra manera:</a:t>
                      </a:r>
                    </a:p>
                    <a:p>
                      <a:pPr>
                        <a:lnSpc>
                          <a:spcPct val="107000"/>
                        </a:lnSpc>
                        <a:spcAft>
                          <a:spcPts val="0"/>
                        </a:spcAft>
                      </a:pPr>
                      <a:r>
                        <a:rPr lang="es-CO" sz="1000" b="0" dirty="0">
                          <a:solidFill>
                            <a:schemeClr val="tx1"/>
                          </a:solidFill>
                          <a:effectLst/>
                        </a:rPr>
                        <a:t> </a:t>
                      </a:r>
                    </a:p>
                    <a:p>
                      <a:pPr algn="just">
                        <a:lnSpc>
                          <a:spcPct val="107000"/>
                        </a:lnSpc>
                        <a:spcAft>
                          <a:spcPts val="0"/>
                        </a:spcAft>
                      </a:pPr>
                      <a:r>
                        <a:rPr lang="es-CO" sz="1000" b="0" dirty="0">
                          <a:solidFill>
                            <a:schemeClr val="tx1"/>
                          </a:solidFill>
                          <a:effectLst/>
                        </a:rPr>
                        <a:t>19. Cuando el procesado, dentro de los sesenta (60) meses anteriores a la comisión  de la conducta punible, haya sido condenado mediante sentencia en firme por delito doloso. </a:t>
                      </a:r>
                    </a:p>
                    <a:p>
                      <a:pPr algn="just">
                        <a:lnSpc>
                          <a:spcPct val="107000"/>
                        </a:lnSpc>
                        <a:spcAft>
                          <a:spcPts val="0"/>
                        </a:spcAft>
                      </a:pPr>
                      <a:r>
                        <a:rPr lang="es-CO" sz="1000" b="0" dirty="0">
                          <a:solidFill>
                            <a:schemeClr val="tx1"/>
                          </a:solidFill>
                          <a:effectLst/>
                        </a:rPr>
                        <a:t> </a:t>
                      </a:r>
                    </a:p>
                    <a:p>
                      <a:pPr algn="just">
                        <a:lnSpc>
                          <a:spcPct val="107000"/>
                        </a:lnSpc>
                        <a:spcAft>
                          <a:spcPts val="0"/>
                        </a:spcAft>
                      </a:pPr>
                      <a:r>
                        <a:rPr lang="es-CO" sz="1000" b="0" dirty="0">
                          <a:solidFill>
                            <a:schemeClr val="tx1"/>
                          </a:solidFill>
                          <a:effectLst/>
                        </a:rPr>
                        <a:t>20. Cuando para la realización de la conducta punible se hubiere utilizado arma blanca, de fuego, armas, elementos y dispositivos menos letales.</a:t>
                      </a:r>
                    </a:p>
                    <a:p>
                      <a:pPr algn="just">
                        <a:lnSpc>
                          <a:spcPct val="107000"/>
                        </a:lnSpc>
                        <a:spcAft>
                          <a:spcPts val="0"/>
                        </a:spcAft>
                      </a:pPr>
                      <a:r>
                        <a:rPr lang="es-CO" sz="1000" b="0" dirty="0">
                          <a:solidFill>
                            <a:schemeClr val="tx1"/>
                          </a:solidFill>
                          <a:effectLst/>
                        </a:rPr>
                        <a:t> </a:t>
                      </a:r>
                    </a:p>
                    <a:p>
                      <a:pPr algn="just">
                        <a:lnSpc>
                          <a:spcPct val="107000"/>
                        </a:lnSpc>
                        <a:spcAft>
                          <a:spcPts val="0"/>
                        </a:spcAft>
                      </a:pPr>
                      <a:r>
                        <a:rPr lang="es-CO" sz="1000" b="0" dirty="0">
                          <a:solidFill>
                            <a:schemeClr val="tx1"/>
                          </a:solidFill>
                          <a:effectLst/>
                        </a:rPr>
                        <a:t>21. Cuando las armas, elementos, dispositivos o municiones menos letales hayan sido modificadas en sus características de fabricación u origen, que aumenten su letalidad.</a:t>
                      </a:r>
                    </a:p>
                    <a:p>
                      <a:pPr algn="just">
                        <a:lnSpc>
                          <a:spcPct val="107000"/>
                        </a:lnSpc>
                        <a:spcAft>
                          <a:spcPts val="0"/>
                        </a:spcAft>
                      </a:pPr>
                      <a:r>
                        <a:rPr lang="es-CO" sz="1000" b="0" dirty="0">
                          <a:solidFill>
                            <a:schemeClr val="tx1"/>
                          </a:solidFill>
                          <a:effectLst/>
                        </a:rPr>
                        <a:t> </a:t>
                      </a:r>
                    </a:p>
                    <a:p>
                      <a:pPr>
                        <a:lnSpc>
                          <a:spcPct val="107000"/>
                        </a:lnSpc>
                        <a:spcAft>
                          <a:spcPts val="0"/>
                        </a:spcAft>
                      </a:pPr>
                      <a:r>
                        <a:rPr lang="es-CO" sz="1000" b="0" dirty="0">
                          <a:solidFill>
                            <a:schemeClr val="tx1"/>
                          </a:solidFill>
                          <a:effectLst/>
                        </a:rPr>
                        <a:t>Parágrafo. Se entiende como arma blanca un elemento punzante, cortante, </a:t>
                      </a:r>
                      <a:r>
                        <a:rPr lang="es-CO" sz="1000" b="0" dirty="0" err="1">
                          <a:solidFill>
                            <a:schemeClr val="tx1"/>
                          </a:solidFill>
                          <a:effectLst/>
                        </a:rPr>
                        <a:t>cortopunzante</a:t>
                      </a:r>
                      <a:r>
                        <a:rPr lang="es-CO" sz="1000" b="0" dirty="0">
                          <a:solidFill>
                            <a:schemeClr val="tx1"/>
                          </a:solidFill>
                          <a:effectLst/>
                        </a:rPr>
                        <a:t> o </a:t>
                      </a:r>
                      <a:r>
                        <a:rPr lang="es-CO" sz="1000" b="0" dirty="0" err="1">
                          <a:solidFill>
                            <a:schemeClr val="tx1"/>
                          </a:solidFill>
                          <a:effectLst/>
                        </a:rPr>
                        <a:t>cortocontundente</a:t>
                      </a:r>
                      <a:r>
                        <a:rPr lang="es-CO" sz="1000" b="0" dirty="0">
                          <a:solidFill>
                            <a:schemeClr val="tx1"/>
                          </a:solidFill>
                          <a:effectLst/>
                        </a:rPr>
                        <a:t>. </a:t>
                      </a:r>
                    </a:p>
                    <a:p>
                      <a:pPr>
                        <a:lnSpc>
                          <a:spcPct val="107000"/>
                        </a:lnSpc>
                        <a:spcAft>
                          <a:spcPts val="0"/>
                        </a:spcAft>
                      </a:pPr>
                      <a:r>
                        <a:rPr lang="es-CO" sz="1000" dirty="0">
                          <a:solidFill>
                            <a:schemeClr val="tx1"/>
                          </a:solidFill>
                          <a:effectLst/>
                        </a:rPr>
                        <a:t> </a:t>
                      </a:r>
                      <a:endParaRPr lang="es-CO"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8074" marR="58074" marT="0" marB="0"/>
                </a:tc>
                <a:tc>
                  <a:txBody>
                    <a:bodyPr/>
                    <a:lstStyle/>
                    <a:p>
                      <a:pPr>
                        <a:lnSpc>
                          <a:spcPct val="107000"/>
                        </a:lnSpc>
                        <a:spcAft>
                          <a:spcPts val="0"/>
                        </a:spcAft>
                      </a:pPr>
                      <a:r>
                        <a:rPr lang="es-CO" sz="1000" dirty="0">
                          <a:effectLst/>
                        </a:rPr>
                        <a:t> </a:t>
                      </a:r>
                    </a:p>
                    <a:p>
                      <a:pPr>
                        <a:lnSpc>
                          <a:spcPct val="107000"/>
                        </a:lnSpc>
                        <a:spcAft>
                          <a:spcPts val="0"/>
                        </a:spcAft>
                      </a:pPr>
                      <a:r>
                        <a:rPr lang="es-CO" sz="1000" dirty="0">
                          <a:effectLst/>
                        </a:rPr>
                        <a:t>Esta norma se muestra acorde con la finalidad de la ley. </a:t>
                      </a:r>
                      <a:endParaRPr lang="es-CO"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58074" marR="58074" marT="0" marB="0"/>
                </a:tc>
              </a:tr>
            </a:tbl>
          </a:graphicData>
        </a:graphic>
      </p:graphicFrame>
    </p:spTree>
    <p:extLst>
      <p:ext uri="{BB962C8B-B14F-4D97-AF65-F5344CB8AC3E}">
        <p14:creationId xmlns:p14="http://schemas.microsoft.com/office/powerpoint/2010/main" val="410860061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Marcador de contenido 3"/>
          <p:cNvGraphicFramePr>
            <a:graphicFrameLocks noGrp="1"/>
          </p:cNvGraphicFramePr>
          <p:nvPr>
            <p:ph idx="1"/>
            <p:extLst>
              <p:ext uri="{D42A27DB-BD31-4B8C-83A1-F6EECF244321}">
                <p14:modId xmlns:p14="http://schemas.microsoft.com/office/powerpoint/2010/main" val="111355507"/>
              </p:ext>
            </p:extLst>
          </p:nvPr>
        </p:nvGraphicFramePr>
        <p:xfrm>
          <a:off x="1509623" y="543464"/>
          <a:ext cx="9994990" cy="5734135"/>
        </p:xfrm>
        <a:graphic>
          <a:graphicData uri="http://schemas.openxmlformats.org/drawingml/2006/table">
            <a:tbl>
              <a:tblPr firstRow="1" firstCol="1" bandRow="1">
                <a:tableStyleId>{5C22544A-7EE6-4342-B048-85BDC9FD1C3A}</a:tableStyleId>
              </a:tblPr>
              <a:tblGrid>
                <a:gridCol w="5124090"/>
                <a:gridCol w="4870900"/>
              </a:tblGrid>
              <a:tr h="2435139">
                <a:tc>
                  <a:txBody>
                    <a:bodyPr/>
                    <a:lstStyle/>
                    <a:p>
                      <a:pPr>
                        <a:lnSpc>
                          <a:spcPct val="107000"/>
                        </a:lnSpc>
                        <a:spcAft>
                          <a:spcPts val="0"/>
                        </a:spcAft>
                      </a:pPr>
                      <a:r>
                        <a:rPr lang="es-CO" sz="1000" dirty="0">
                          <a:solidFill>
                            <a:schemeClr val="tx1"/>
                          </a:solidFill>
                          <a:effectLst/>
                        </a:rPr>
                        <a:t>Modifica el ART. 104 DEL CP:</a:t>
                      </a:r>
                    </a:p>
                    <a:p>
                      <a:pPr>
                        <a:lnSpc>
                          <a:spcPct val="107000"/>
                        </a:lnSpc>
                        <a:spcAft>
                          <a:spcPts val="0"/>
                        </a:spcAft>
                      </a:pPr>
                      <a:r>
                        <a:rPr lang="es-CO" sz="1000" dirty="0">
                          <a:solidFill>
                            <a:schemeClr val="tx1"/>
                          </a:solidFill>
                          <a:effectLst/>
                        </a:rPr>
                        <a:t> </a:t>
                      </a:r>
                    </a:p>
                    <a:p>
                      <a:pPr algn="just">
                        <a:lnSpc>
                          <a:spcPct val="107000"/>
                        </a:lnSpc>
                        <a:spcAft>
                          <a:spcPts val="0"/>
                        </a:spcAft>
                      </a:pPr>
                      <a:r>
                        <a:rPr lang="es-CO" sz="1000" b="0" dirty="0">
                          <a:solidFill>
                            <a:schemeClr val="tx1"/>
                          </a:solidFill>
                          <a:effectLst/>
                        </a:rPr>
                        <a:t>Circunstancias de agravación. La pena será de cuatrocientos ochenta (480) a seiscientos (600) meses de prisión, si la conducta descrita en el artículo anterior se cometiere 7 primeras causales.</a:t>
                      </a:r>
                    </a:p>
                    <a:p>
                      <a:pPr>
                        <a:lnSpc>
                          <a:spcPct val="107000"/>
                        </a:lnSpc>
                        <a:spcAft>
                          <a:spcPts val="0"/>
                        </a:spcAft>
                      </a:pPr>
                      <a:r>
                        <a:rPr lang="es-CO" sz="1000" b="0" dirty="0">
                          <a:solidFill>
                            <a:schemeClr val="tx1"/>
                          </a:solidFill>
                          <a:effectLst/>
                        </a:rPr>
                        <a:t> </a:t>
                      </a:r>
                    </a:p>
                    <a:p>
                      <a:pPr algn="just">
                        <a:lnSpc>
                          <a:spcPct val="107000"/>
                        </a:lnSpc>
                        <a:spcAft>
                          <a:spcPts val="0"/>
                        </a:spcAft>
                      </a:pPr>
                      <a:r>
                        <a:rPr lang="es-CO" sz="1000" b="0" dirty="0">
                          <a:solidFill>
                            <a:schemeClr val="tx1"/>
                          </a:solidFill>
                          <a:effectLst/>
                        </a:rPr>
                        <a:t>La pena será de quinientos (500) a setecientos (700) meses de prisión, si la conducta descrita en el artículo anterior se cometiere según las causales 8 a 11.</a:t>
                      </a:r>
                    </a:p>
                    <a:p>
                      <a:pPr>
                        <a:lnSpc>
                          <a:spcPct val="107000"/>
                        </a:lnSpc>
                        <a:spcAft>
                          <a:spcPts val="0"/>
                        </a:spcAft>
                      </a:pPr>
                      <a:r>
                        <a:rPr lang="es-CO" sz="1000" b="0" dirty="0">
                          <a:solidFill>
                            <a:schemeClr val="tx1"/>
                          </a:solidFill>
                          <a:effectLst/>
                        </a:rPr>
                        <a:t> </a:t>
                      </a:r>
                    </a:p>
                    <a:p>
                      <a:pPr algn="just">
                        <a:lnSpc>
                          <a:spcPct val="107000"/>
                        </a:lnSpc>
                        <a:spcAft>
                          <a:spcPts val="0"/>
                        </a:spcAft>
                      </a:pPr>
                      <a:r>
                        <a:rPr lang="es-CO" sz="1000" b="0" dirty="0" smtClean="0">
                          <a:solidFill>
                            <a:schemeClr val="tx1"/>
                          </a:solidFill>
                          <a:effectLst/>
                        </a:rPr>
                        <a:t>5.</a:t>
                      </a:r>
                      <a:r>
                        <a:rPr lang="es-CO" sz="1000" b="0" u="sng" dirty="0" smtClean="0">
                          <a:solidFill>
                            <a:schemeClr val="tx1"/>
                          </a:solidFill>
                          <a:effectLst/>
                        </a:rPr>
                        <a:t> </a:t>
                      </a:r>
                      <a:r>
                        <a:rPr lang="es-CO" sz="1000" b="0" u="sng" dirty="0">
                          <a:solidFill>
                            <a:schemeClr val="tx1"/>
                          </a:solidFill>
                          <a:effectLst/>
                        </a:rPr>
                        <a:t>En persona que, siendo miembro de la fuerza pública y/o de los organismos que cumplan funciones permanentes o transitorias de policía judicial, se encuentre en desarrollo de procedimientos regulados a través de la ley o reglamento</a:t>
                      </a:r>
                      <a:r>
                        <a:rPr lang="es-CO" sz="1000" b="0" dirty="0">
                          <a:solidFill>
                            <a:schemeClr val="tx1"/>
                          </a:solidFill>
                          <a:effectLst/>
                        </a:rPr>
                        <a:t>.</a:t>
                      </a:r>
                      <a:endParaRPr lang="es-CO" sz="1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8074" marR="58074" marT="0" marB="0"/>
                </a:tc>
                <a:tc>
                  <a:txBody>
                    <a:bodyPr/>
                    <a:lstStyle/>
                    <a:p>
                      <a:pPr>
                        <a:lnSpc>
                          <a:spcPct val="107000"/>
                        </a:lnSpc>
                        <a:spcAft>
                          <a:spcPts val="0"/>
                        </a:spcAft>
                      </a:pPr>
                      <a:r>
                        <a:rPr lang="es-CO" sz="1000" b="0" dirty="0">
                          <a:solidFill>
                            <a:schemeClr val="tx1"/>
                          </a:solidFill>
                          <a:effectLst/>
                        </a:rPr>
                        <a:t>Se aumentan las penas.</a:t>
                      </a:r>
                    </a:p>
                    <a:p>
                      <a:pPr>
                        <a:lnSpc>
                          <a:spcPct val="107000"/>
                        </a:lnSpc>
                        <a:spcAft>
                          <a:spcPts val="0"/>
                        </a:spcAft>
                      </a:pPr>
                      <a:r>
                        <a:rPr lang="es-CO" sz="1000" b="0" dirty="0">
                          <a:solidFill>
                            <a:schemeClr val="tx1"/>
                          </a:solidFill>
                          <a:effectLst/>
                        </a:rPr>
                        <a:t> </a:t>
                      </a:r>
                    </a:p>
                    <a:p>
                      <a:pPr algn="just">
                        <a:lnSpc>
                          <a:spcPct val="107000"/>
                        </a:lnSpc>
                        <a:spcAft>
                          <a:spcPts val="0"/>
                        </a:spcAft>
                      </a:pPr>
                      <a:r>
                        <a:rPr lang="es-CO" sz="1000" b="0" dirty="0">
                          <a:solidFill>
                            <a:schemeClr val="tx1"/>
                          </a:solidFill>
                          <a:effectLst/>
                        </a:rPr>
                        <a:t>La nueva circunstancia introducida da cuenta de interés de dar un estándar de protección adicional a los miembros de la fuerza pública y policía judicial. </a:t>
                      </a:r>
                      <a:endParaRPr lang="es-CO" sz="1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8074" marR="58074" marT="0" marB="0"/>
                </a:tc>
              </a:tr>
              <a:tr h="1213083">
                <a:tc>
                  <a:txBody>
                    <a:bodyPr/>
                    <a:lstStyle/>
                    <a:p>
                      <a:pPr>
                        <a:lnSpc>
                          <a:spcPct val="107000"/>
                        </a:lnSpc>
                        <a:spcAft>
                          <a:spcPts val="0"/>
                        </a:spcAft>
                      </a:pPr>
                      <a:r>
                        <a:rPr lang="es-CO" sz="1000" dirty="0">
                          <a:solidFill>
                            <a:schemeClr val="tx1"/>
                          </a:solidFill>
                          <a:effectLst/>
                        </a:rPr>
                        <a:t>Adiciona el ART. 119 DEL CP:</a:t>
                      </a:r>
                    </a:p>
                    <a:p>
                      <a:pPr>
                        <a:lnSpc>
                          <a:spcPct val="107000"/>
                        </a:lnSpc>
                        <a:spcAft>
                          <a:spcPts val="0"/>
                        </a:spcAft>
                      </a:pPr>
                      <a:r>
                        <a:rPr lang="es-CO" sz="1000" dirty="0">
                          <a:solidFill>
                            <a:schemeClr val="tx1"/>
                          </a:solidFill>
                          <a:effectLst/>
                        </a:rPr>
                        <a:t> </a:t>
                      </a:r>
                    </a:p>
                    <a:p>
                      <a:pPr algn="just">
                        <a:lnSpc>
                          <a:spcPct val="107000"/>
                        </a:lnSpc>
                        <a:spcAft>
                          <a:spcPts val="0"/>
                        </a:spcAft>
                      </a:pPr>
                      <a:r>
                        <a:rPr lang="es-CO" sz="1000" b="0" dirty="0">
                          <a:solidFill>
                            <a:schemeClr val="tx1"/>
                          </a:solidFill>
                          <a:effectLst/>
                        </a:rPr>
                        <a:t>Cuando la conducta se cometa en persona que, siendo miembro de la fuerza pública y/o de los organismos que cumplan funciones permanentes o transitorias de policía judicial, se encuentre en desarrollo de procedimientos regulados a través de la ley o reglamento, la pena imponible se aumentará en las dos terceras partes.</a:t>
                      </a:r>
                      <a:endParaRPr lang="es-CO" sz="1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8074" marR="58074" marT="0" marB="0"/>
                </a:tc>
                <a:tc>
                  <a:txBody>
                    <a:bodyPr/>
                    <a:lstStyle/>
                    <a:p>
                      <a:pPr>
                        <a:lnSpc>
                          <a:spcPct val="107000"/>
                        </a:lnSpc>
                        <a:spcAft>
                          <a:spcPts val="0"/>
                        </a:spcAft>
                      </a:pPr>
                      <a:r>
                        <a:rPr lang="es-CO" sz="1000" dirty="0">
                          <a:solidFill>
                            <a:schemeClr val="tx1"/>
                          </a:solidFill>
                          <a:effectLst/>
                        </a:rPr>
                        <a:t> </a:t>
                      </a:r>
                    </a:p>
                    <a:p>
                      <a:pPr algn="just">
                        <a:lnSpc>
                          <a:spcPct val="107000"/>
                        </a:lnSpc>
                        <a:spcAft>
                          <a:spcPts val="0"/>
                        </a:spcAft>
                      </a:pPr>
                      <a:r>
                        <a:rPr lang="es-CO" sz="1000" dirty="0">
                          <a:solidFill>
                            <a:schemeClr val="tx1"/>
                          </a:solidFill>
                          <a:effectLst/>
                        </a:rPr>
                        <a:t>La nueva circunstancia introducida da cuenta de interés de dar un estándar de protección adicional a los miembros de la fuerza pública y policía judicial.</a:t>
                      </a:r>
                      <a:endParaRPr lang="es-CO"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8074" marR="58074" marT="0" marB="0"/>
                </a:tc>
              </a:tr>
              <a:tr h="2085913">
                <a:tc>
                  <a:txBody>
                    <a:bodyPr/>
                    <a:lstStyle/>
                    <a:p>
                      <a:pPr>
                        <a:lnSpc>
                          <a:spcPct val="107000"/>
                        </a:lnSpc>
                        <a:spcAft>
                          <a:spcPts val="0"/>
                        </a:spcAft>
                      </a:pPr>
                      <a:r>
                        <a:rPr lang="es-CO" sz="1000" dirty="0">
                          <a:solidFill>
                            <a:schemeClr val="tx1"/>
                          </a:solidFill>
                          <a:effectLst/>
                        </a:rPr>
                        <a:t>Crea el ART. 185A DEL CP: </a:t>
                      </a:r>
                    </a:p>
                    <a:p>
                      <a:pPr>
                        <a:lnSpc>
                          <a:spcPct val="107000"/>
                        </a:lnSpc>
                        <a:spcAft>
                          <a:spcPts val="0"/>
                        </a:spcAft>
                      </a:pPr>
                      <a:r>
                        <a:rPr lang="es-CO" sz="1000" dirty="0">
                          <a:solidFill>
                            <a:schemeClr val="tx1"/>
                          </a:solidFill>
                          <a:effectLst/>
                        </a:rPr>
                        <a:t> </a:t>
                      </a:r>
                    </a:p>
                    <a:p>
                      <a:pPr algn="just">
                        <a:lnSpc>
                          <a:spcPct val="107000"/>
                        </a:lnSpc>
                        <a:spcAft>
                          <a:spcPts val="0"/>
                        </a:spcAft>
                      </a:pPr>
                      <a:r>
                        <a:rPr lang="es-CO" sz="1000" b="0" dirty="0">
                          <a:solidFill>
                            <a:schemeClr val="tx1"/>
                          </a:solidFill>
                          <a:effectLst/>
                        </a:rPr>
                        <a:t>I</a:t>
                      </a:r>
                      <a:r>
                        <a:rPr lang="es-CO" sz="1000" b="1" dirty="0">
                          <a:solidFill>
                            <a:schemeClr val="tx1"/>
                          </a:solidFill>
                          <a:effectLst/>
                        </a:rPr>
                        <a:t>ntimidación o amenaza con arma de fuego; armas, elementos o dispositivos menos letales; armas de fuego hechizas; y arma blanca</a:t>
                      </a:r>
                      <a:r>
                        <a:rPr lang="es-CO" sz="1000" b="0" dirty="0">
                          <a:solidFill>
                            <a:schemeClr val="tx1"/>
                          </a:solidFill>
                          <a:effectLst/>
                        </a:rPr>
                        <a:t>. El que utilice arma de fuego; armas, elementos o dispositivos menos letales; armas de fuego hechizas; arma blanca </a:t>
                      </a:r>
                      <a:r>
                        <a:rPr lang="es-CO" sz="1000" b="0" dirty="0" smtClean="0">
                          <a:solidFill>
                            <a:schemeClr val="tx1"/>
                          </a:solidFill>
                          <a:effectLst/>
                        </a:rPr>
                        <a:t>para </a:t>
                      </a:r>
                      <a:r>
                        <a:rPr lang="es-CO" sz="1000" b="1" dirty="0" smtClean="0">
                          <a:solidFill>
                            <a:schemeClr val="tx1"/>
                          </a:solidFill>
                          <a:effectLst/>
                        </a:rPr>
                        <a:t>amenazar o intimidar</a:t>
                      </a:r>
                      <a:r>
                        <a:rPr lang="es-CO" sz="1000" b="0" dirty="0" smtClean="0">
                          <a:solidFill>
                            <a:schemeClr val="tx1"/>
                          </a:solidFill>
                          <a:effectLst/>
                        </a:rPr>
                        <a:t>  a </a:t>
                      </a:r>
                      <a:r>
                        <a:rPr lang="es-CO" sz="1000" b="0" dirty="0">
                          <a:solidFill>
                            <a:schemeClr val="tx1"/>
                          </a:solidFill>
                          <a:effectLst/>
                        </a:rPr>
                        <a:t>otro, incurrirá en prisión de cuarenta y ocho (48) a setenta y dos (72) meses, siempre que la conducta no esté sancionada con pena mayor.</a:t>
                      </a:r>
                    </a:p>
                    <a:p>
                      <a:pPr algn="just">
                        <a:lnSpc>
                          <a:spcPct val="107000"/>
                        </a:lnSpc>
                        <a:spcAft>
                          <a:spcPts val="0"/>
                        </a:spcAft>
                      </a:pPr>
                      <a:r>
                        <a:rPr lang="es-CO" sz="1000" b="0" dirty="0">
                          <a:solidFill>
                            <a:schemeClr val="tx1"/>
                          </a:solidFill>
                          <a:effectLst/>
                        </a:rPr>
                        <a:t> </a:t>
                      </a:r>
                    </a:p>
                    <a:p>
                      <a:pPr algn="just">
                        <a:lnSpc>
                          <a:spcPct val="107000"/>
                        </a:lnSpc>
                        <a:spcAft>
                          <a:spcPts val="0"/>
                        </a:spcAft>
                      </a:pPr>
                      <a:r>
                        <a:rPr lang="es-CO" sz="1000" b="0" dirty="0">
                          <a:solidFill>
                            <a:schemeClr val="tx1"/>
                          </a:solidFill>
                          <a:effectLst/>
                        </a:rPr>
                        <a:t>Entiéndase como arma de fuego hechiza o artesanal aquellos elementos manufacturados en su totalidad o parcialmente de forma rudimentaria o piezas que fueron originalmente diseñadas para un arma de fuego.</a:t>
                      </a:r>
                      <a:endParaRPr lang="es-CO" sz="1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8074" marR="58074" marT="0" marB="0"/>
                </a:tc>
                <a:tc>
                  <a:txBody>
                    <a:bodyPr/>
                    <a:lstStyle/>
                    <a:p>
                      <a:pPr>
                        <a:lnSpc>
                          <a:spcPct val="107000"/>
                        </a:lnSpc>
                        <a:spcAft>
                          <a:spcPts val="0"/>
                        </a:spcAft>
                      </a:pPr>
                      <a:r>
                        <a:rPr lang="es-CO" sz="1000" dirty="0">
                          <a:solidFill>
                            <a:schemeClr val="tx1"/>
                          </a:solidFill>
                          <a:effectLst/>
                        </a:rPr>
                        <a:t> </a:t>
                      </a:r>
                    </a:p>
                    <a:p>
                      <a:pPr>
                        <a:lnSpc>
                          <a:spcPct val="107000"/>
                        </a:lnSpc>
                        <a:spcAft>
                          <a:spcPts val="0"/>
                        </a:spcAft>
                      </a:pPr>
                      <a:r>
                        <a:rPr lang="es-CO" sz="1000" dirty="0">
                          <a:solidFill>
                            <a:schemeClr val="tx1"/>
                          </a:solidFill>
                          <a:effectLst/>
                        </a:rPr>
                        <a:t>Esta norma se muestra acorde con la finalidad de la </a:t>
                      </a:r>
                      <a:r>
                        <a:rPr lang="es-CO" sz="1000" dirty="0" smtClean="0">
                          <a:solidFill>
                            <a:schemeClr val="tx1"/>
                          </a:solidFill>
                          <a:effectLst/>
                        </a:rPr>
                        <a:t>ley</a:t>
                      </a:r>
                      <a:endParaRPr lang="es-CO"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8074" marR="58074" marT="0" marB="0"/>
                </a:tc>
              </a:tr>
            </a:tbl>
          </a:graphicData>
        </a:graphic>
      </p:graphicFrame>
    </p:spTree>
    <p:extLst>
      <p:ext uri="{BB962C8B-B14F-4D97-AF65-F5344CB8AC3E}">
        <p14:creationId xmlns:p14="http://schemas.microsoft.com/office/powerpoint/2010/main" val="12555393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Marcador de contenido 3"/>
          <p:cNvGraphicFramePr>
            <a:graphicFrameLocks noGrp="1"/>
          </p:cNvGraphicFramePr>
          <p:nvPr>
            <p:ph idx="1"/>
            <p:extLst>
              <p:ext uri="{D42A27DB-BD31-4B8C-83A1-F6EECF244321}">
                <p14:modId xmlns:p14="http://schemas.microsoft.com/office/powerpoint/2010/main" val="136931886"/>
              </p:ext>
            </p:extLst>
          </p:nvPr>
        </p:nvGraphicFramePr>
        <p:xfrm>
          <a:off x="1975449" y="276045"/>
          <a:ext cx="9799608" cy="6440747"/>
        </p:xfrm>
        <a:graphic>
          <a:graphicData uri="http://schemas.openxmlformats.org/drawingml/2006/table">
            <a:tbl>
              <a:tblPr firstRow="1" firstCol="1" bandRow="1">
                <a:tableStyleId>{5C22544A-7EE6-4342-B048-85BDC9FD1C3A}</a:tableStyleId>
              </a:tblPr>
              <a:tblGrid>
                <a:gridCol w="5023924"/>
                <a:gridCol w="4775684"/>
              </a:tblGrid>
              <a:tr h="1350837">
                <a:tc>
                  <a:txBody>
                    <a:bodyPr/>
                    <a:lstStyle/>
                    <a:p>
                      <a:pPr>
                        <a:lnSpc>
                          <a:spcPct val="107000"/>
                        </a:lnSpc>
                        <a:spcAft>
                          <a:spcPts val="0"/>
                        </a:spcAft>
                      </a:pPr>
                      <a:r>
                        <a:rPr lang="es-CO" sz="1000" dirty="0">
                          <a:solidFill>
                            <a:schemeClr val="tx1"/>
                          </a:solidFill>
                          <a:effectLst/>
                        </a:rPr>
                        <a:t>Modifica el ART. 239 DEL CP:</a:t>
                      </a:r>
                    </a:p>
                    <a:p>
                      <a:pPr>
                        <a:lnSpc>
                          <a:spcPct val="107000"/>
                        </a:lnSpc>
                        <a:spcAft>
                          <a:spcPts val="0"/>
                        </a:spcAft>
                      </a:pPr>
                      <a:r>
                        <a:rPr lang="es-CO" sz="1000" dirty="0">
                          <a:solidFill>
                            <a:schemeClr val="tx1"/>
                          </a:solidFill>
                          <a:effectLst/>
                        </a:rPr>
                        <a:t> </a:t>
                      </a:r>
                    </a:p>
                    <a:p>
                      <a:pPr algn="just">
                        <a:lnSpc>
                          <a:spcPct val="107000"/>
                        </a:lnSpc>
                        <a:spcAft>
                          <a:spcPts val="0"/>
                        </a:spcAft>
                      </a:pPr>
                      <a:r>
                        <a:rPr lang="es-CO" sz="1000" b="0" dirty="0">
                          <a:solidFill>
                            <a:schemeClr val="tx1"/>
                          </a:solidFill>
                          <a:effectLst/>
                        </a:rPr>
                        <a:t>La pena será de prisión de treinta y dos (32) meses a cuarenta y ocho (48) meses cuando la cuantía sea inferior a cuatro (4) salarios mínimos legales mensuales vigentes. La pena será de prisión de cuarenta y ocho (48) meses a ciento ocho (108) meses cuando la cuantía sea igual o superior a cuatro (4) salarios mínimos legales mensuales vigentes.</a:t>
                      </a:r>
                    </a:p>
                    <a:p>
                      <a:pPr>
                        <a:lnSpc>
                          <a:spcPct val="107000"/>
                        </a:lnSpc>
                        <a:spcAft>
                          <a:spcPts val="0"/>
                        </a:spcAft>
                      </a:pPr>
                      <a:r>
                        <a:rPr lang="es-CO" sz="1000" dirty="0">
                          <a:solidFill>
                            <a:schemeClr val="tx1"/>
                          </a:solidFill>
                          <a:effectLst/>
                        </a:rPr>
                        <a:t> </a:t>
                      </a:r>
                      <a:endParaRPr lang="es-CO"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8074" marR="58074" marT="0" marB="0"/>
                </a:tc>
                <a:tc>
                  <a:txBody>
                    <a:bodyPr/>
                    <a:lstStyle/>
                    <a:p>
                      <a:pPr>
                        <a:lnSpc>
                          <a:spcPct val="107000"/>
                        </a:lnSpc>
                        <a:spcAft>
                          <a:spcPts val="0"/>
                        </a:spcAft>
                      </a:pPr>
                      <a:r>
                        <a:rPr lang="es-CO" sz="1000" b="0" dirty="0">
                          <a:solidFill>
                            <a:schemeClr val="tx1"/>
                          </a:solidFill>
                          <a:effectLst/>
                        </a:rPr>
                        <a:t> </a:t>
                      </a:r>
                    </a:p>
                    <a:p>
                      <a:pPr>
                        <a:lnSpc>
                          <a:spcPct val="107000"/>
                        </a:lnSpc>
                        <a:spcAft>
                          <a:spcPts val="0"/>
                        </a:spcAft>
                      </a:pPr>
                      <a:r>
                        <a:rPr lang="es-CO" sz="1000" b="0" dirty="0">
                          <a:solidFill>
                            <a:schemeClr val="tx1"/>
                          </a:solidFill>
                          <a:effectLst/>
                        </a:rPr>
                        <a:t>Se incrementa la pena, que era de 16 a 36 meses, y se disminuyen los salarios mínimos de la cuantía del anterior inciso 2º (10 </a:t>
                      </a:r>
                      <a:r>
                        <a:rPr lang="es-CO" sz="1000" b="0" dirty="0" err="1">
                          <a:solidFill>
                            <a:schemeClr val="tx1"/>
                          </a:solidFill>
                          <a:effectLst/>
                        </a:rPr>
                        <a:t>smlmv</a:t>
                      </a:r>
                      <a:r>
                        <a:rPr lang="es-CO" sz="1000" b="0" dirty="0">
                          <a:solidFill>
                            <a:schemeClr val="tx1"/>
                          </a:solidFill>
                          <a:effectLst/>
                        </a:rPr>
                        <a:t>), y se crea un inciso tercero con penas más severas para montos que superen ese tope. </a:t>
                      </a:r>
                      <a:endParaRPr lang="es-CO" sz="1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8074" marR="58074" marT="0" marB="0"/>
                </a:tc>
              </a:tr>
              <a:tr h="5089910">
                <a:tc>
                  <a:txBody>
                    <a:bodyPr/>
                    <a:lstStyle/>
                    <a:p>
                      <a:pPr>
                        <a:lnSpc>
                          <a:spcPct val="107000"/>
                        </a:lnSpc>
                        <a:spcAft>
                          <a:spcPts val="0"/>
                        </a:spcAft>
                      </a:pPr>
                      <a:r>
                        <a:rPr lang="es-CO" sz="1000" dirty="0">
                          <a:solidFill>
                            <a:schemeClr val="tx1"/>
                          </a:solidFill>
                          <a:effectLst/>
                        </a:rPr>
                        <a:t>Modifica el ART. 263 DEL CP: </a:t>
                      </a:r>
                    </a:p>
                    <a:p>
                      <a:pPr>
                        <a:lnSpc>
                          <a:spcPct val="107000"/>
                        </a:lnSpc>
                        <a:spcAft>
                          <a:spcPts val="0"/>
                        </a:spcAft>
                      </a:pPr>
                      <a:r>
                        <a:rPr lang="es-CO" sz="1000" dirty="0">
                          <a:solidFill>
                            <a:schemeClr val="tx1"/>
                          </a:solidFill>
                          <a:effectLst/>
                        </a:rPr>
                        <a:t> </a:t>
                      </a:r>
                    </a:p>
                    <a:p>
                      <a:pPr algn="just">
                        <a:lnSpc>
                          <a:spcPct val="107000"/>
                        </a:lnSpc>
                        <a:spcAft>
                          <a:spcPts val="0"/>
                        </a:spcAft>
                      </a:pPr>
                      <a:r>
                        <a:rPr lang="es-CO" sz="1000" dirty="0">
                          <a:solidFill>
                            <a:schemeClr val="tx1"/>
                          </a:solidFill>
                          <a:effectLst/>
                        </a:rPr>
                        <a:t>Invasión de tierras. </a:t>
                      </a:r>
                      <a:r>
                        <a:rPr lang="es-CO" sz="1000" b="0" dirty="0">
                          <a:solidFill>
                            <a:schemeClr val="tx1"/>
                          </a:solidFill>
                          <a:effectLst/>
                        </a:rPr>
                        <a:t>El que con el propósito de obtener un provecho ilícito para sí o para otro, invada terreno o edificación ajena, incurrirá en prisión de cuarenta y ocho (48) a noventa 90 meses de prisión y multa de sesenta y seis punto sesenta y seis (66.66) a trescientos (300) salarios mínimos legales mensuales vigentes. </a:t>
                      </a:r>
                    </a:p>
                    <a:p>
                      <a:pPr>
                        <a:lnSpc>
                          <a:spcPct val="107000"/>
                        </a:lnSpc>
                        <a:spcAft>
                          <a:spcPts val="0"/>
                        </a:spcAft>
                      </a:pPr>
                      <a:r>
                        <a:rPr lang="es-CO" sz="1000" b="0" dirty="0">
                          <a:solidFill>
                            <a:schemeClr val="tx1"/>
                          </a:solidFill>
                          <a:effectLst/>
                        </a:rPr>
                        <a:t> </a:t>
                      </a:r>
                    </a:p>
                    <a:p>
                      <a:pPr algn="just">
                        <a:lnSpc>
                          <a:spcPct val="107000"/>
                        </a:lnSpc>
                        <a:spcAft>
                          <a:spcPts val="0"/>
                        </a:spcAft>
                      </a:pPr>
                      <a:r>
                        <a:rPr lang="es-CO" sz="1000" b="0" dirty="0">
                          <a:solidFill>
                            <a:schemeClr val="tx1"/>
                          </a:solidFill>
                          <a:effectLst/>
                        </a:rPr>
                        <a:t>Cuando la invasión se produzca respecto de predios ubicados en zona rural, con explotación agrícola o pecuaria, o respecto de bienes del Estado, la pena será de cincuenta y cuatro (54) a ciento veinte (120) meses de prisión. </a:t>
                      </a:r>
                    </a:p>
                    <a:p>
                      <a:pPr>
                        <a:lnSpc>
                          <a:spcPct val="107000"/>
                        </a:lnSpc>
                        <a:spcAft>
                          <a:spcPts val="0"/>
                        </a:spcAft>
                      </a:pPr>
                      <a:r>
                        <a:rPr lang="es-CO" sz="1000" b="0" dirty="0">
                          <a:solidFill>
                            <a:schemeClr val="tx1"/>
                          </a:solidFill>
                          <a:effectLst/>
                        </a:rPr>
                        <a:t> </a:t>
                      </a:r>
                    </a:p>
                    <a:p>
                      <a:pPr algn="just">
                        <a:lnSpc>
                          <a:spcPct val="107000"/>
                        </a:lnSpc>
                        <a:spcAft>
                          <a:spcPts val="0"/>
                        </a:spcAft>
                      </a:pPr>
                      <a:r>
                        <a:rPr lang="es-CO" sz="1000" b="0" dirty="0">
                          <a:solidFill>
                            <a:schemeClr val="tx1"/>
                          </a:solidFill>
                          <a:effectLst/>
                        </a:rPr>
                        <a:t>Cuando la invasión se produzca superando medidas de seguridad o protección, físicas o electrónicas, instaladas con el propósito de impedir la invasión del inmueble, o cuando se produjere con violencia respecto de quien legítimamente ocupare el terreno o edificación, la pena será de sesenta (60) a ciento cuarenta y cuatro (144) meses de prisión.</a:t>
                      </a:r>
                    </a:p>
                    <a:p>
                      <a:pPr algn="just">
                        <a:lnSpc>
                          <a:spcPct val="107000"/>
                        </a:lnSpc>
                        <a:spcAft>
                          <a:spcPts val="0"/>
                        </a:spcAft>
                      </a:pPr>
                      <a:r>
                        <a:rPr lang="es-CO" sz="1000" b="0" dirty="0">
                          <a:solidFill>
                            <a:schemeClr val="tx1"/>
                          </a:solidFill>
                          <a:effectLst/>
                        </a:rPr>
                        <a:t> </a:t>
                      </a:r>
                    </a:p>
                    <a:p>
                      <a:pPr algn="just">
                        <a:lnSpc>
                          <a:spcPct val="107000"/>
                        </a:lnSpc>
                        <a:spcAft>
                          <a:spcPts val="0"/>
                        </a:spcAft>
                      </a:pPr>
                      <a:r>
                        <a:rPr lang="es-CO" sz="1000" b="0" dirty="0">
                          <a:solidFill>
                            <a:schemeClr val="tx1"/>
                          </a:solidFill>
                          <a:effectLst/>
                        </a:rPr>
                        <a:t>Parágrafo 1. Si antes de la acusación, cesan los actos de invasión y el agente desaloja por completo el terreno o edificación ajenas, la Fiscalía podrá aplicar cualquiera de los mecanismos de terminación anticipada del proceso penal, siempre y cuando el o los invasores hayan indemnizado los daños y/o perjuicios causados a las víctimas con la invasión. ­ </a:t>
                      </a:r>
                    </a:p>
                    <a:p>
                      <a:pPr algn="just">
                        <a:lnSpc>
                          <a:spcPct val="107000"/>
                        </a:lnSpc>
                        <a:spcAft>
                          <a:spcPts val="0"/>
                        </a:spcAft>
                      </a:pPr>
                      <a:r>
                        <a:rPr lang="es-CO" sz="1000" b="0" dirty="0">
                          <a:solidFill>
                            <a:schemeClr val="tx1"/>
                          </a:solidFill>
                          <a:effectLst/>
                        </a:rPr>
                        <a:t> </a:t>
                      </a:r>
                    </a:p>
                    <a:p>
                      <a:pPr algn="just">
                        <a:lnSpc>
                          <a:spcPct val="107000"/>
                        </a:lnSpc>
                        <a:spcAft>
                          <a:spcPts val="0"/>
                        </a:spcAft>
                      </a:pPr>
                      <a:r>
                        <a:rPr lang="es-CO" sz="1000" b="0" dirty="0">
                          <a:solidFill>
                            <a:schemeClr val="tx1"/>
                          </a:solidFill>
                          <a:effectLst/>
                        </a:rPr>
                        <a:t>Parágrafo 2. Si en el marco de una medida de restablecimiento del derecho no hay oposición al desalojo por parte del (de los) invasor(es), y este se produce antes de la imputación, la Fiscalía podrá aplicar principio de oportunidad, salvo en los casos de reincidencia, siempre y cuando el o los invasores hayan indemnizado los daños y/o perjuicios causados a las víctimas con la invasión.</a:t>
                      </a:r>
                      <a:endParaRPr lang="es-CO" sz="1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8074" marR="58074" marT="0" marB="0"/>
                </a:tc>
                <a:tc>
                  <a:txBody>
                    <a:bodyPr/>
                    <a:lstStyle/>
                    <a:p>
                      <a:pPr>
                        <a:lnSpc>
                          <a:spcPct val="107000"/>
                        </a:lnSpc>
                        <a:spcAft>
                          <a:spcPts val="0"/>
                        </a:spcAft>
                      </a:pPr>
                      <a:r>
                        <a:rPr lang="es-CO" sz="1000" dirty="0">
                          <a:solidFill>
                            <a:schemeClr val="tx1"/>
                          </a:solidFill>
                          <a:effectLst/>
                        </a:rPr>
                        <a:t>Incrementa penas anteriores (32 a </a:t>
                      </a:r>
                      <a:r>
                        <a:rPr lang="es-CO" sz="1000" dirty="0" smtClean="0">
                          <a:solidFill>
                            <a:schemeClr val="tx1"/>
                          </a:solidFill>
                          <a:effectLst/>
                        </a:rPr>
                        <a:t>90 </a:t>
                      </a:r>
                      <a:r>
                        <a:rPr lang="es-CO" sz="1000" dirty="0">
                          <a:solidFill>
                            <a:schemeClr val="tx1"/>
                          </a:solidFill>
                          <a:effectLst/>
                        </a:rPr>
                        <a:t>meses) y agrega variables al delito.</a:t>
                      </a:r>
                    </a:p>
                    <a:p>
                      <a:pPr>
                        <a:lnSpc>
                          <a:spcPct val="107000"/>
                        </a:lnSpc>
                        <a:spcAft>
                          <a:spcPts val="0"/>
                        </a:spcAft>
                      </a:pPr>
                      <a:r>
                        <a:rPr lang="es-CO" sz="1000" dirty="0">
                          <a:solidFill>
                            <a:schemeClr val="tx1"/>
                          </a:solidFill>
                          <a:effectLst/>
                        </a:rPr>
                        <a:t> </a:t>
                      </a:r>
                    </a:p>
                    <a:p>
                      <a:pPr algn="just">
                        <a:lnSpc>
                          <a:spcPct val="107000"/>
                        </a:lnSpc>
                        <a:spcAft>
                          <a:spcPts val="0"/>
                        </a:spcAft>
                      </a:pPr>
                      <a:r>
                        <a:rPr lang="es-CO" sz="1000" dirty="0">
                          <a:solidFill>
                            <a:schemeClr val="tx1"/>
                          </a:solidFill>
                          <a:effectLst/>
                        </a:rPr>
                        <a:t>Se elimina la rebaja de 2/3 partes de la pena cuando antes de la sentencia de primera o única instancia cesan los actos de invasión  y se produce el desalojo total del predio y sus edificaciones. Se pone como condición para terminación atípica la indemnización. </a:t>
                      </a:r>
                    </a:p>
                    <a:p>
                      <a:pPr algn="just">
                        <a:lnSpc>
                          <a:spcPct val="107000"/>
                        </a:lnSpc>
                        <a:spcAft>
                          <a:spcPts val="0"/>
                        </a:spcAft>
                      </a:pPr>
                      <a:r>
                        <a:rPr lang="es-CO" sz="1000" dirty="0">
                          <a:solidFill>
                            <a:schemeClr val="tx1"/>
                          </a:solidFill>
                          <a:effectLst/>
                        </a:rPr>
                        <a:t> </a:t>
                      </a:r>
                    </a:p>
                    <a:p>
                      <a:pPr algn="just">
                        <a:lnSpc>
                          <a:spcPct val="107000"/>
                        </a:lnSpc>
                        <a:spcAft>
                          <a:spcPts val="0"/>
                        </a:spcAft>
                      </a:pPr>
                      <a:r>
                        <a:rPr lang="es-CO" sz="1000" dirty="0">
                          <a:solidFill>
                            <a:schemeClr val="tx1"/>
                          </a:solidFill>
                          <a:effectLst/>
                        </a:rPr>
                        <a:t>Norma no relacionada con el objeto y finalidad de la ley. </a:t>
                      </a:r>
                    </a:p>
                    <a:p>
                      <a:pPr algn="just">
                        <a:lnSpc>
                          <a:spcPct val="107000"/>
                        </a:lnSpc>
                        <a:spcAft>
                          <a:spcPts val="0"/>
                        </a:spcAft>
                      </a:pPr>
                      <a:r>
                        <a:rPr lang="es-CO" sz="1000" dirty="0">
                          <a:solidFill>
                            <a:schemeClr val="tx1"/>
                          </a:solidFill>
                          <a:effectLst/>
                        </a:rPr>
                        <a:t> </a:t>
                      </a:r>
                    </a:p>
                    <a:p>
                      <a:pPr algn="just">
                        <a:lnSpc>
                          <a:spcPct val="107000"/>
                        </a:lnSpc>
                        <a:spcAft>
                          <a:spcPts val="0"/>
                        </a:spcAft>
                      </a:pPr>
                      <a:r>
                        <a:rPr lang="es-CO" sz="1000" b="1" dirty="0" smtClean="0">
                          <a:solidFill>
                            <a:schemeClr val="tx1"/>
                          </a:solidFill>
                          <a:effectLst/>
                        </a:rPr>
                        <a:t>DEMANDADA</a:t>
                      </a:r>
                      <a:r>
                        <a:rPr lang="es-CO" sz="1000" dirty="0" smtClean="0">
                          <a:solidFill>
                            <a:schemeClr val="tx1"/>
                          </a:solidFill>
                          <a:effectLst/>
                        </a:rPr>
                        <a:t>: </a:t>
                      </a:r>
                      <a:r>
                        <a:rPr lang="es-CO" sz="1000" dirty="0">
                          <a:solidFill>
                            <a:schemeClr val="tx1"/>
                          </a:solidFill>
                          <a:effectLst/>
                        </a:rPr>
                        <a:t>desproporcionado el tratamiento, pues el ordenamiento jurídico colombiano cuenta con herramientas en el derecho agrario, civil y policivo para solucionar temas relacionados con bienes privados y públicos. Se estigmatizarían comunidades rurales sin tierra, quienes históricamente han optado por la ocupación de bienes baldíos para satisfacer sus necesidades básicas, a las que se les daría el tratamiento de delincuentes, y la acción penal limitaría su vocación de adjudicatarios.</a:t>
                      </a:r>
                    </a:p>
                    <a:p>
                      <a:pPr algn="just">
                        <a:lnSpc>
                          <a:spcPct val="107000"/>
                        </a:lnSpc>
                        <a:spcAft>
                          <a:spcPts val="0"/>
                        </a:spcAft>
                      </a:pPr>
                      <a:r>
                        <a:rPr lang="es-CO" sz="1000" dirty="0">
                          <a:solidFill>
                            <a:schemeClr val="tx1"/>
                          </a:solidFill>
                          <a:effectLst/>
                        </a:rPr>
                        <a:t> </a:t>
                      </a:r>
                      <a:endParaRPr lang="es-CO"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8074" marR="58074" marT="0" marB="0"/>
                </a:tc>
              </a:tr>
            </a:tbl>
          </a:graphicData>
        </a:graphic>
      </p:graphicFrame>
    </p:spTree>
    <p:extLst>
      <p:ext uri="{BB962C8B-B14F-4D97-AF65-F5344CB8AC3E}">
        <p14:creationId xmlns:p14="http://schemas.microsoft.com/office/powerpoint/2010/main" val="29532132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Marcador de contenido 3"/>
          <p:cNvGraphicFramePr>
            <a:graphicFrameLocks noGrp="1"/>
          </p:cNvGraphicFramePr>
          <p:nvPr>
            <p:ph idx="1"/>
            <p:extLst>
              <p:ext uri="{D42A27DB-BD31-4B8C-83A1-F6EECF244321}">
                <p14:modId xmlns:p14="http://schemas.microsoft.com/office/powerpoint/2010/main" val="3898698590"/>
              </p:ext>
            </p:extLst>
          </p:nvPr>
        </p:nvGraphicFramePr>
        <p:xfrm>
          <a:off x="1906438" y="293298"/>
          <a:ext cx="9920377" cy="6236898"/>
        </p:xfrm>
        <a:graphic>
          <a:graphicData uri="http://schemas.openxmlformats.org/drawingml/2006/table">
            <a:tbl>
              <a:tblPr firstRow="1" firstCol="1" bandRow="1">
                <a:tableStyleId>{5C22544A-7EE6-4342-B048-85BDC9FD1C3A}</a:tableStyleId>
              </a:tblPr>
              <a:tblGrid>
                <a:gridCol w="5085838"/>
                <a:gridCol w="4834539"/>
              </a:tblGrid>
              <a:tr h="3016688">
                <a:tc>
                  <a:txBody>
                    <a:bodyPr/>
                    <a:lstStyle/>
                    <a:p>
                      <a:pPr>
                        <a:lnSpc>
                          <a:spcPct val="107000"/>
                        </a:lnSpc>
                        <a:spcAft>
                          <a:spcPts val="0"/>
                        </a:spcAft>
                      </a:pPr>
                      <a:r>
                        <a:rPr lang="es-CO" sz="1000" dirty="0">
                          <a:solidFill>
                            <a:schemeClr val="tx1"/>
                          </a:solidFill>
                          <a:effectLst/>
                        </a:rPr>
                        <a:t>Se crea el ART. 264A DEL CP: </a:t>
                      </a:r>
                    </a:p>
                    <a:p>
                      <a:pPr>
                        <a:lnSpc>
                          <a:spcPct val="107000"/>
                        </a:lnSpc>
                        <a:spcAft>
                          <a:spcPts val="0"/>
                        </a:spcAft>
                      </a:pPr>
                      <a:r>
                        <a:rPr lang="es-CO" sz="1000" dirty="0">
                          <a:solidFill>
                            <a:schemeClr val="tx1"/>
                          </a:solidFill>
                          <a:effectLst/>
                        </a:rPr>
                        <a:t> </a:t>
                      </a:r>
                    </a:p>
                    <a:p>
                      <a:pPr algn="just">
                        <a:lnSpc>
                          <a:spcPct val="107000"/>
                        </a:lnSpc>
                        <a:spcAft>
                          <a:spcPts val="0"/>
                        </a:spcAft>
                      </a:pPr>
                      <a:r>
                        <a:rPr lang="es-CO" sz="1000" dirty="0">
                          <a:solidFill>
                            <a:schemeClr val="tx1"/>
                          </a:solidFill>
                          <a:effectLst/>
                        </a:rPr>
                        <a:t>AVASALLAMIENTO DE BIEN INMUEBLE. </a:t>
                      </a:r>
                      <a:r>
                        <a:rPr lang="es-CO" sz="1000" b="0" dirty="0">
                          <a:solidFill>
                            <a:schemeClr val="tx1"/>
                          </a:solidFill>
                          <a:effectLst/>
                        </a:rPr>
                        <a:t>El que por sí o por terceros, ocupe de hecho, usurpe, invada o desaloje, con incursión violenta o pacífica, temporal o continua, un bien inmueble ajeno, incurrirá en prisión de cuarenta y ocho (48) a ciento veinte (120) meses. </a:t>
                      </a:r>
                    </a:p>
                    <a:p>
                      <a:pPr algn="just">
                        <a:lnSpc>
                          <a:spcPct val="107000"/>
                        </a:lnSpc>
                        <a:spcAft>
                          <a:spcPts val="0"/>
                        </a:spcAft>
                      </a:pPr>
                      <a:r>
                        <a:rPr lang="es-CO" sz="1000" b="0" dirty="0">
                          <a:solidFill>
                            <a:schemeClr val="tx1"/>
                          </a:solidFill>
                          <a:effectLst/>
                        </a:rPr>
                        <a:t> </a:t>
                      </a:r>
                    </a:p>
                    <a:p>
                      <a:pPr algn="just">
                        <a:lnSpc>
                          <a:spcPct val="107000"/>
                        </a:lnSpc>
                        <a:spcAft>
                          <a:spcPts val="0"/>
                        </a:spcAft>
                      </a:pPr>
                      <a:r>
                        <a:rPr lang="es-CO" sz="1000" b="0" dirty="0">
                          <a:solidFill>
                            <a:schemeClr val="tx1"/>
                          </a:solidFill>
                          <a:effectLst/>
                        </a:rPr>
                        <a:t>Cuando la conducta se realice con violencia o intimidación a las personas la pena se incrementará en la mitad. </a:t>
                      </a:r>
                    </a:p>
                    <a:p>
                      <a:pPr algn="just">
                        <a:lnSpc>
                          <a:spcPct val="107000"/>
                        </a:lnSpc>
                        <a:spcAft>
                          <a:spcPts val="0"/>
                        </a:spcAft>
                      </a:pPr>
                      <a:r>
                        <a:rPr lang="es-CO" sz="1000" b="0" dirty="0">
                          <a:solidFill>
                            <a:schemeClr val="tx1"/>
                          </a:solidFill>
                          <a:effectLst/>
                        </a:rPr>
                        <a:t> </a:t>
                      </a:r>
                    </a:p>
                    <a:p>
                      <a:pPr algn="just">
                        <a:lnSpc>
                          <a:spcPct val="107000"/>
                        </a:lnSpc>
                        <a:spcAft>
                          <a:spcPts val="0"/>
                        </a:spcAft>
                      </a:pPr>
                      <a:r>
                        <a:rPr lang="es-CO" sz="1000" b="0" dirty="0">
                          <a:solidFill>
                            <a:schemeClr val="tx1"/>
                          </a:solidFill>
                          <a:effectLst/>
                        </a:rPr>
                        <a:t>Cuando la conducta se realice mediante el concurso de un grupo o colectivo de personas, la pena se incrementará en una tercera parte.</a:t>
                      </a:r>
                    </a:p>
                    <a:p>
                      <a:pPr algn="just">
                        <a:lnSpc>
                          <a:spcPct val="107000"/>
                        </a:lnSpc>
                        <a:spcAft>
                          <a:spcPts val="0"/>
                        </a:spcAft>
                      </a:pPr>
                      <a:r>
                        <a:rPr lang="es-CO" sz="1000" b="0" dirty="0">
                          <a:solidFill>
                            <a:schemeClr val="tx1"/>
                          </a:solidFill>
                          <a:effectLst/>
                        </a:rPr>
                        <a:t> </a:t>
                      </a:r>
                    </a:p>
                    <a:p>
                      <a:pPr algn="just">
                        <a:lnSpc>
                          <a:spcPct val="107000"/>
                        </a:lnSpc>
                        <a:spcAft>
                          <a:spcPts val="0"/>
                        </a:spcAft>
                      </a:pPr>
                      <a:r>
                        <a:rPr lang="es-CO" sz="1000" b="0" dirty="0">
                          <a:solidFill>
                            <a:schemeClr val="tx1"/>
                          </a:solidFill>
                          <a:effectLst/>
                        </a:rPr>
                        <a:t> Cuando la conducta se realice contra bienes de patrimonio del Estado, bienes de dominio público, patrimonio cultural o inmuebles fiscales, la pena se incrementará en una tercera parte y si se trata de bienes fiscales necesarios a la prestación de un servicio público esencial la pena se incrementará en la mitad.</a:t>
                      </a:r>
                      <a:endParaRPr lang="es-CO" sz="1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8074" marR="58074" marT="0" marB="0"/>
                </a:tc>
                <a:tc>
                  <a:txBody>
                    <a:bodyPr/>
                    <a:lstStyle/>
                    <a:p>
                      <a:pPr>
                        <a:lnSpc>
                          <a:spcPct val="107000"/>
                        </a:lnSpc>
                        <a:spcAft>
                          <a:spcPts val="0"/>
                        </a:spcAft>
                      </a:pPr>
                      <a:r>
                        <a:rPr lang="es-CO" sz="1000" dirty="0">
                          <a:solidFill>
                            <a:schemeClr val="tx1"/>
                          </a:solidFill>
                          <a:effectLst/>
                        </a:rPr>
                        <a:t> </a:t>
                      </a:r>
                    </a:p>
                    <a:p>
                      <a:pPr>
                        <a:lnSpc>
                          <a:spcPct val="107000"/>
                        </a:lnSpc>
                        <a:spcAft>
                          <a:spcPts val="0"/>
                        </a:spcAft>
                      </a:pPr>
                      <a:r>
                        <a:rPr lang="es-CO" sz="1000" b="0" dirty="0">
                          <a:solidFill>
                            <a:schemeClr val="tx1"/>
                          </a:solidFill>
                          <a:effectLst/>
                        </a:rPr>
                        <a:t>Norma no relacionada con el objeto y finalidad de la ley.</a:t>
                      </a:r>
                    </a:p>
                    <a:p>
                      <a:pPr>
                        <a:lnSpc>
                          <a:spcPct val="107000"/>
                        </a:lnSpc>
                        <a:spcAft>
                          <a:spcPts val="0"/>
                        </a:spcAft>
                      </a:pPr>
                      <a:r>
                        <a:rPr lang="es-CO" sz="1000" b="0" dirty="0">
                          <a:solidFill>
                            <a:schemeClr val="tx1"/>
                          </a:solidFill>
                          <a:effectLst/>
                        </a:rPr>
                        <a:t> </a:t>
                      </a:r>
                    </a:p>
                    <a:p>
                      <a:pPr>
                        <a:lnSpc>
                          <a:spcPct val="107000"/>
                        </a:lnSpc>
                        <a:spcAft>
                          <a:spcPts val="0"/>
                        </a:spcAft>
                      </a:pPr>
                      <a:r>
                        <a:rPr lang="es-CO" sz="1000" dirty="0">
                          <a:solidFill>
                            <a:schemeClr val="tx1"/>
                          </a:solidFill>
                          <a:effectLst/>
                        </a:rPr>
                        <a:t> </a:t>
                      </a:r>
                      <a:endParaRPr lang="es-CO"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8074" marR="58074" marT="0" marB="0"/>
                </a:tc>
              </a:tr>
              <a:tr h="1043915">
                <a:tc>
                  <a:txBody>
                    <a:bodyPr/>
                    <a:lstStyle/>
                    <a:p>
                      <a:pPr>
                        <a:lnSpc>
                          <a:spcPct val="107000"/>
                        </a:lnSpc>
                        <a:spcAft>
                          <a:spcPts val="0"/>
                        </a:spcAft>
                      </a:pPr>
                      <a:r>
                        <a:rPr lang="es-CO" sz="1000" dirty="0">
                          <a:solidFill>
                            <a:schemeClr val="tx1"/>
                          </a:solidFill>
                          <a:effectLst/>
                        </a:rPr>
                        <a:t>Adiciona un parágrafo al ART. 266 DEL CP</a:t>
                      </a:r>
                      <a:r>
                        <a:rPr lang="es-CO" sz="1000" dirty="0" smtClean="0">
                          <a:solidFill>
                            <a:schemeClr val="tx1"/>
                          </a:solidFill>
                          <a:effectLst/>
                        </a:rPr>
                        <a:t>: (daño en bien</a:t>
                      </a:r>
                      <a:r>
                        <a:rPr lang="es-CO" sz="1000" baseline="0" dirty="0" smtClean="0">
                          <a:solidFill>
                            <a:schemeClr val="tx1"/>
                          </a:solidFill>
                          <a:effectLst/>
                        </a:rPr>
                        <a:t> ajeno : (c. agrav.)</a:t>
                      </a:r>
                      <a:endParaRPr lang="es-CO" sz="1000" dirty="0">
                        <a:solidFill>
                          <a:schemeClr val="tx1"/>
                        </a:solidFill>
                        <a:effectLst/>
                      </a:endParaRPr>
                    </a:p>
                    <a:p>
                      <a:pPr>
                        <a:lnSpc>
                          <a:spcPct val="107000"/>
                        </a:lnSpc>
                        <a:spcAft>
                          <a:spcPts val="0"/>
                        </a:spcAft>
                      </a:pPr>
                      <a:r>
                        <a:rPr lang="es-CO" sz="1000" dirty="0">
                          <a:solidFill>
                            <a:schemeClr val="tx1"/>
                          </a:solidFill>
                          <a:effectLst/>
                        </a:rPr>
                        <a:t> </a:t>
                      </a:r>
                    </a:p>
                    <a:p>
                      <a:pPr algn="just">
                        <a:lnSpc>
                          <a:spcPct val="107000"/>
                        </a:lnSpc>
                        <a:spcAft>
                          <a:spcPts val="0"/>
                        </a:spcAft>
                      </a:pPr>
                      <a:r>
                        <a:rPr lang="es-CO" sz="1000" b="0" dirty="0">
                          <a:solidFill>
                            <a:schemeClr val="tx1"/>
                          </a:solidFill>
                          <a:effectLst/>
                        </a:rPr>
                        <a:t>La pena será de cuarenta y ocho (48) meses a ciento cuarenta y cuatro (144) meses de prisión cuando se afecte la infraestructura destinada a la seguridad ciudadana, a la administración de Justicia, el sistema de transporte público masivo, instalaciones militares o de policía.</a:t>
                      </a:r>
                      <a:endParaRPr lang="es-CO" sz="1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8074" marR="58074" marT="0" marB="0"/>
                </a:tc>
                <a:tc>
                  <a:txBody>
                    <a:bodyPr/>
                    <a:lstStyle/>
                    <a:p>
                      <a:pPr>
                        <a:lnSpc>
                          <a:spcPct val="107000"/>
                        </a:lnSpc>
                        <a:spcAft>
                          <a:spcPts val="0"/>
                        </a:spcAft>
                      </a:pPr>
                      <a:r>
                        <a:rPr lang="es-CO" sz="1000" dirty="0">
                          <a:solidFill>
                            <a:schemeClr val="tx1"/>
                          </a:solidFill>
                          <a:effectLst/>
                        </a:rPr>
                        <a:t> </a:t>
                      </a:r>
                    </a:p>
                    <a:p>
                      <a:pPr algn="just">
                        <a:lnSpc>
                          <a:spcPct val="107000"/>
                        </a:lnSpc>
                        <a:spcAft>
                          <a:spcPts val="0"/>
                        </a:spcAft>
                      </a:pPr>
                      <a:r>
                        <a:rPr lang="es-CO" sz="1000" dirty="0">
                          <a:solidFill>
                            <a:schemeClr val="tx1"/>
                          </a:solidFill>
                          <a:effectLst/>
                        </a:rPr>
                        <a:t>Tiene relación directa con el objeto de la ley, pero la pena amerita un análisis de proporcionalidad. </a:t>
                      </a:r>
                      <a:endParaRPr lang="es-CO"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8074" marR="58074" marT="0" marB="0"/>
                </a:tc>
              </a:tr>
              <a:tr h="2176295">
                <a:tc>
                  <a:txBody>
                    <a:bodyPr/>
                    <a:lstStyle/>
                    <a:p>
                      <a:pPr>
                        <a:lnSpc>
                          <a:spcPct val="107000"/>
                        </a:lnSpc>
                        <a:spcAft>
                          <a:spcPts val="0"/>
                        </a:spcAft>
                      </a:pPr>
                      <a:r>
                        <a:rPr lang="es-CO" sz="1000" dirty="0">
                          <a:solidFill>
                            <a:schemeClr val="tx1"/>
                          </a:solidFill>
                          <a:effectLst/>
                        </a:rPr>
                        <a:t>Modifica el inciso 2º del ART. 348 DEL CP</a:t>
                      </a:r>
                      <a:r>
                        <a:rPr lang="es-CO" sz="1000" dirty="0" smtClean="0">
                          <a:solidFill>
                            <a:schemeClr val="tx1"/>
                          </a:solidFill>
                          <a:effectLst/>
                        </a:rPr>
                        <a:t>: (instigación)</a:t>
                      </a:r>
                      <a:endParaRPr lang="es-CO" sz="1000" dirty="0">
                        <a:solidFill>
                          <a:schemeClr val="tx1"/>
                        </a:solidFill>
                        <a:effectLst/>
                      </a:endParaRPr>
                    </a:p>
                    <a:p>
                      <a:pPr>
                        <a:lnSpc>
                          <a:spcPct val="107000"/>
                        </a:lnSpc>
                        <a:spcAft>
                          <a:spcPts val="0"/>
                        </a:spcAft>
                      </a:pPr>
                      <a:r>
                        <a:rPr lang="es-CO" sz="1000" dirty="0">
                          <a:solidFill>
                            <a:schemeClr val="tx1"/>
                          </a:solidFill>
                          <a:effectLst/>
                        </a:rPr>
                        <a:t> </a:t>
                      </a:r>
                    </a:p>
                    <a:p>
                      <a:pPr algn="just">
                        <a:lnSpc>
                          <a:spcPct val="107000"/>
                        </a:lnSpc>
                        <a:spcAft>
                          <a:spcPts val="0"/>
                        </a:spcAft>
                      </a:pPr>
                      <a:r>
                        <a:rPr lang="es-CO" sz="1000" b="0" dirty="0">
                          <a:solidFill>
                            <a:schemeClr val="tx1"/>
                          </a:solidFill>
                          <a:effectLst/>
                        </a:rPr>
                        <a:t>Si la conducta se realizara para cometer delitos de </a:t>
                      </a:r>
                      <a:r>
                        <a:rPr lang="es-CO" sz="1000" b="0" u="sng" dirty="0">
                          <a:solidFill>
                            <a:schemeClr val="tx1"/>
                          </a:solidFill>
                          <a:effectLst/>
                        </a:rPr>
                        <a:t>hurto  calificado o agravado, daño </a:t>
                      </a:r>
                      <a:r>
                        <a:rPr lang="es-CO" sz="1000" b="0" u="sng" dirty="0" smtClean="0">
                          <a:solidFill>
                            <a:schemeClr val="tx1"/>
                          </a:solidFill>
                          <a:effectLst/>
                        </a:rPr>
                        <a:t>en bien </a:t>
                      </a:r>
                      <a:r>
                        <a:rPr lang="es-CO" sz="1000" b="0" u="sng" dirty="0" err="1" smtClean="0">
                          <a:solidFill>
                            <a:schemeClr val="tx1"/>
                          </a:solidFill>
                          <a:effectLst/>
                        </a:rPr>
                        <a:t>ajemo</a:t>
                      </a:r>
                      <a:r>
                        <a:rPr lang="es-CO" sz="1000" b="0" u="sng" baseline="0" dirty="0" smtClean="0">
                          <a:solidFill>
                            <a:schemeClr val="tx1"/>
                          </a:solidFill>
                          <a:effectLst/>
                        </a:rPr>
                        <a:t> </a:t>
                      </a:r>
                      <a:r>
                        <a:rPr lang="es-CO" sz="1000" b="0" u="sng" dirty="0" smtClean="0">
                          <a:solidFill>
                            <a:schemeClr val="tx1"/>
                          </a:solidFill>
                          <a:effectLst/>
                        </a:rPr>
                        <a:t>simple o agravado o cualquiera de las conductas previstas en el  </a:t>
                      </a:r>
                      <a:r>
                        <a:rPr lang="es-CO" sz="1000" b="0" u="sng" dirty="0">
                          <a:solidFill>
                            <a:schemeClr val="tx1"/>
                          </a:solidFill>
                          <a:effectLst/>
                        </a:rPr>
                        <a:t>bien ajeno </a:t>
                      </a:r>
                      <a:r>
                        <a:rPr lang="es-CO" sz="1000" b="0" u="sng" dirty="0" smtClean="0">
                          <a:solidFill>
                            <a:schemeClr val="tx1"/>
                          </a:solidFill>
                          <a:effectLst/>
                        </a:rPr>
                        <a:t>Capítulo II </a:t>
                      </a:r>
                      <a:r>
                        <a:rPr lang="es-CO" sz="1000" b="0" u="sng" dirty="0">
                          <a:solidFill>
                            <a:schemeClr val="tx1"/>
                          </a:solidFill>
                          <a:effectLst/>
                        </a:rPr>
                        <a:t>del Título XII del Libro Segundo del Código Penal</a:t>
                      </a:r>
                      <a:r>
                        <a:rPr lang="es-CO" sz="1000" b="0" dirty="0">
                          <a:solidFill>
                            <a:schemeClr val="tx1"/>
                          </a:solidFill>
                          <a:effectLst/>
                        </a:rPr>
                        <a:t>, la pena será de cuarenta y ocho (48) a (72) setenta y dos meses de prisión. Si la conducta se realiza para cometer cualquiera de las conductas de genocidio, </a:t>
                      </a:r>
                      <a:r>
                        <a:rPr lang="es-CO" sz="1000" b="0" u="sng" dirty="0">
                          <a:solidFill>
                            <a:schemeClr val="tx1"/>
                          </a:solidFill>
                          <a:effectLst/>
                        </a:rPr>
                        <a:t>homicidio agravado</a:t>
                      </a:r>
                      <a:r>
                        <a:rPr lang="es-CO" sz="1000" b="0" dirty="0">
                          <a:solidFill>
                            <a:schemeClr val="tx1"/>
                          </a:solidFill>
                          <a:effectLst/>
                        </a:rPr>
                        <a:t>, desaparición forzada de personas, </a:t>
                      </a:r>
                      <a:r>
                        <a:rPr lang="es-CO" sz="1000" b="0" u="sng" dirty="0">
                          <a:solidFill>
                            <a:schemeClr val="tx1"/>
                          </a:solidFill>
                          <a:effectLst/>
                        </a:rPr>
                        <a:t>secuestro</a:t>
                      </a:r>
                      <a:r>
                        <a:rPr lang="es-CO" sz="1000" b="0" dirty="0">
                          <a:solidFill>
                            <a:schemeClr val="tx1"/>
                          </a:solidFill>
                          <a:effectLst/>
                        </a:rPr>
                        <a:t>, secuestro extorsivo, tortura, traslado forzoso de población, </a:t>
                      </a:r>
                      <a:r>
                        <a:rPr lang="es-CO" sz="1000" b="0" u="sng" dirty="0">
                          <a:solidFill>
                            <a:schemeClr val="tx1"/>
                          </a:solidFill>
                          <a:effectLst/>
                        </a:rPr>
                        <a:t>desplazamiento forzado</a:t>
                      </a:r>
                      <a:r>
                        <a:rPr lang="es-CO" sz="1000" b="0" dirty="0">
                          <a:solidFill>
                            <a:schemeClr val="tx1"/>
                          </a:solidFill>
                          <a:effectLst/>
                        </a:rPr>
                        <a:t>, homicidio con fines terroristas, o </a:t>
                      </a:r>
                      <a:r>
                        <a:rPr lang="es-CO" sz="1000" b="0" u="sng" dirty="0">
                          <a:solidFill>
                            <a:schemeClr val="tx1"/>
                          </a:solidFill>
                          <a:effectLst/>
                        </a:rPr>
                        <a:t>violencia contra servidor público</a:t>
                      </a:r>
                      <a:r>
                        <a:rPr lang="es-CO" sz="1000" b="0" dirty="0">
                          <a:solidFill>
                            <a:schemeClr val="tx1"/>
                          </a:solidFill>
                          <a:effectLst/>
                        </a:rPr>
                        <a:t>, la pena será de ciento veinte (120) a doscientos cuarenta (240) meses de prisión y multa de ochocientos (800) a dos mil (2000) salarios mínimos mensuales legales vigentes.</a:t>
                      </a:r>
                      <a:endParaRPr lang="es-CO" sz="1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8074" marR="58074" marT="0" marB="0"/>
                </a:tc>
                <a:tc>
                  <a:txBody>
                    <a:bodyPr/>
                    <a:lstStyle/>
                    <a:p>
                      <a:pPr>
                        <a:lnSpc>
                          <a:spcPct val="107000"/>
                        </a:lnSpc>
                        <a:spcAft>
                          <a:spcPts val="0"/>
                        </a:spcAft>
                      </a:pPr>
                      <a:r>
                        <a:rPr lang="es-CO" sz="1000" dirty="0">
                          <a:solidFill>
                            <a:schemeClr val="tx1"/>
                          </a:solidFill>
                          <a:effectLst/>
                        </a:rPr>
                        <a:t> </a:t>
                      </a:r>
                    </a:p>
                    <a:p>
                      <a:pPr algn="just">
                        <a:lnSpc>
                          <a:spcPct val="107000"/>
                        </a:lnSpc>
                        <a:spcAft>
                          <a:spcPts val="0"/>
                        </a:spcAft>
                      </a:pPr>
                      <a:r>
                        <a:rPr lang="es-CO" sz="1000" dirty="0">
                          <a:solidFill>
                            <a:schemeClr val="tx1"/>
                          </a:solidFill>
                          <a:effectLst/>
                        </a:rPr>
                        <a:t>Se incluyen otros delitos distintos al genocidio, desaparición forzada de personas, secuestro extorsivo, tortura, traslado forzoso de población u homicidio con fines terroristas (antes de 80 a 180 meses y multa de 666.66 a 1.500 </a:t>
                      </a:r>
                      <a:r>
                        <a:rPr lang="es-CO" sz="1000" dirty="0" err="1">
                          <a:solidFill>
                            <a:schemeClr val="tx1"/>
                          </a:solidFill>
                          <a:effectLst/>
                        </a:rPr>
                        <a:t>smlmv</a:t>
                      </a:r>
                      <a:r>
                        <a:rPr lang="es-CO" sz="1000" dirty="0">
                          <a:solidFill>
                            <a:schemeClr val="tx1"/>
                          </a:solidFill>
                          <a:effectLst/>
                        </a:rPr>
                        <a:t>). </a:t>
                      </a:r>
                      <a:endParaRPr lang="es-CO"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8074" marR="58074" marT="0" marB="0"/>
                </a:tc>
              </a:tr>
            </a:tbl>
          </a:graphicData>
        </a:graphic>
      </p:graphicFrame>
    </p:spTree>
    <p:extLst>
      <p:ext uri="{BB962C8B-B14F-4D97-AF65-F5344CB8AC3E}">
        <p14:creationId xmlns:p14="http://schemas.microsoft.com/office/powerpoint/2010/main" val="85338681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Marcador de contenido 3"/>
          <p:cNvGraphicFramePr>
            <a:graphicFrameLocks noGrp="1"/>
          </p:cNvGraphicFramePr>
          <p:nvPr>
            <p:ph idx="1"/>
            <p:extLst>
              <p:ext uri="{D42A27DB-BD31-4B8C-83A1-F6EECF244321}">
                <p14:modId xmlns:p14="http://schemas.microsoft.com/office/powerpoint/2010/main" val="1715243023"/>
              </p:ext>
            </p:extLst>
          </p:nvPr>
        </p:nvGraphicFramePr>
        <p:xfrm>
          <a:off x="1467270" y="724619"/>
          <a:ext cx="10002838" cy="5541298"/>
        </p:xfrm>
        <a:graphic>
          <a:graphicData uri="http://schemas.openxmlformats.org/drawingml/2006/table">
            <a:tbl>
              <a:tblPr firstRow="1" firstCol="1" bandRow="1">
                <a:tableStyleId>{5C22544A-7EE6-4342-B048-85BDC9FD1C3A}</a:tableStyleId>
              </a:tblPr>
              <a:tblGrid>
                <a:gridCol w="5128114"/>
                <a:gridCol w="4874724"/>
              </a:tblGrid>
              <a:tr h="3027871">
                <a:tc>
                  <a:txBody>
                    <a:bodyPr/>
                    <a:lstStyle/>
                    <a:p>
                      <a:pPr>
                        <a:lnSpc>
                          <a:spcPct val="107000"/>
                        </a:lnSpc>
                        <a:spcAft>
                          <a:spcPts val="0"/>
                        </a:spcAft>
                      </a:pPr>
                      <a:r>
                        <a:rPr lang="es-CO" sz="1000" dirty="0">
                          <a:solidFill>
                            <a:schemeClr val="tx1"/>
                          </a:solidFill>
                          <a:effectLst/>
                        </a:rPr>
                        <a:t>Crea el ART. 353B DEL CP</a:t>
                      </a:r>
                      <a:r>
                        <a:rPr lang="es-CO" sz="1000" dirty="0" smtClean="0">
                          <a:solidFill>
                            <a:schemeClr val="tx1"/>
                          </a:solidFill>
                          <a:effectLst/>
                        </a:rPr>
                        <a:t>: (obstrucción a vía pública</a:t>
                      </a:r>
                      <a:r>
                        <a:rPr lang="es-CO" sz="1000" baseline="0" dirty="0" smtClean="0">
                          <a:solidFill>
                            <a:schemeClr val="tx1"/>
                          </a:solidFill>
                          <a:effectLst/>
                        </a:rPr>
                        <a:t> que afecten </a:t>
                      </a:r>
                      <a:r>
                        <a:rPr lang="es-CO" sz="1000" baseline="0" dirty="0" err="1" smtClean="0">
                          <a:solidFill>
                            <a:schemeClr val="tx1"/>
                          </a:solidFill>
                          <a:effectLst/>
                        </a:rPr>
                        <a:t>ord</a:t>
                      </a:r>
                      <a:r>
                        <a:rPr lang="es-CO" sz="1000" baseline="0" dirty="0" smtClean="0">
                          <a:solidFill>
                            <a:schemeClr val="tx1"/>
                          </a:solidFill>
                          <a:effectLst/>
                        </a:rPr>
                        <a:t>. </a:t>
                      </a:r>
                      <a:r>
                        <a:rPr lang="es-CO" sz="1000" baseline="0" dirty="0" err="1" smtClean="0">
                          <a:solidFill>
                            <a:schemeClr val="tx1"/>
                          </a:solidFill>
                          <a:effectLst/>
                        </a:rPr>
                        <a:t>Púb</a:t>
                      </a:r>
                      <a:r>
                        <a:rPr lang="es-CO" sz="1000" baseline="0" dirty="0" smtClean="0">
                          <a:solidFill>
                            <a:schemeClr val="tx1"/>
                          </a:solidFill>
                          <a:effectLst/>
                        </a:rPr>
                        <a:t>.)</a:t>
                      </a:r>
                      <a:endParaRPr lang="es-CO" sz="1000" dirty="0">
                        <a:solidFill>
                          <a:schemeClr val="tx1"/>
                        </a:solidFill>
                        <a:effectLst/>
                      </a:endParaRPr>
                    </a:p>
                    <a:p>
                      <a:pPr>
                        <a:lnSpc>
                          <a:spcPct val="107000"/>
                        </a:lnSpc>
                        <a:spcAft>
                          <a:spcPts val="0"/>
                        </a:spcAft>
                      </a:pPr>
                      <a:r>
                        <a:rPr lang="es-CO" sz="1000" dirty="0">
                          <a:solidFill>
                            <a:schemeClr val="tx1"/>
                          </a:solidFill>
                          <a:effectLst/>
                        </a:rPr>
                        <a:t> </a:t>
                      </a:r>
                    </a:p>
                    <a:p>
                      <a:pPr algn="just">
                        <a:lnSpc>
                          <a:spcPct val="107000"/>
                        </a:lnSpc>
                        <a:spcAft>
                          <a:spcPts val="0"/>
                        </a:spcAft>
                      </a:pPr>
                      <a:r>
                        <a:rPr lang="es-CO" sz="1000" b="0" dirty="0">
                          <a:solidFill>
                            <a:schemeClr val="tx1"/>
                          </a:solidFill>
                          <a:effectLst/>
                        </a:rPr>
                        <a:t>Circunstancias de agravación punitiva. La pena imponible para la conducta descrita en el artículo anterior se aumentará de la mitad a las dos terceras partes, si la conducta la realiza así: </a:t>
                      </a:r>
                    </a:p>
                    <a:p>
                      <a:pPr>
                        <a:lnSpc>
                          <a:spcPct val="107000"/>
                        </a:lnSpc>
                        <a:spcAft>
                          <a:spcPts val="0"/>
                        </a:spcAft>
                      </a:pPr>
                      <a:r>
                        <a:rPr lang="es-CO" sz="1000" b="0" dirty="0">
                          <a:solidFill>
                            <a:schemeClr val="tx1"/>
                          </a:solidFill>
                          <a:effectLst/>
                        </a:rPr>
                        <a:t> </a:t>
                      </a:r>
                    </a:p>
                    <a:p>
                      <a:pPr>
                        <a:lnSpc>
                          <a:spcPct val="107000"/>
                        </a:lnSpc>
                        <a:spcAft>
                          <a:spcPts val="0"/>
                        </a:spcAft>
                      </a:pPr>
                      <a:r>
                        <a:rPr lang="es-CO" sz="1000" b="0" dirty="0">
                          <a:solidFill>
                            <a:schemeClr val="tx1"/>
                          </a:solidFill>
                          <a:effectLst/>
                        </a:rPr>
                        <a:t>1. Cuando se empleen mascaras o elementos similares que sirvan para ocultar la: identidad o la dificulten. </a:t>
                      </a:r>
                    </a:p>
                    <a:p>
                      <a:pPr>
                        <a:lnSpc>
                          <a:spcPct val="107000"/>
                        </a:lnSpc>
                        <a:spcAft>
                          <a:spcPts val="0"/>
                        </a:spcAft>
                      </a:pPr>
                      <a:r>
                        <a:rPr lang="es-CO" sz="1000" b="0" dirty="0">
                          <a:solidFill>
                            <a:schemeClr val="tx1"/>
                          </a:solidFill>
                          <a:effectLst/>
                        </a:rPr>
                        <a:t> </a:t>
                      </a:r>
                    </a:p>
                    <a:p>
                      <a:pPr>
                        <a:lnSpc>
                          <a:spcPct val="107000"/>
                        </a:lnSpc>
                        <a:spcAft>
                          <a:spcPts val="0"/>
                        </a:spcAft>
                      </a:pPr>
                      <a:r>
                        <a:rPr lang="es-CO" sz="1000" b="0" dirty="0">
                          <a:solidFill>
                            <a:schemeClr val="tx1"/>
                          </a:solidFill>
                          <a:effectLst/>
                        </a:rPr>
                        <a:t>2. Ejecutar la conducta valiéndose de su cargo como servidor público. </a:t>
                      </a:r>
                    </a:p>
                    <a:p>
                      <a:pPr>
                        <a:lnSpc>
                          <a:spcPct val="107000"/>
                        </a:lnSpc>
                        <a:spcAft>
                          <a:spcPts val="0"/>
                        </a:spcAft>
                      </a:pPr>
                      <a:r>
                        <a:rPr lang="es-CO" sz="1000" b="0" dirty="0">
                          <a:solidFill>
                            <a:schemeClr val="tx1"/>
                          </a:solidFill>
                          <a:effectLst/>
                        </a:rPr>
                        <a:t> </a:t>
                      </a:r>
                    </a:p>
                    <a:p>
                      <a:pPr>
                        <a:lnSpc>
                          <a:spcPct val="107000"/>
                        </a:lnSpc>
                        <a:spcAft>
                          <a:spcPts val="0"/>
                        </a:spcAft>
                      </a:pPr>
                      <a:r>
                        <a:rPr lang="es-CO" sz="1000" b="0" dirty="0">
                          <a:solidFill>
                            <a:schemeClr val="tx1"/>
                          </a:solidFill>
                          <a:effectLst/>
                        </a:rPr>
                        <a:t>3. Emplear en la ejecución de la conducta punible armas convencionales; armas de fuego; armas de fuego hechizas o artesanales; armas, elementos y dispositivos menos letales; y medios de cuyo uso pueda resultar peligro común.</a:t>
                      </a:r>
                    </a:p>
                    <a:p>
                      <a:pPr>
                        <a:lnSpc>
                          <a:spcPct val="107000"/>
                        </a:lnSpc>
                        <a:spcAft>
                          <a:spcPts val="0"/>
                        </a:spcAft>
                      </a:pPr>
                      <a:r>
                        <a:rPr lang="es-CO" sz="1000" b="0" dirty="0">
                          <a:solidFill>
                            <a:schemeClr val="tx1"/>
                          </a:solidFill>
                          <a:effectLst/>
                        </a:rPr>
                        <a:t> </a:t>
                      </a:r>
                    </a:p>
                    <a:p>
                      <a:pPr>
                        <a:lnSpc>
                          <a:spcPct val="107000"/>
                        </a:lnSpc>
                        <a:spcAft>
                          <a:spcPts val="0"/>
                        </a:spcAft>
                      </a:pPr>
                      <a:r>
                        <a:rPr lang="es-CO" sz="1000" b="0" dirty="0">
                          <a:solidFill>
                            <a:schemeClr val="tx1"/>
                          </a:solidFill>
                          <a:effectLst/>
                        </a:rPr>
                        <a:t> 4. Ejecutar </a:t>
                      </a:r>
                      <a:r>
                        <a:rPr lang="es-CO" sz="1000" b="0" dirty="0" err="1">
                          <a:solidFill>
                            <a:schemeClr val="tx1"/>
                          </a:solidFill>
                          <a:effectLst/>
                        </a:rPr>
                        <a:t>Ia</a:t>
                      </a:r>
                      <a:r>
                        <a:rPr lang="es-CO" sz="1000" b="0" dirty="0">
                          <a:solidFill>
                            <a:schemeClr val="tx1"/>
                          </a:solidFill>
                          <a:effectLst/>
                        </a:rPr>
                        <a:t> conducta punible valiéndose de inimputables, niños, niñas o adolescentes.</a:t>
                      </a:r>
                      <a:endParaRPr lang="es-CO" sz="1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5157" marR="65157" marT="0" marB="0"/>
                </a:tc>
                <a:tc>
                  <a:txBody>
                    <a:bodyPr/>
                    <a:lstStyle/>
                    <a:p>
                      <a:pPr>
                        <a:lnSpc>
                          <a:spcPct val="107000"/>
                        </a:lnSpc>
                        <a:spcAft>
                          <a:spcPts val="0"/>
                        </a:spcAft>
                      </a:pPr>
                      <a:r>
                        <a:rPr lang="es-CO" sz="1000" dirty="0">
                          <a:solidFill>
                            <a:schemeClr val="tx1"/>
                          </a:solidFill>
                          <a:effectLst/>
                        </a:rPr>
                        <a:t> </a:t>
                      </a:r>
                    </a:p>
                    <a:p>
                      <a:pPr>
                        <a:lnSpc>
                          <a:spcPct val="107000"/>
                        </a:lnSpc>
                        <a:spcAft>
                          <a:spcPts val="0"/>
                        </a:spcAft>
                      </a:pPr>
                      <a:r>
                        <a:rPr lang="es-CO" sz="1000" b="0" dirty="0">
                          <a:solidFill>
                            <a:schemeClr val="tx1"/>
                          </a:solidFill>
                          <a:effectLst/>
                        </a:rPr>
                        <a:t>Tiene relación directa con el objeto de la ley.</a:t>
                      </a:r>
                      <a:endParaRPr lang="es-CO" sz="1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5157" marR="65157" marT="0" marB="0"/>
                </a:tc>
              </a:tr>
              <a:tr h="1014068">
                <a:tc>
                  <a:txBody>
                    <a:bodyPr/>
                    <a:lstStyle/>
                    <a:p>
                      <a:pPr>
                        <a:lnSpc>
                          <a:spcPct val="107000"/>
                        </a:lnSpc>
                        <a:spcAft>
                          <a:spcPts val="0"/>
                        </a:spcAft>
                      </a:pPr>
                      <a:r>
                        <a:rPr lang="es-CO" sz="1000" dirty="0">
                          <a:solidFill>
                            <a:schemeClr val="tx1"/>
                          </a:solidFill>
                          <a:effectLst/>
                        </a:rPr>
                        <a:t>Adiciona NUMERAL 9º al ART. 365 CP</a:t>
                      </a:r>
                      <a:r>
                        <a:rPr lang="es-CO" sz="1000" dirty="0" smtClean="0">
                          <a:solidFill>
                            <a:schemeClr val="tx1"/>
                          </a:solidFill>
                          <a:effectLst/>
                        </a:rPr>
                        <a:t>: (Porte</a:t>
                      </a:r>
                      <a:r>
                        <a:rPr lang="es-CO" sz="1000" baseline="0" dirty="0" smtClean="0">
                          <a:solidFill>
                            <a:schemeClr val="tx1"/>
                          </a:solidFill>
                          <a:effectLst/>
                        </a:rPr>
                        <a:t> Armas)</a:t>
                      </a:r>
                      <a:endParaRPr lang="es-CO" sz="1000" dirty="0">
                        <a:solidFill>
                          <a:schemeClr val="tx1"/>
                        </a:solidFill>
                        <a:effectLst/>
                      </a:endParaRPr>
                    </a:p>
                    <a:p>
                      <a:pPr>
                        <a:lnSpc>
                          <a:spcPct val="107000"/>
                        </a:lnSpc>
                        <a:spcAft>
                          <a:spcPts val="0"/>
                        </a:spcAft>
                      </a:pPr>
                      <a:r>
                        <a:rPr lang="es-CO" sz="1000" dirty="0">
                          <a:solidFill>
                            <a:schemeClr val="tx1"/>
                          </a:solidFill>
                          <a:effectLst/>
                        </a:rPr>
                        <a:t> </a:t>
                      </a:r>
                    </a:p>
                    <a:p>
                      <a:pPr>
                        <a:lnSpc>
                          <a:spcPct val="107000"/>
                        </a:lnSpc>
                        <a:spcAft>
                          <a:spcPts val="0"/>
                        </a:spcAft>
                      </a:pPr>
                      <a:r>
                        <a:rPr lang="es-CO" sz="1000" b="0" dirty="0">
                          <a:solidFill>
                            <a:schemeClr val="tx1"/>
                          </a:solidFill>
                          <a:effectLst/>
                        </a:rPr>
                        <a:t>9. Cuando el autor pertenezca o haga parte de un grupo de delincuencia organizado. </a:t>
                      </a:r>
                    </a:p>
                    <a:p>
                      <a:pPr>
                        <a:lnSpc>
                          <a:spcPct val="107000"/>
                        </a:lnSpc>
                        <a:spcAft>
                          <a:spcPts val="0"/>
                        </a:spcAft>
                      </a:pPr>
                      <a:r>
                        <a:rPr lang="es-CO" sz="1000" dirty="0">
                          <a:solidFill>
                            <a:schemeClr val="tx1"/>
                          </a:solidFill>
                          <a:effectLst/>
                        </a:rPr>
                        <a:t> </a:t>
                      </a:r>
                      <a:endParaRPr lang="es-CO"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5157" marR="65157" marT="0" marB="0"/>
                </a:tc>
                <a:tc>
                  <a:txBody>
                    <a:bodyPr/>
                    <a:lstStyle/>
                    <a:p>
                      <a:pPr>
                        <a:lnSpc>
                          <a:spcPct val="107000"/>
                        </a:lnSpc>
                        <a:spcAft>
                          <a:spcPts val="0"/>
                        </a:spcAft>
                      </a:pPr>
                      <a:r>
                        <a:rPr lang="es-CO" sz="1000" dirty="0">
                          <a:solidFill>
                            <a:schemeClr val="tx1"/>
                          </a:solidFill>
                          <a:effectLst/>
                        </a:rPr>
                        <a:t> </a:t>
                      </a:r>
                      <a:endParaRPr lang="es-CO"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5157" marR="65157" marT="0" marB="0"/>
                </a:tc>
              </a:tr>
              <a:tr h="1499359">
                <a:tc>
                  <a:txBody>
                    <a:bodyPr/>
                    <a:lstStyle/>
                    <a:p>
                      <a:pPr>
                        <a:lnSpc>
                          <a:spcPct val="107000"/>
                        </a:lnSpc>
                        <a:spcAft>
                          <a:spcPts val="0"/>
                        </a:spcAft>
                      </a:pPr>
                      <a:r>
                        <a:rPr lang="es-CO" sz="1000" dirty="0">
                          <a:solidFill>
                            <a:schemeClr val="tx1"/>
                          </a:solidFill>
                          <a:effectLst/>
                        </a:rPr>
                        <a:t>Crea el ART. 367C DEL CP:</a:t>
                      </a:r>
                    </a:p>
                    <a:p>
                      <a:pPr>
                        <a:lnSpc>
                          <a:spcPct val="107000"/>
                        </a:lnSpc>
                        <a:spcAft>
                          <a:spcPts val="0"/>
                        </a:spcAft>
                      </a:pPr>
                      <a:r>
                        <a:rPr lang="es-CO" sz="1000" dirty="0">
                          <a:solidFill>
                            <a:schemeClr val="tx1"/>
                          </a:solidFill>
                          <a:effectLst/>
                        </a:rPr>
                        <a:t> </a:t>
                      </a:r>
                    </a:p>
                    <a:p>
                      <a:pPr algn="just">
                        <a:lnSpc>
                          <a:spcPct val="107000"/>
                        </a:lnSpc>
                        <a:spcAft>
                          <a:spcPts val="0"/>
                        </a:spcAft>
                      </a:pPr>
                      <a:r>
                        <a:rPr lang="es-CO" sz="1000" dirty="0">
                          <a:solidFill>
                            <a:schemeClr val="tx1"/>
                          </a:solidFill>
                          <a:effectLst/>
                        </a:rPr>
                        <a:t>Porte de arma blanca. </a:t>
                      </a:r>
                      <a:r>
                        <a:rPr lang="es-CO" sz="1000" b="0" dirty="0">
                          <a:solidFill>
                            <a:schemeClr val="tx1"/>
                          </a:solidFill>
                          <a:effectLst/>
                        </a:rPr>
                        <a:t>El que porte elemento punzante, cortante, corto punzante o </a:t>
                      </a:r>
                      <a:r>
                        <a:rPr lang="es-CO" sz="1000" b="0" dirty="0" err="1">
                          <a:solidFill>
                            <a:schemeClr val="tx1"/>
                          </a:solidFill>
                          <a:effectLst/>
                        </a:rPr>
                        <a:t>cortocontundente</a:t>
                      </a:r>
                      <a:r>
                        <a:rPr lang="es-CO" sz="1000" b="0" dirty="0">
                          <a:solidFill>
                            <a:schemeClr val="tx1"/>
                          </a:solidFill>
                          <a:effectLst/>
                        </a:rPr>
                        <a:t>, que tenga potencialidad letal durante evento masivo o escenario masivo abierto al público, incurrirá en prisión de veinticuatro (24) meses a treinta y seis (36) meses, salvo que su tenencia esté relacionada con la práctica de una actividad, profesión u oficio lícitos.</a:t>
                      </a:r>
                      <a:endParaRPr lang="es-CO" sz="1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5157" marR="65157" marT="0" marB="0"/>
                </a:tc>
                <a:tc>
                  <a:txBody>
                    <a:bodyPr/>
                    <a:lstStyle/>
                    <a:p>
                      <a:pPr>
                        <a:lnSpc>
                          <a:spcPct val="107000"/>
                        </a:lnSpc>
                        <a:spcAft>
                          <a:spcPts val="0"/>
                        </a:spcAft>
                      </a:pPr>
                      <a:r>
                        <a:rPr lang="es-CO" sz="1000" dirty="0">
                          <a:solidFill>
                            <a:schemeClr val="tx1"/>
                          </a:solidFill>
                          <a:effectLst/>
                        </a:rPr>
                        <a:t> </a:t>
                      </a:r>
                    </a:p>
                    <a:p>
                      <a:pPr>
                        <a:lnSpc>
                          <a:spcPct val="107000"/>
                        </a:lnSpc>
                        <a:spcAft>
                          <a:spcPts val="0"/>
                        </a:spcAft>
                      </a:pPr>
                      <a:r>
                        <a:rPr lang="es-CO" sz="1000" dirty="0">
                          <a:solidFill>
                            <a:schemeClr val="tx1"/>
                          </a:solidFill>
                          <a:effectLst/>
                        </a:rPr>
                        <a:t>Tiene relación directa con el objeto de la ley.</a:t>
                      </a:r>
                      <a:endParaRPr lang="es-CO"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5157" marR="65157" marT="0" marB="0"/>
                </a:tc>
              </a:tr>
            </a:tbl>
          </a:graphicData>
        </a:graphic>
      </p:graphicFrame>
    </p:spTree>
    <p:extLst>
      <p:ext uri="{BB962C8B-B14F-4D97-AF65-F5344CB8AC3E}">
        <p14:creationId xmlns:p14="http://schemas.microsoft.com/office/powerpoint/2010/main" val="280611595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Marcador de contenido 3"/>
          <p:cNvGraphicFramePr>
            <a:graphicFrameLocks noGrp="1"/>
          </p:cNvGraphicFramePr>
          <p:nvPr>
            <p:ph idx="1"/>
            <p:extLst>
              <p:ext uri="{D42A27DB-BD31-4B8C-83A1-F6EECF244321}">
                <p14:modId xmlns:p14="http://schemas.microsoft.com/office/powerpoint/2010/main" val="2329600641"/>
              </p:ext>
            </p:extLst>
          </p:nvPr>
        </p:nvGraphicFramePr>
        <p:xfrm>
          <a:off x="1552754" y="181157"/>
          <a:ext cx="10067027" cy="6590363"/>
        </p:xfrm>
        <a:graphic>
          <a:graphicData uri="http://schemas.openxmlformats.org/drawingml/2006/table">
            <a:tbl>
              <a:tblPr firstRow="1" firstCol="1" bandRow="1">
                <a:tableStyleId>{5C22544A-7EE6-4342-B048-85BDC9FD1C3A}</a:tableStyleId>
              </a:tblPr>
              <a:tblGrid>
                <a:gridCol w="5161021"/>
                <a:gridCol w="4906006"/>
              </a:tblGrid>
              <a:tr h="2534866">
                <a:tc>
                  <a:txBody>
                    <a:bodyPr/>
                    <a:lstStyle/>
                    <a:p>
                      <a:pPr>
                        <a:lnSpc>
                          <a:spcPct val="107000"/>
                        </a:lnSpc>
                        <a:spcAft>
                          <a:spcPts val="0"/>
                        </a:spcAft>
                      </a:pPr>
                      <a:r>
                        <a:rPr lang="es-CO" sz="1000" dirty="0">
                          <a:solidFill>
                            <a:schemeClr val="tx1"/>
                          </a:solidFill>
                          <a:effectLst/>
                        </a:rPr>
                        <a:t>Crea el ART. 429C DEL CP:</a:t>
                      </a:r>
                    </a:p>
                    <a:p>
                      <a:pPr>
                        <a:lnSpc>
                          <a:spcPct val="107000"/>
                        </a:lnSpc>
                        <a:spcAft>
                          <a:spcPts val="0"/>
                        </a:spcAft>
                      </a:pPr>
                      <a:r>
                        <a:rPr lang="es-CO" sz="1000" dirty="0">
                          <a:solidFill>
                            <a:schemeClr val="tx1"/>
                          </a:solidFill>
                          <a:effectLst/>
                        </a:rPr>
                        <a:t> </a:t>
                      </a:r>
                    </a:p>
                    <a:p>
                      <a:pPr algn="just">
                        <a:lnSpc>
                          <a:spcPct val="107000"/>
                        </a:lnSpc>
                        <a:spcAft>
                          <a:spcPts val="0"/>
                        </a:spcAft>
                      </a:pPr>
                      <a:r>
                        <a:rPr lang="es-CO" sz="1000" b="0" dirty="0">
                          <a:solidFill>
                            <a:schemeClr val="tx1"/>
                          </a:solidFill>
                          <a:effectLst/>
                        </a:rPr>
                        <a:t>Circunstancias de agravación punitiva (violencia contra servidor). La pena señalada en el artículo 429, se aumentará de la mitad a las dos terceras partes, en los siguientes casos:</a:t>
                      </a:r>
                    </a:p>
                    <a:p>
                      <a:pPr algn="just">
                        <a:lnSpc>
                          <a:spcPct val="107000"/>
                        </a:lnSpc>
                        <a:spcAft>
                          <a:spcPts val="0"/>
                        </a:spcAft>
                      </a:pPr>
                      <a:r>
                        <a:rPr lang="es-CO" sz="1000" b="0" dirty="0">
                          <a:solidFill>
                            <a:schemeClr val="tx1"/>
                          </a:solidFill>
                          <a:effectLst/>
                        </a:rPr>
                        <a:t> </a:t>
                      </a:r>
                    </a:p>
                    <a:p>
                      <a:pPr algn="just">
                        <a:lnSpc>
                          <a:spcPct val="107000"/>
                        </a:lnSpc>
                        <a:spcAft>
                          <a:spcPts val="0"/>
                        </a:spcAft>
                      </a:pPr>
                      <a:r>
                        <a:rPr lang="es-CO" sz="1000" b="0" dirty="0">
                          <a:solidFill>
                            <a:schemeClr val="tx1"/>
                          </a:solidFill>
                          <a:effectLst/>
                        </a:rPr>
                        <a:t> 1. Cuando la conducta se cometa en contra de miembro de la fuerza pública y/o de los organismos que cumplan funciones permanentes o transitorias de policía judicial. </a:t>
                      </a:r>
                    </a:p>
                    <a:p>
                      <a:pPr algn="just">
                        <a:lnSpc>
                          <a:spcPct val="107000"/>
                        </a:lnSpc>
                        <a:spcAft>
                          <a:spcPts val="0"/>
                        </a:spcAft>
                      </a:pPr>
                      <a:r>
                        <a:rPr lang="es-CO" sz="1000" b="0" dirty="0">
                          <a:solidFill>
                            <a:schemeClr val="tx1"/>
                          </a:solidFill>
                          <a:effectLst/>
                        </a:rPr>
                        <a:t> </a:t>
                      </a:r>
                    </a:p>
                    <a:p>
                      <a:pPr algn="just">
                        <a:lnSpc>
                          <a:spcPct val="107000"/>
                        </a:lnSpc>
                        <a:spcAft>
                          <a:spcPts val="0"/>
                        </a:spcAft>
                      </a:pPr>
                      <a:r>
                        <a:rPr lang="es-CO" sz="1000" b="0" dirty="0">
                          <a:solidFill>
                            <a:schemeClr val="tx1"/>
                          </a:solidFill>
                          <a:effectLst/>
                        </a:rPr>
                        <a:t>2. Ejecutar la conducta valiéndose de su cargo como servidor público. </a:t>
                      </a:r>
                    </a:p>
                    <a:p>
                      <a:pPr algn="just">
                        <a:lnSpc>
                          <a:spcPct val="107000"/>
                        </a:lnSpc>
                        <a:spcAft>
                          <a:spcPts val="0"/>
                        </a:spcAft>
                      </a:pPr>
                      <a:r>
                        <a:rPr lang="es-CO" sz="1000" b="0" dirty="0">
                          <a:solidFill>
                            <a:schemeClr val="tx1"/>
                          </a:solidFill>
                          <a:effectLst/>
                        </a:rPr>
                        <a:t> </a:t>
                      </a:r>
                    </a:p>
                    <a:p>
                      <a:pPr algn="just">
                        <a:lnSpc>
                          <a:spcPct val="107000"/>
                        </a:lnSpc>
                        <a:spcAft>
                          <a:spcPts val="0"/>
                        </a:spcAft>
                      </a:pPr>
                      <a:r>
                        <a:rPr lang="es-CO" sz="1000" b="0" dirty="0">
                          <a:solidFill>
                            <a:schemeClr val="tx1"/>
                          </a:solidFill>
                          <a:effectLst/>
                        </a:rPr>
                        <a:t>3. Cuando se utilicen armas convencionales; armas de fuego; armas de fuego hechizas o artesanales; armas, elementos y dispositivos menos letales; y medios de cuyo uso pueda resultar peligro común.</a:t>
                      </a:r>
                      <a:endParaRPr lang="es-CO" sz="1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8074" marR="58074" marT="0" marB="0"/>
                </a:tc>
                <a:tc>
                  <a:txBody>
                    <a:bodyPr/>
                    <a:lstStyle/>
                    <a:p>
                      <a:pPr>
                        <a:lnSpc>
                          <a:spcPct val="107000"/>
                        </a:lnSpc>
                        <a:spcAft>
                          <a:spcPts val="0"/>
                        </a:spcAft>
                      </a:pPr>
                      <a:r>
                        <a:rPr lang="es-CO" sz="1000" dirty="0">
                          <a:solidFill>
                            <a:schemeClr val="tx1"/>
                          </a:solidFill>
                          <a:effectLst/>
                        </a:rPr>
                        <a:t> </a:t>
                      </a:r>
                    </a:p>
                    <a:p>
                      <a:pPr algn="just">
                        <a:lnSpc>
                          <a:spcPct val="107000"/>
                        </a:lnSpc>
                        <a:spcAft>
                          <a:spcPts val="0"/>
                        </a:spcAft>
                      </a:pPr>
                      <a:r>
                        <a:rPr lang="es-CO" sz="1000" b="0" dirty="0">
                          <a:solidFill>
                            <a:schemeClr val="tx1"/>
                          </a:solidFill>
                          <a:effectLst/>
                        </a:rPr>
                        <a:t>La nueva circunstancia introducida da cuenta de interés de dar un estándar de protección adicional a los miembros de la fuerza pública y policía judicial.</a:t>
                      </a:r>
                      <a:endParaRPr lang="es-CO" sz="1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8074" marR="58074" marT="0" marB="0"/>
                </a:tc>
              </a:tr>
              <a:tr h="2195722">
                <a:tc>
                  <a:txBody>
                    <a:bodyPr/>
                    <a:lstStyle/>
                    <a:p>
                      <a:pPr>
                        <a:lnSpc>
                          <a:spcPct val="107000"/>
                        </a:lnSpc>
                        <a:spcAft>
                          <a:spcPts val="0"/>
                        </a:spcAft>
                      </a:pPr>
                      <a:r>
                        <a:rPr lang="es-CO" sz="1000" dirty="0">
                          <a:solidFill>
                            <a:schemeClr val="tx1"/>
                          </a:solidFill>
                          <a:effectLst/>
                        </a:rPr>
                        <a:t>Crea el ART. 429D DEL CP:</a:t>
                      </a:r>
                    </a:p>
                    <a:p>
                      <a:pPr>
                        <a:lnSpc>
                          <a:spcPct val="107000"/>
                        </a:lnSpc>
                        <a:spcAft>
                          <a:spcPts val="0"/>
                        </a:spcAft>
                      </a:pPr>
                      <a:r>
                        <a:rPr lang="es-CO" sz="1000" dirty="0">
                          <a:solidFill>
                            <a:schemeClr val="tx1"/>
                          </a:solidFill>
                          <a:effectLst/>
                        </a:rPr>
                        <a:t> </a:t>
                      </a:r>
                    </a:p>
                    <a:p>
                      <a:pPr algn="just">
                        <a:lnSpc>
                          <a:spcPct val="107000"/>
                        </a:lnSpc>
                        <a:spcAft>
                          <a:spcPts val="0"/>
                        </a:spcAft>
                      </a:pPr>
                      <a:r>
                        <a:rPr lang="es-CO" sz="1000" dirty="0">
                          <a:solidFill>
                            <a:schemeClr val="tx1"/>
                          </a:solidFill>
                          <a:effectLst/>
                        </a:rPr>
                        <a:t>Obstrucción a la función pública. </a:t>
                      </a:r>
                      <a:r>
                        <a:rPr lang="es-CO" sz="1000" b="0" dirty="0">
                          <a:solidFill>
                            <a:schemeClr val="tx1"/>
                          </a:solidFill>
                          <a:effectLst/>
                        </a:rPr>
                        <a:t>El que mediante violencia o amenaza, en los términos del presente código promueva o instigue a otro a obstruir, impedir o dificultar la realización de cualquier función pública, incurrirá en prisión de treinta y seis (36) meses a sesenta (60) meses.</a:t>
                      </a:r>
                    </a:p>
                    <a:p>
                      <a:pPr>
                        <a:lnSpc>
                          <a:spcPct val="107000"/>
                        </a:lnSpc>
                        <a:spcAft>
                          <a:spcPts val="0"/>
                        </a:spcAft>
                      </a:pPr>
                      <a:r>
                        <a:rPr lang="es-CO" sz="1000" b="0" dirty="0">
                          <a:solidFill>
                            <a:schemeClr val="tx1"/>
                          </a:solidFill>
                          <a:effectLst/>
                        </a:rPr>
                        <a:t> </a:t>
                      </a:r>
                    </a:p>
                    <a:p>
                      <a:pPr algn="just">
                        <a:lnSpc>
                          <a:spcPct val="107000"/>
                        </a:lnSpc>
                        <a:spcAft>
                          <a:spcPts val="0"/>
                        </a:spcAft>
                      </a:pPr>
                      <a:r>
                        <a:rPr lang="es-CO" sz="1000" b="0" dirty="0">
                          <a:solidFill>
                            <a:schemeClr val="tx1"/>
                          </a:solidFill>
                          <a:effectLst/>
                        </a:rPr>
                        <a:t>La pena se aumentará de la mitad a dos terceras partes cuando la conducta busque obstruir o impida la ejecución de órdenes de captura o procedimientos militares o de policía que estén regulados a través de la ley o reglamento.</a:t>
                      </a:r>
                      <a:endParaRPr lang="es-CO" sz="1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8074" marR="58074" marT="0" marB="0"/>
                </a:tc>
                <a:tc>
                  <a:txBody>
                    <a:bodyPr/>
                    <a:lstStyle/>
                    <a:p>
                      <a:pPr>
                        <a:lnSpc>
                          <a:spcPct val="107000"/>
                        </a:lnSpc>
                        <a:spcAft>
                          <a:spcPts val="0"/>
                        </a:spcAft>
                      </a:pPr>
                      <a:r>
                        <a:rPr lang="es-CO" sz="1000" dirty="0">
                          <a:solidFill>
                            <a:schemeClr val="tx1"/>
                          </a:solidFill>
                          <a:effectLst/>
                        </a:rPr>
                        <a:t> </a:t>
                      </a:r>
                    </a:p>
                    <a:p>
                      <a:pPr algn="just">
                        <a:lnSpc>
                          <a:spcPct val="107000"/>
                        </a:lnSpc>
                        <a:spcAft>
                          <a:spcPts val="0"/>
                        </a:spcAft>
                      </a:pPr>
                      <a:r>
                        <a:rPr lang="es-CO" sz="1000" dirty="0">
                          <a:solidFill>
                            <a:schemeClr val="tx1"/>
                          </a:solidFill>
                          <a:effectLst/>
                        </a:rPr>
                        <a:t>La nueva circunstancia introducida da cuenta de interés de dar un estándar de protección adicional a los miembros de la fuerza pública y policía judicial.</a:t>
                      </a:r>
                    </a:p>
                    <a:p>
                      <a:pPr algn="just">
                        <a:lnSpc>
                          <a:spcPct val="107000"/>
                        </a:lnSpc>
                        <a:spcAft>
                          <a:spcPts val="0"/>
                        </a:spcAft>
                      </a:pPr>
                      <a:r>
                        <a:rPr lang="es-CO" sz="1000" dirty="0">
                          <a:solidFill>
                            <a:schemeClr val="tx1"/>
                          </a:solidFill>
                          <a:effectLst/>
                        </a:rPr>
                        <a:t> </a:t>
                      </a:r>
                    </a:p>
                    <a:p>
                      <a:pPr algn="just">
                        <a:lnSpc>
                          <a:spcPct val="107000"/>
                        </a:lnSpc>
                        <a:spcAft>
                          <a:spcPts val="0"/>
                        </a:spcAft>
                      </a:pPr>
                      <a:r>
                        <a:rPr lang="es-CO" sz="1000" b="1" dirty="0" smtClean="0">
                          <a:solidFill>
                            <a:schemeClr val="tx1"/>
                          </a:solidFill>
                          <a:effectLst/>
                        </a:rPr>
                        <a:t>DEMANDADA</a:t>
                      </a:r>
                      <a:r>
                        <a:rPr lang="es-CO" sz="1000" dirty="0" smtClean="0">
                          <a:solidFill>
                            <a:schemeClr val="tx1"/>
                          </a:solidFill>
                          <a:effectLst/>
                        </a:rPr>
                        <a:t>: </a:t>
                      </a:r>
                      <a:r>
                        <a:rPr lang="es-CO" sz="1000" dirty="0">
                          <a:solidFill>
                            <a:schemeClr val="tx1"/>
                          </a:solidFill>
                          <a:effectLst/>
                        </a:rPr>
                        <a:t>el texto de esta norma está redactado de manera tan confusa que puede ser utilizado de forma arbitraria por los agentes de la Policía Nacional, en perjuicio de los y las defensoras de derechos humanos. Afecta gravemente los derechos a la libertad de expresión y la protesta social, pues obstaculiza, discrimina y criminaliza el ejercicio legítimo de la defensa de los derechos humanos, el escrutinio, la veeduría, denuncia y control a los funcionarios públicos, particularmente cuando se interviene ante posibles detenciones arbitrarias, masivas y generalizadas.</a:t>
                      </a:r>
                      <a:endParaRPr lang="es-CO"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8074" marR="58074" marT="0" marB="0"/>
                </a:tc>
              </a:tr>
              <a:tr h="171581">
                <a:tc>
                  <a:txBody>
                    <a:bodyPr/>
                    <a:lstStyle/>
                    <a:p>
                      <a:pPr>
                        <a:lnSpc>
                          <a:spcPct val="107000"/>
                        </a:lnSpc>
                        <a:spcAft>
                          <a:spcPts val="0"/>
                        </a:spcAft>
                      </a:pPr>
                      <a:r>
                        <a:rPr lang="es-CO" sz="1000" dirty="0">
                          <a:solidFill>
                            <a:schemeClr val="tx1"/>
                          </a:solidFill>
                          <a:effectLst/>
                        </a:rPr>
                        <a:t> </a:t>
                      </a:r>
                      <a:endParaRPr lang="es-CO"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8074" marR="58074" marT="0" marB="0">
                    <a:solidFill>
                      <a:schemeClr val="accent3">
                        <a:lumMod val="60000"/>
                        <a:lumOff val="40000"/>
                      </a:schemeClr>
                    </a:solidFill>
                  </a:tcPr>
                </a:tc>
                <a:tc>
                  <a:txBody>
                    <a:bodyPr/>
                    <a:lstStyle/>
                    <a:p>
                      <a:pPr>
                        <a:lnSpc>
                          <a:spcPct val="107000"/>
                        </a:lnSpc>
                        <a:spcAft>
                          <a:spcPts val="0"/>
                        </a:spcAft>
                      </a:pPr>
                      <a:r>
                        <a:rPr lang="es-CO" sz="1000" dirty="0">
                          <a:solidFill>
                            <a:schemeClr val="tx1"/>
                          </a:solidFill>
                          <a:effectLst/>
                        </a:rPr>
                        <a:t> </a:t>
                      </a:r>
                      <a:endParaRPr lang="es-CO"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8074" marR="58074" marT="0" marB="0">
                    <a:solidFill>
                      <a:schemeClr val="accent3">
                        <a:lumMod val="60000"/>
                        <a:lumOff val="40000"/>
                      </a:schemeClr>
                    </a:solidFill>
                  </a:tcPr>
                </a:tc>
              </a:tr>
              <a:tr h="1688194">
                <a:tc>
                  <a:txBody>
                    <a:bodyPr/>
                    <a:lstStyle/>
                    <a:p>
                      <a:pPr>
                        <a:lnSpc>
                          <a:spcPct val="107000"/>
                        </a:lnSpc>
                        <a:spcAft>
                          <a:spcPts val="0"/>
                        </a:spcAft>
                      </a:pPr>
                      <a:r>
                        <a:rPr lang="es-CO" sz="1000" dirty="0">
                          <a:solidFill>
                            <a:schemeClr val="tx1"/>
                          </a:solidFill>
                          <a:effectLst/>
                        </a:rPr>
                        <a:t>Modifica el ART. 74 DEL CPP:  </a:t>
                      </a:r>
                      <a:r>
                        <a:rPr lang="es-CO" sz="1000" b="0" dirty="0" smtClean="0">
                          <a:solidFill>
                            <a:schemeClr val="tx1"/>
                          </a:solidFill>
                          <a:effectLst/>
                        </a:rPr>
                        <a:t>Conductas punibles que requieren querella. Para iniciar la acción penal será necesario querella en las siguientes conductas punibles:</a:t>
                      </a:r>
                    </a:p>
                    <a:p>
                      <a:pPr>
                        <a:lnSpc>
                          <a:spcPct val="107000"/>
                        </a:lnSpc>
                        <a:spcAft>
                          <a:spcPts val="0"/>
                        </a:spcAft>
                      </a:pPr>
                      <a:r>
                        <a:rPr lang="es-CO" sz="1000" b="0" dirty="0" smtClean="0">
                          <a:solidFill>
                            <a:schemeClr val="tx1"/>
                          </a:solidFill>
                          <a:effectLst/>
                        </a:rPr>
                        <a:t> </a:t>
                      </a:r>
                    </a:p>
                    <a:p>
                      <a:pPr>
                        <a:lnSpc>
                          <a:spcPct val="107000"/>
                        </a:lnSpc>
                        <a:spcAft>
                          <a:spcPts val="0"/>
                        </a:spcAft>
                      </a:pPr>
                      <a:r>
                        <a:rPr lang="es-CO" sz="1000" b="0" dirty="0" smtClean="0">
                          <a:solidFill>
                            <a:schemeClr val="tx1"/>
                          </a:solidFill>
                          <a:effectLst/>
                        </a:rPr>
                        <a:t>Invasión de tierras o edificios cuando el avalúo del inmueble no exceda de ciento cincuenta (150) salarios mínimos mensuales vigentes (C.P. art. 263) </a:t>
                      </a:r>
                    </a:p>
                    <a:p>
                      <a:pPr>
                        <a:lnSpc>
                          <a:spcPct val="107000"/>
                        </a:lnSpc>
                        <a:spcAft>
                          <a:spcPts val="0"/>
                        </a:spcAft>
                      </a:pPr>
                      <a:r>
                        <a:rPr lang="es-CO" sz="1000" b="0" dirty="0" smtClean="0">
                          <a:solidFill>
                            <a:schemeClr val="tx1"/>
                          </a:solidFill>
                          <a:effectLst/>
                        </a:rPr>
                        <a:t> </a:t>
                      </a:r>
                    </a:p>
                    <a:p>
                      <a:pPr>
                        <a:lnSpc>
                          <a:spcPct val="107000"/>
                        </a:lnSpc>
                        <a:spcAft>
                          <a:spcPts val="0"/>
                        </a:spcAft>
                      </a:pPr>
                      <a:r>
                        <a:rPr lang="es-CO" sz="1000" b="0" dirty="0" smtClean="0">
                          <a:solidFill>
                            <a:schemeClr val="tx1"/>
                          </a:solidFill>
                          <a:effectLst/>
                        </a:rPr>
                        <a:t>PRAGRAFO 2º. No será necesaria la querella, cuando el delito de invasión de tierras o edificaciones recaiga sobre bienes del estado.</a:t>
                      </a:r>
                    </a:p>
                    <a:p>
                      <a:pPr>
                        <a:lnSpc>
                          <a:spcPct val="107000"/>
                        </a:lnSpc>
                        <a:spcAft>
                          <a:spcPts val="0"/>
                        </a:spcAft>
                      </a:pPr>
                      <a:endParaRPr lang="es-CO"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8074" marR="58074" marT="0" marB="0"/>
                </a:tc>
                <a:tc>
                  <a:txBody>
                    <a:bodyPr/>
                    <a:lstStyle/>
                    <a:p>
                      <a:pPr>
                        <a:lnSpc>
                          <a:spcPct val="107000"/>
                        </a:lnSpc>
                        <a:spcAft>
                          <a:spcPts val="0"/>
                        </a:spcAft>
                      </a:pPr>
                      <a:r>
                        <a:rPr lang="es-CO" sz="1000" dirty="0">
                          <a:solidFill>
                            <a:schemeClr val="tx1"/>
                          </a:solidFill>
                          <a:effectLst/>
                        </a:rPr>
                        <a:t> </a:t>
                      </a:r>
                      <a:endParaRPr lang="es-CO"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8074" marR="58074" marT="0" marB="0"/>
                </a:tc>
              </a:tr>
            </a:tbl>
          </a:graphicData>
        </a:graphic>
      </p:graphicFrame>
    </p:spTree>
    <p:extLst>
      <p:ext uri="{BB962C8B-B14F-4D97-AF65-F5344CB8AC3E}">
        <p14:creationId xmlns:p14="http://schemas.microsoft.com/office/powerpoint/2010/main" val="5678695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Marcador de contenido 3"/>
          <p:cNvGraphicFramePr>
            <a:graphicFrameLocks noGrp="1"/>
          </p:cNvGraphicFramePr>
          <p:nvPr>
            <p:ph idx="1"/>
            <p:extLst>
              <p:ext uri="{D42A27DB-BD31-4B8C-83A1-F6EECF244321}">
                <p14:modId xmlns:p14="http://schemas.microsoft.com/office/powerpoint/2010/main" val="1040304922"/>
              </p:ext>
            </p:extLst>
          </p:nvPr>
        </p:nvGraphicFramePr>
        <p:xfrm>
          <a:off x="2589213" y="1362975"/>
          <a:ext cx="8915400" cy="4106172"/>
        </p:xfrm>
        <a:graphic>
          <a:graphicData uri="http://schemas.openxmlformats.org/drawingml/2006/table">
            <a:tbl>
              <a:tblPr firstRow="1" firstCol="1" bandRow="1">
                <a:tableStyleId>{5C22544A-7EE6-4342-B048-85BDC9FD1C3A}</a:tableStyleId>
              </a:tblPr>
              <a:tblGrid>
                <a:gridCol w="4570621"/>
                <a:gridCol w="4344779"/>
              </a:tblGrid>
              <a:tr h="2614646">
                <a:tc>
                  <a:txBody>
                    <a:bodyPr/>
                    <a:lstStyle/>
                    <a:p>
                      <a:pPr>
                        <a:lnSpc>
                          <a:spcPct val="107000"/>
                        </a:lnSpc>
                        <a:spcAft>
                          <a:spcPts val="0"/>
                        </a:spcAft>
                      </a:pPr>
                      <a:r>
                        <a:rPr lang="es-CO" sz="1000" dirty="0">
                          <a:solidFill>
                            <a:schemeClr val="tx1"/>
                          </a:solidFill>
                          <a:effectLst/>
                        </a:rPr>
                        <a:t> </a:t>
                      </a:r>
                    </a:p>
                    <a:p>
                      <a:pPr>
                        <a:lnSpc>
                          <a:spcPct val="107000"/>
                        </a:lnSpc>
                        <a:spcAft>
                          <a:spcPts val="0"/>
                        </a:spcAft>
                      </a:pPr>
                      <a:r>
                        <a:rPr lang="es-CO" sz="1000" dirty="0">
                          <a:solidFill>
                            <a:schemeClr val="tx1"/>
                          </a:solidFill>
                          <a:effectLst/>
                        </a:rPr>
                        <a:t>Modifica el </a:t>
                      </a:r>
                      <a:r>
                        <a:rPr lang="es-CO" sz="1000" dirty="0" smtClean="0">
                          <a:solidFill>
                            <a:schemeClr val="tx1"/>
                          </a:solidFill>
                          <a:effectLst/>
                        </a:rPr>
                        <a:t>NÚM. 5 Y ADICIONA EL  NÚM. 8 DEL ART</a:t>
                      </a:r>
                      <a:r>
                        <a:rPr lang="es-CO" sz="1000" dirty="0">
                          <a:solidFill>
                            <a:schemeClr val="tx1"/>
                          </a:solidFill>
                          <a:effectLst/>
                        </a:rPr>
                        <a:t>. 310 DEL CPP:</a:t>
                      </a:r>
                    </a:p>
                    <a:p>
                      <a:pPr>
                        <a:lnSpc>
                          <a:spcPct val="107000"/>
                        </a:lnSpc>
                        <a:spcAft>
                          <a:spcPts val="0"/>
                        </a:spcAft>
                      </a:pPr>
                      <a:r>
                        <a:rPr lang="es-CO" sz="1000" dirty="0">
                          <a:solidFill>
                            <a:schemeClr val="tx1"/>
                          </a:solidFill>
                          <a:effectLst/>
                        </a:rPr>
                        <a:t> </a:t>
                      </a:r>
                    </a:p>
                    <a:p>
                      <a:pPr algn="just">
                        <a:lnSpc>
                          <a:spcPct val="107000"/>
                        </a:lnSpc>
                        <a:spcAft>
                          <a:spcPts val="0"/>
                        </a:spcAft>
                      </a:pPr>
                      <a:r>
                        <a:rPr lang="es-CO" sz="1000" b="0" dirty="0">
                          <a:solidFill>
                            <a:schemeClr val="tx1"/>
                          </a:solidFill>
                          <a:effectLst/>
                        </a:rPr>
                        <a:t>5. Cuando se utilicen armas de fuego; armas convencionales; armas de fuego hechizas o artesanales; armas, elementos y dispositivos menos letales; o armas blancas definidas en la presente ley. </a:t>
                      </a:r>
                    </a:p>
                    <a:p>
                      <a:pPr algn="just">
                        <a:lnSpc>
                          <a:spcPct val="107000"/>
                        </a:lnSpc>
                        <a:spcAft>
                          <a:spcPts val="0"/>
                        </a:spcAft>
                      </a:pPr>
                      <a:r>
                        <a:rPr lang="es-CO" sz="1000" b="0" dirty="0">
                          <a:solidFill>
                            <a:schemeClr val="tx1"/>
                          </a:solidFill>
                          <a:effectLst/>
                        </a:rPr>
                        <a:t> </a:t>
                      </a:r>
                    </a:p>
                    <a:p>
                      <a:pPr algn="just">
                        <a:lnSpc>
                          <a:spcPct val="107000"/>
                        </a:lnSpc>
                        <a:spcAft>
                          <a:spcPts val="0"/>
                        </a:spcAft>
                      </a:pPr>
                      <a:r>
                        <a:rPr lang="es-CO" sz="1000" b="0" dirty="0">
                          <a:solidFill>
                            <a:schemeClr val="tx1"/>
                          </a:solidFill>
                          <a:effectLst/>
                        </a:rPr>
                        <a:t>8. Además de los criterios previstos en el presente artículo, las autoridades judiciales deberán tener en cuenta, al momento de realizar la valoración autónoma del peligro para la comunidad, si la persona fue o ha sido imputada por delitos violentos, ha suscrito preacuerdo, aceptado cargos y otorgado principio de oportunidad en los últimos tres (3) años por la comisión de delitos contra la vida y la integridad personal o contra el patrimonio económico.  </a:t>
                      </a:r>
                    </a:p>
                    <a:p>
                      <a:pPr>
                        <a:lnSpc>
                          <a:spcPct val="107000"/>
                        </a:lnSpc>
                        <a:spcAft>
                          <a:spcPts val="0"/>
                        </a:spcAft>
                      </a:pPr>
                      <a:r>
                        <a:rPr lang="es-CO" sz="1000" dirty="0">
                          <a:solidFill>
                            <a:schemeClr val="tx1"/>
                          </a:solidFill>
                          <a:effectLst/>
                        </a:rPr>
                        <a:t> </a:t>
                      </a:r>
                      <a:endParaRPr lang="es-CO"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8074" marR="58074" marT="0" marB="0"/>
                </a:tc>
                <a:tc>
                  <a:txBody>
                    <a:bodyPr/>
                    <a:lstStyle/>
                    <a:p>
                      <a:pPr>
                        <a:lnSpc>
                          <a:spcPct val="107000"/>
                        </a:lnSpc>
                        <a:spcAft>
                          <a:spcPts val="0"/>
                        </a:spcAft>
                      </a:pPr>
                      <a:r>
                        <a:rPr lang="es-CO" sz="1000" dirty="0">
                          <a:solidFill>
                            <a:schemeClr val="tx1"/>
                          </a:solidFill>
                          <a:effectLst/>
                        </a:rPr>
                        <a:t> </a:t>
                      </a:r>
                    </a:p>
                    <a:p>
                      <a:pPr algn="just">
                        <a:lnSpc>
                          <a:spcPct val="107000"/>
                        </a:lnSpc>
                        <a:spcAft>
                          <a:spcPts val="0"/>
                        </a:spcAft>
                      </a:pPr>
                      <a:r>
                        <a:rPr lang="es-CO" sz="1000" b="1" dirty="0" smtClean="0">
                          <a:solidFill>
                            <a:schemeClr val="tx1"/>
                          </a:solidFill>
                          <a:effectLst/>
                        </a:rPr>
                        <a:t>DEMANDADA</a:t>
                      </a:r>
                      <a:r>
                        <a:rPr lang="es-CO" sz="1000" b="0" dirty="0" smtClean="0">
                          <a:solidFill>
                            <a:schemeClr val="tx1"/>
                          </a:solidFill>
                          <a:effectLst/>
                        </a:rPr>
                        <a:t>: </a:t>
                      </a:r>
                      <a:r>
                        <a:rPr lang="es-CO" sz="1000" b="0" dirty="0">
                          <a:solidFill>
                            <a:schemeClr val="tx1"/>
                          </a:solidFill>
                          <a:effectLst/>
                        </a:rPr>
                        <a:t>vulnera la presunción de inocencia y no se corresponde con los límites de configuración legislativa, vulnerando a su vez el  principio de proporcionalidad. </a:t>
                      </a:r>
                    </a:p>
                    <a:p>
                      <a:pPr>
                        <a:lnSpc>
                          <a:spcPct val="107000"/>
                        </a:lnSpc>
                        <a:spcAft>
                          <a:spcPts val="0"/>
                        </a:spcAft>
                      </a:pPr>
                      <a:r>
                        <a:rPr lang="es-CO" sz="1000" b="0" dirty="0">
                          <a:solidFill>
                            <a:schemeClr val="tx1"/>
                          </a:solidFill>
                          <a:effectLst/>
                        </a:rPr>
                        <a:t> </a:t>
                      </a:r>
                      <a:endParaRPr lang="es-CO" sz="1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8074" marR="58074" marT="0" marB="0"/>
                </a:tc>
              </a:tr>
              <a:tr h="1073149">
                <a:tc>
                  <a:txBody>
                    <a:bodyPr/>
                    <a:lstStyle/>
                    <a:p>
                      <a:pPr>
                        <a:lnSpc>
                          <a:spcPct val="107000"/>
                        </a:lnSpc>
                        <a:spcAft>
                          <a:spcPts val="0"/>
                        </a:spcAft>
                      </a:pPr>
                      <a:r>
                        <a:rPr lang="es-CO" sz="1000" dirty="0">
                          <a:solidFill>
                            <a:schemeClr val="tx1"/>
                          </a:solidFill>
                          <a:effectLst/>
                        </a:rPr>
                        <a:t>Adiciona el ART. 312 DEL CPP.</a:t>
                      </a:r>
                    </a:p>
                    <a:p>
                      <a:pPr>
                        <a:lnSpc>
                          <a:spcPct val="107000"/>
                        </a:lnSpc>
                        <a:spcAft>
                          <a:spcPts val="0"/>
                        </a:spcAft>
                      </a:pPr>
                      <a:r>
                        <a:rPr lang="es-CO" sz="1000" dirty="0">
                          <a:solidFill>
                            <a:schemeClr val="tx1"/>
                          </a:solidFill>
                          <a:effectLst/>
                        </a:rPr>
                        <a:t> </a:t>
                      </a:r>
                    </a:p>
                    <a:p>
                      <a:pPr>
                        <a:lnSpc>
                          <a:spcPct val="107000"/>
                        </a:lnSpc>
                        <a:spcAft>
                          <a:spcPts val="0"/>
                        </a:spcAft>
                      </a:pPr>
                      <a:r>
                        <a:rPr lang="es-CO" sz="1000" b="0" dirty="0">
                          <a:solidFill>
                            <a:schemeClr val="tx1"/>
                          </a:solidFill>
                          <a:effectLst/>
                        </a:rPr>
                        <a:t>4. La resistencia al procedimiento de captura mediante actos violentos contra el funcionario o servidor que la realice, el intento de emprender la huida, o dificultar su individualización. </a:t>
                      </a:r>
                    </a:p>
                    <a:p>
                      <a:pPr>
                        <a:lnSpc>
                          <a:spcPct val="107000"/>
                        </a:lnSpc>
                        <a:spcAft>
                          <a:spcPts val="0"/>
                        </a:spcAft>
                      </a:pPr>
                      <a:r>
                        <a:rPr lang="es-CO" sz="1000" dirty="0">
                          <a:solidFill>
                            <a:schemeClr val="tx1"/>
                          </a:solidFill>
                          <a:effectLst/>
                        </a:rPr>
                        <a:t> </a:t>
                      </a:r>
                      <a:endParaRPr lang="es-CO"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8074" marR="58074" marT="0" marB="0"/>
                </a:tc>
                <a:tc>
                  <a:txBody>
                    <a:bodyPr/>
                    <a:lstStyle/>
                    <a:p>
                      <a:pPr>
                        <a:lnSpc>
                          <a:spcPct val="107000"/>
                        </a:lnSpc>
                        <a:spcAft>
                          <a:spcPts val="0"/>
                        </a:spcAft>
                      </a:pPr>
                      <a:r>
                        <a:rPr lang="es-CO" sz="1000" dirty="0">
                          <a:solidFill>
                            <a:schemeClr val="tx1"/>
                          </a:solidFill>
                          <a:effectLst/>
                        </a:rPr>
                        <a:t> </a:t>
                      </a:r>
                      <a:endParaRPr lang="es-CO"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8074" marR="58074" marT="0" marB="0"/>
                </a:tc>
              </a:tr>
              <a:tr h="418377">
                <a:tc>
                  <a:txBody>
                    <a:bodyPr/>
                    <a:lstStyle/>
                    <a:p>
                      <a:pPr>
                        <a:lnSpc>
                          <a:spcPct val="107000"/>
                        </a:lnSpc>
                        <a:spcAft>
                          <a:spcPts val="0"/>
                        </a:spcAft>
                      </a:pPr>
                      <a:r>
                        <a:rPr lang="es-CO" sz="1000" dirty="0">
                          <a:solidFill>
                            <a:schemeClr val="tx1"/>
                          </a:solidFill>
                          <a:effectLst/>
                        </a:rPr>
                        <a:t>Adiciona el ART. 534 DEL CPP: </a:t>
                      </a:r>
                      <a:r>
                        <a:rPr lang="es-CO" sz="1000" b="0" dirty="0">
                          <a:solidFill>
                            <a:schemeClr val="tx1"/>
                          </a:solidFill>
                          <a:effectLst/>
                        </a:rPr>
                        <a:t>invasión de tierras o edificaciones (C.P., art. 263).</a:t>
                      </a:r>
                      <a:endParaRPr lang="es-CO" sz="1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8074" marR="58074" marT="0" marB="0"/>
                </a:tc>
                <a:tc>
                  <a:txBody>
                    <a:bodyPr/>
                    <a:lstStyle/>
                    <a:p>
                      <a:pPr algn="just">
                        <a:lnSpc>
                          <a:spcPts val="1350"/>
                        </a:lnSpc>
                      </a:pPr>
                      <a:r>
                        <a:rPr lang="es-CO" sz="1000" dirty="0">
                          <a:solidFill>
                            <a:schemeClr val="tx1"/>
                          </a:solidFill>
                          <a:effectLst/>
                        </a:rPr>
                        <a:t> </a:t>
                      </a:r>
                    </a:p>
                    <a:p>
                      <a:pPr algn="just">
                        <a:lnSpc>
                          <a:spcPts val="1350"/>
                        </a:lnSpc>
                      </a:pPr>
                      <a:r>
                        <a:rPr lang="es-CO" sz="1000" dirty="0">
                          <a:solidFill>
                            <a:schemeClr val="tx1"/>
                          </a:solidFill>
                          <a:effectLst/>
                        </a:rPr>
                        <a:t> </a:t>
                      </a:r>
                      <a:endParaRPr lang="es-CO" sz="10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8074" marR="58074" marT="0" marB="0"/>
                </a:tc>
              </a:tr>
            </a:tbl>
          </a:graphicData>
        </a:graphic>
      </p:graphicFrame>
    </p:spTree>
    <p:extLst>
      <p:ext uri="{BB962C8B-B14F-4D97-AF65-F5344CB8AC3E}">
        <p14:creationId xmlns:p14="http://schemas.microsoft.com/office/powerpoint/2010/main" val="733646040"/>
      </p:ext>
    </p:extLst>
  </p:cSld>
  <p:clrMapOvr>
    <a:masterClrMapping/>
  </p:clrMapOvr>
  <p:timing>
    <p:tnLst>
      <p:par>
        <p:cTn id="1" dur="indefinite" restart="never" nodeType="tmRoot"/>
      </p:par>
    </p:tnLst>
  </p:timing>
</p:sld>
</file>

<file path=ppt/theme/theme1.xml><?xml version="1.0" encoding="utf-8"?>
<a:theme xmlns:a="http://schemas.openxmlformats.org/drawingml/2006/main" name="Espiral">
  <a:themeElements>
    <a:clrScheme name="Papel">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Espiral">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Espiral">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3948</TotalTime>
  <Words>591</Words>
  <Application>Microsoft Office PowerPoint</Application>
  <PresentationFormat>Panorámica</PresentationFormat>
  <Paragraphs>242</Paragraphs>
  <Slides>12</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12</vt:i4>
      </vt:variant>
    </vt:vector>
  </HeadingPairs>
  <TitlesOfParts>
    <vt:vector size="18" baseType="lpstr">
      <vt:lpstr>Arial</vt:lpstr>
      <vt:lpstr>Calibri</vt:lpstr>
      <vt:lpstr>Century Gothic</vt:lpstr>
      <vt:lpstr>Times New Roman</vt:lpstr>
      <vt:lpstr>Wingdings 3</vt:lpstr>
      <vt:lpstr>Espiral</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Juzgado 02 Penal Circuito Adolescentes Funcion Conocimiento - Quindio - Armenia</dc:creator>
  <cp:lastModifiedBy>Juzgado 02 Penal Circuito Adolescentes Funcion Conocimiento - Quindio - Armenia</cp:lastModifiedBy>
  <cp:revision>34</cp:revision>
  <dcterms:created xsi:type="dcterms:W3CDTF">2022-02-20T13:17:46Z</dcterms:created>
  <dcterms:modified xsi:type="dcterms:W3CDTF">2022-02-23T12:48:46Z</dcterms:modified>
</cp:coreProperties>
</file>