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334" r:id="rId2"/>
    <p:sldId id="339" r:id="rId3"/>
    <p:sldId id="335" r:id="rId4"/>
    <p:sldId id="338" r:id="rId5"/>
    <p:sldId id="337" r:id="rId6"/>
    <p:sldId id="259" r:id="rId7"/>
    <p:sldId id="257" r:id="rId8"/>
    <p:sldId id="261" r:id="rId9"/>
    <p:sldId id="262" r:id="rId10"/>
    <p:sldId id="263" r:id="rId11"/>
    <p:sldId id="290" r:id="rId12"/>
    <p:sldId id="305" r:id="rId13"/>
    <p:sldId id="313" r:id="rId14"/>
    <p:sldId id="314" r:id="rId15"/>
    <p:sldId id="315" r:id="rId16"/>
    <p:sldId id="310" r:id="rId17"/>
    <p:sldId id="311" r:id="rId18"/>
    <p:sldId id="340" r:id="rId19"/>
    <p:sldId id="269" r:id="rId20"/>
    <p:sldId id="295" r:id="rId21"/>
    <p:sldId id="296" r:id="rId22"/>
    <p:sldId id="297" r:id="rId23"/>
    <p:sldId id="258" r:id="rId24"/>
    <p:sldId id="273" r:id="rId25"/>
    <p:sldId id="333" r:id="rId26"/>
    <p:sldId id="274" r:id="rId27"/>
    <p:sldId id="276" r:id="rId28"/>
    <p:sldId id="275" r:id="rId29"/>
    <p:sldId id="281" r:id="rId30"/>
    <p:sldId id="316" r:id="rId31"/>
    <p:sldId id="282" r:id="rId32"/>
    <p:sldId id="317" r:id="rId33"/>
    <p:sldId id="283" r:id="rId34"/>
    <p:sldId id="284" r:id="rId35"/>
    <p:sldId id="285" r:id="rId36"/>
    <p:sldId id="312" r:id="rId37"/>
    <p:sldId id="286" r:id="rId38"/>
    <p:sldId id="288" r:id="rId39"/>
    <p:sldId id="289" r:id="rId40"/>
    <p:sldId id="300" r:id="rId41"/>
    <p:sldId id="301" r:id="rId42"/>
    <p:sldId id="318" r:id="rId43"/>
    <p:sldId id="319"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 id="341" r:id="rId58"/>
    <p:sldId id="342" r:id="rId59"/>
    <p:sldId id="343" r:id="rId60"/>
    <p:sldId id="344" r:id="rId61"/>
    <p:sldId id="345" r:id="rId62"/>
  </p:sldIdLst>
  <p:sldSz cx="12192000" cy="6858000"/>
  <p:notesSz cx="7004050" cy="1112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varScale="1">
        <p:scale>
          <a:sx n="73" d="100"/>
          <a:sy n="73" d="100"/>
        </p:scale>
        <p:origin x="6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5" name="Footer Placeholder 4"/>
          <p:cNvSpPr>
            <a:spLocks noGrp="1"/>
          </p:cNvSpPr>
          <p:nvPr>
            <p:ph type="ftr" sz="quarter" idx="11"/>
          </p:nvPr>
        </p:nvSpPr>
        <p:spPr>
          <a:xfrm>
            <a:off x="2416500" y="329307"/>
            <a:ext cx="4973915" cy="309201"/>
          </a:xfrm>
        </p:spPr>
        <p:txBody>
          <a:bodyPr/>
          <a:lstStyle/>
          <a:p>
            <a:endParaRPr lang="es-CO" dirty="0"/>
          </a:p>
        </p:txBody>
      </p:sp>
      <p:sp>
        <p:nvSpPr>
          <p:cNvPr id="6" name="Slide Number Placeholder 5"/>
          <p:cNvSpPr>
            <a:spLocks noGrp="1"/>
          </p:cNvSpPr>
          <p:nvPr>
            <p:ph type="sldNum" sz="quarter" idx="12"/>
          </p:nvPr>
        </p:nvSpPr>
        <p:spPr>
          <a:xfrm>
            <a:off x="1437664" y="798973"/>
            <a:ext cx="811019" cy="503578"/>
          </a:xfrm>
        </p:spPr>
        <p:txBody>
          <a:bodyPr/>
          <a:lstStyle/>
          <a:p>
            <a:fld id="{75C8A96C-40CD-43A0-B459-792AF1F84AB9}" type="slidenum">
              <a:rPr lang="es-CO" smtClean="0"/>
              <a:t>‹Nº›</a:t>
            </a:fld>
            <a:endParaRPr lang="es-CO"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47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730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421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409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488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484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449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025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75C8A96C-40CD-43A0-B459-792AF1F84AB9}" type="slidenum">
              <a:rPr lang="es-CO" smtClean="0"/>
              <a:t>‹Nº›</a:t>
            </a:fld>
            <a:endParaRPr lang="es-CO" dirty="0"/>
          </a:p>
        </p:txBody>
      </p:sp>
    </p:spTree>
    <p:extLst>
      <p:ext uri="{BB962C8B-B14F-4D97-AF65-F5344CB8AC3E}">
        <p14:creationId xmlns:p14="http://schemas.microsoft.com/office/powerpoint/2010/main" val="1242132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F62F1C5D-265B-4D61-9E0E-4D0DC0A6A23F}" type="datetimeFigureOut">
              <a:rPr lang="es-CO" smtClean="0"/>
              <a:t>22/09/2022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030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62F1C5D-265B-4D61-9E0E-4D0DC0A6A23F}" type="datetimeFigureOut">
              <a:rPr lang="es-CO" smtClean="0"/>
              <a:t>22/09/2022</a:t>
            </a:fld>
            <a:endParaRPr lang="es-CO" dirty="0"/>
          </a:p>
        </p:txBody>
      </p:sp>
      <p:sp>
        <p:nvSpPr>
          <p:cNvPr id="6" name="Footer Placeholder 5"/>
          <p:cNvSpPr>
            <a:spLocks noGrp="1"/>
          </p:cNvSpPr>
          <p:nvPr>
            <p:ph type="ftr" sz="quarter" idx="11"/>
          </p:nvPr>
        </p:nvSpPr>
        <p:spPr>
          <a:xfrm>
            <a:off x="1447382" y="318640"/>
            <a:ext cx="5541004" cy="320931"/>
          </a:xfrm>
        </p:spPr>
        <p:txBody>
          <a:bodyPr/>
          <a:lstStyle/>
          <a:p>
            <a:endParaRPr lang="es-CO" dirty="0"/>
          </a:p>
        </p:txBody>
      </p:sp>
      <p:sp>
        <p:nvSpPr>
          <p:cNvPr id="7" name="Slide Number Placeholder 6"/>
          <p:cNvSpPr>
            <a:spLocks noGrp="1"/>
          </p:cNvSpPr>
          <p:nvPr>
            <p:ph type="sldNum" sz="quarter" idx="12"/>
          </p:nvPr>
        </p:nvSpPr>
        <p:spPr/>
        <p:txBody>
          <a:bodyPr/>
          <a:lstStyle/>
          <a:p>
            <a:fld id="{75C8A96C-40CD-43A0-B459-792AF1F84AB9}" type="slidenum">
              <a:rPr lang="es-CO" smtClean="0"/>
              <a:t>‹Nº›</a:t>
            </a:fld>
            <a:endParaRPr lang="es-CO"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034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62F1C5D-265B-4D61-9E0E-4D0DC0A6A23F}" type="datetimeFigureOut">
              <a:rPr lang="es-CO" smtClean="0"/>
              <a:t>22/09/2022</a:t>
            </a:fld>
            <a:endParaRPr lang="es-CO"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5C8A96C-40CD-43A0-B459-792AF1F84AB9}" type="slidenum">
              <a:rPr lang="es-CO" smtClean="0"/>
              <a:t>‹Nº›</a:t>
            </a:fld>
            <a:endParaRPr lang="es-CO"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817368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2FD92D-5B85-421B-818D-732D8EBC1EBB}"/>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F2713780-A7D1-4BE4-8C8D-A007AF1A485C}"/>
              </a:ext>
            </a:extLst>
          </p:cNvPr>
          <p:cNvSpPr>
            <a:spLocks noGrp="1"/>
          </p:cNvSpPr>
          <p:nvPr>
            <p:ph idx="1"/>
          </p:nvPr>
        </p:nvSpPr>
        <p:spPr/>
        <p:txBody>
          <a:bodyPr>
            <a:normAutofit/>
          </a:bodyPr>
          <a:lstStyle/>
          <a:p>
            <a:pPr marL="457200" lvl="1" indent="0" algn="ctr">
              <a:buNone/>
            </a:pPr>
            <a:r>
              <a:rPr lang="es-ES" sz="4200" dirty="0"/>
              <a:t>VALORACIÓN PROBATORIA Y  ENFOQUE DIFERENCIAL</a:t>
            </a:r>
            <a:endParaRPr lang="es-CO" sz="4200" dirty="0"/>
          </a:p>
        </p:txBody>
      </p:sp>
    </p:spTree>
    <p:extLst>
      <p:ext uri="{BB962C8B-B14F-4D97-AF65-F5344CB8AC3E}">
        <p14:creationId xmlns:p14="http://schemas.microsoft.com/office/powerpoint/2010/main" val="3030182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96BC20-3FBB-4466-A9E1-850B06358807}"/>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51B9E448-530D-49CA-BC9A-70CBCCA5F840}"/>
              </a:ext>
            </a:extLst>
          </p:cNvPr>
          <p:cNvSpPr>
            <a:spLocks noGrp="1"/>
          </p:cNvSpPr>
          <p:nvPr>
            <p:ph idx="1"/>
          </p:nvPr>
        </p:nvSpPr>
        <p:spPr/>
        <p:txBody>
          <a:bodyPr>
            <a:normAutofit/>
          </a:bodyPr>
          <a:lstStyle/>
          <a:p>
            <a:pPr marL="0" indent="0" algn="just">
              <a:buNone/>
            </a:pPr>
            <a:r>
              <a:rPr lang="es-ES" sz="2400" dirty="0"/>
              <a:t>Se erigen así una serie de garantías, no solo por la prevalencia de los derechos de los menores de edad, sino en la imperiosa obligación de adoptar medidas para su protección en todos los ámbitos, incluido el proceso penal, cuando sean víctimas de delitos aberrantes (cfr. art. 8º Protocolo Facultativo de la Convención sobre los Derechos del Niño, relativo a la venta de niños, la prostitución infantil y la utilización de niños en pornografía).</a:t>
            </a:r>
          </a:p>
          <a:p>
            <a:endParaRPr lang="es-ES" dirty="0"/>
          </a:p>
          <a:p>
            <a:endParaRPr lang="es-CO" dirty="0"/>
          </a:p>
        </p:txBody>
      </p:sp>
    </p:spTree>
    <p:extLst>
      <p:ext uri="{BB962C8B-B14F-4D97-AF65-F5344CB8AC3E}">
        <p14:creationId xmlns:p14="http://schemas.microsoft.com/office/powerpoint/2010/main" val="3842839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55E658-1E6C-44A3-9186-9AA007AF54AA}"/>
              </a:ext>
            </a:extLst>
          </p:cNvPr>
          <p:cNvSpPr>
            <a:spLocks noGrp="1"/>
          </p:cNvSpPr>
          <p:nvPr>
            <p:ph type="title"/>
          </p:nvPr>
        </p:nvSpPr>
        <p:spPr/>
        <p:txBody>
          <a:bodyPr>
            <a:normAutofit fontScale="90000"/>
          </a:bodyPr>
          <a:lstStyle/>
          <a:p>
            <a:pPr algn="ctr"/>
            <a:r>
              <a:rPr lang="es-ES" dirty="0"/>
              <a:t>El Interés superior del menor Y SU DESARROLLO en la legislación penal:</a:t>
            </a:r>
            <a:br>
              <a:rPr lang="es-ES" dirty="0"/>
            </a:br>
            <a:r>
              <a:rPr lang="es-ES" dirty="0"/>
              <a:t/>
            </a:r>
            <a:br>
              <a:rPr lang="es-ES" dirty="0"/>
            </a:br>
            <a:endParaRPr lang="es-CO" dirty="0"/>
          </a:p>
        </p:txBody>
      </p:sp>
      <p:sp>
        <p:nvSpPr>
          <p:cNvPr id="3" name="Marcador de contenido 2">
            <a:extLst>
              <a:ext uri="{FF2B5EF4-FFF2-40B4-BE49-F238E27FC236}">
                <a16:creationId xmlns:a16="http://schemas.microsoft.com/office/drawing/2014/main" id="{51B15253-CD6B-4495-8E7C-2D2FF18A1BDB}"/>
              </a:ext>
            </a:extLst>
          </p:cNvPr>
          <p:cNvSpPr>
            <a:spLocks noGrp="1"/>
          </p:cNvSpPr>
          <p:nvPr>
            <p:ph idx="1"/>
          </p:nvPr>
        </p:nvSpPr>
        <p:spPr/>
        <p:txBody>
          <a:bodyPr>
            <a:noAutofit/>
          </a:bodyPr>
          <a:lstStyle/>
          <a:p>
            <a:pPr lvl="1" algn="just"/>
            <a:r>
              <a:rPr lang="es-ES" sz="3200" dirty="0"/>
              <a:t>En el artículo 5 del CIA se dispone que las normas sobre NNA contenidas en dicho código son de orden público, de carácter irrenunciable, y los principios y reglas en ella establecidas se aplicarán de manera preferente a las previstas en otras leyes. </a:t>
            </a:r>
          </a:p>
        </p:txBody>
      </p:sp>
    </p:spTree>
    <p:extLst>
      <p:ext uri="{BB962C8B-B14F-4D97-AF65-F5344CB8AC3E}">
        <p14:creationId xmlns:p14="http://schemas.microsoft.com/office/powerpoint/2010/main" val="857857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93A788-B32B-400D-ADEE-EEFFEACD4D95}"/>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F85C9116-FF75-4221-A6F1-CAED73785CD1}"/>
              </a:ext>
            </a:extLst>
          </p:cNvPr>
          <p:cNvSpPr>
            <a:spLocks noGrp="1"/>
          </p:cNvSpPr>
          <p:nvPr>
            <p:ph idx="1"/>
          </p:nvPr>
        </p:nvSpPr>
        <p:spPr/>
        <p:txBody>
          <a:bodyPr>
            <a:normAutofit lnSpcReduction="10000"/>
          </a:bodyPr>
          <a:lstStyle/>
          <a:p>
            <a:pPr algn="just"/>
            <a:r>
              <a:rPr lang="es-ES" sz="2800" dirty="0"/>
              <a:t>El artículo 6º establece que las disposiciones contenidas en la Constitución, los tratados o convenios internacionales de Derechos Humanos ratificados por Colombia, en especial la Convención sobre los Derechos del Niño, hacen parte integral de la misma, y servirán de guía para su interpretación y aplicación; y en todo caso, se aplicará siempre la norma más favorable al interés superior del niño, niña o adolescente. </a:t>
            </a:r>
          </a:p>
          <a:p>
            <a:endParaRPr lang="es-CO" dirty="0"/>
          </a:p>
        </p:txBody>
      </p:sp>
    </p:spTree>
    <p:extLst>
      <p:ext uri="{BB962C8B-B14F-4D97-AF65-F5344CB8AC3E}">
        <p14:creationId xmlns:p14="http://schemas.microsoft.com/office/powerpoint/2010/main" val="4059924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E33923-E4C8-47AB-B833-DB7A1C23852F}"/>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EECD8212-CE46-4D5E-8DD8-B880F48674FC}"/>
              </a:ext>
            </a:extLst>
          </p:cNvPr>
          <p:cNvSpPr>
            <a:spLocks noGrp="1"/>
          </p:cNvSpPr>
          <p:nvPr>
            <p:ph idx="1"/>
          </p:nvPr>
        </p:nvSpPr>
        <p:spPr/>
        <p:txBody>
          <a:bodyPr/>
          <a:lstStyle/>
          <a:p>
            <a:pPr algn="just"/>
            <a:r>
              <a:rPr lang="es-ES" sz="2800" dirty="0"/>
              <a:t>Además, señala expresamente que “La enunciación de los derechos y garantías contenidos en dichas normas, no debe entenderse como negación de otras que, siendo inherentes al niño, niña o adolescente, no figuren expresamente en ellas.” Derechos del Niño </a:t>
            </a:r>
          </a:p>
          <a:p>
            <a:endParaRPr lang="es-CO" dirty="0"/>
          </a:p>
        </p:txBody>
      </p:sp>
    </p:spTree>
    <p:extLst>
      <p:ext uri="{BB962C8B-B14F-4D97-AF65-F5344CB8AC3E}">
        <p14:creationId xmlns:p14="http://schemas.microsoft.com/office/powerpoint/2010/main" val="2483134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37861-69D8-4E28-805F-7D07220EB2E6}"/>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31B085AB-9706-4024-9592-7E3D7650FACE}"/>
              </a:ext>
            </a:extLst>
          </p:cNvPr>
          <p:cNvSpPr>
            <a:spLocks noGrp="1"/>
          </p:cNvSpPr>
          <p:nvPr>
            <p:ph idx="1"/>
          </p:nvPr>
        </p:nvSpPr>
        <p:spPr/>
        <p:txBody>
          <a:bodyPr>
            <a:normAutofit/>
          </a:bodyPr>
          <a:lstStyle/>
          <a:p>
            <a:pPr algn="just"/>
            <a:r>
              <a:rPr lang="es-ES" sz="4000" dirty="0"/>
              <a:t>En el artículo 193 </a:t>
            </a:r>
            <a:r>
              <a:rPr lang="es-ES" sz="4000" dirty="0" smtClean="0"/>
              <a:t>se consagraron </a:t>
            </a:r>
            <a:r>
              <a:rPr lang="es-ES" sz="4000" dirty="0"/>
              <a:t>una serie de “criterios para el desarrollo del proceso judicial de delitos en los cuales son víctimas los niños, las niñas y los adolescentes”.</a:t>
            </a:r>
            <a:endParaRPr lang="es-CO" sz="4000" dirty="0"/>
          </a:p>
        </p:txBody>
      </p:sp>
    </p:spTree>
    <p:extLst>
      <p:ext uri="{BB962C8B-B14F-4D97-AF65-F5344CB8AC3E}">
        <p14:creationId xmlns:p14="http://schemas.microsoft.com/office/powerpoint/2010/main" val="4265368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89A8F4-F2E6-487A-94DB-9287D71D3FCC}"/>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EDDCEE1C-42CE-4B18-9542-E29C4E5C8434}"/>
              </a:ext>
            </a:extLst>
          </p:cNvPr>
          <p:cNvSpPr>
            <a:spLocks noGrp="1"/>
          </p:cNvSpPr>
          <p:nvPr>
            <p:ph idx="1"/>
          </p:nvPr>
        </p:nvSpPr>
        <p:spPr/>
        <p:txBody>
          <a:bodyPr>
            <a:noAutofit/>
          </a:bodyPr>
          <a:lstStyle/>
          <a:p>
            <a:pPr algn="just"/>
            <a:r>
              <a:rPr lang="es-ES" sz="3200" dirty="0"/>
              <a:t>legislador ha dado aplicación directa al interés superior del estableciendo severidad en las penas cuando la comisión de la conducta penal recae sobre un menor de 18 años: El tipo penal de inasistencia alimentaria previsto en el artículo 233 del Código Penal, que sanciona con pena privativa de la libertad y multa. </a:t>
            </a:r>
            <a:endParaRPr lang="es-CO" sz="3200" dirty="0"/>
          </a:p>
        </p:txBody>
      </p:sp>
    </p:spTree>
    <p:extLst>
      <p:ext uri="{BB962C8B-B14F-4D97-AF65-F5344CB8AC3E}">
        <p14:creationId xmlns:p14="http://schemas.microsoft.com/office/powerpoint/2010/main" val="914848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87D429-1615-46F2-A500-11AB3FA82A89}"/>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CE082281-5AC6-47F1-8566-858A95F411C4}"/>
              </a:ext>
            </a:extLst>
          </p:cNvPr>
          <p:cNvSpPr>
            <a:spLocks noGrp="1"/>
          </p:cNvSpPr>
          <p:nvPr>
            <p:ph idx="1"/>
          </p:nvPr>
        </p:nvSpPr>
        <p:spPr/>
        <p:txBody>
          <a:bodyPr>
            <a:noAutofit/>
          </a:bodyPr>
          <a:lstStyle/>
          <a:p>
            <a:pPr algn="just"/>
            <a:r>
              <a:rPr lang="es-ES" sz="2400" dirty="0"/>
              <a:t>Se sanciona con pena privativa de la libertad los delitos de violencia intrafamiliar, el ejercicio arbitrario de la custodia de hijo menor de edad, la adopción irregular, el abandono de hijo fruto de acceso carnal violento, abusivo o de inseminación artificial o transferencia de óvulo fecundado no consentidas, el estímulo a la prostitución de menores la pornografía con menores de 18 años, el turismo sexual, la utilización o facilitación de medios de comunicación para ofrecer actividades sexuales con personas menores de 18 años  y la omisión de denuncia. </a:t>
            </a:r>
          </a:p>
        </p:txBody>
      </p:sp>
    </p:spTree>
    <p:extLst>
      <p:ext uri="{BB962C8B-B14F-4D97-AF65-F5344CB8AC3E}">
        <p14:creationId xmlns:p14="http://schemas.microsoft.com/office/powerpoint/2010/main" val="3584656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49F61-078E-4764-A983-3ADCDD337C09}"/>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921CD627-B87E-41FC-8FF6-D4AAC1A99760}"/>
              </a:ext>
            </a:extLst>
          </p:cNvPr>
          <p:cNvSpPr>
            <a:spLocks noGrp="1"/>
          </p:cNvSpPr>
          <p:nvPr>
            <p:ph idx="1"/>
          </p:nvPr>
        </p:nvSpPr>
        <p:spPr/>
        <p:txBody>
          <a:bodyPr/>
          <a:lstStyle/>
          <a:p>
            <a:pPr algn="just"/>
            <a:r>
              <a:rPr lang="es-ES" sz="2800" dirty="0"/>
              <a:t>En aplicación del interés superior del menor existen circunstancias de agravación punitiva en los delitos contra la libertad, integridad y formación sexuales, y contra la libertad individual, cuando se trate de menores de catorce años, tal como puede observarse en los artículos 165, 166, 168 a 170, 178 a 181, 188D del Código Penal.</a:t>
            </a:r>
          </a:p>
          <a:p>
            <a:endParaRPr lang="es-CO" dirty="0"/>
          </a:p>
        </p:txBody>
      </p:sp>
    </p:spTree>
    <p:extLst>
      <p:ext uri="{BB962C8B-B14F-4D97-AF65-F5344CB8AC3E}">
        <p14:creationId xmlns:p14="http://schemas.microsoft.com/office/powerpoint/2010/main" val="295559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normAutofit/>
          </a:bodyPr>
          <a:lstStyle/>
          <a:p>
            <a:pPr marL="0" indent="0" algn="ctr">
              <a:buNone/>
            </a:pPr>
            <a:r>
              <a:rPr lang="es-CO" sz="6000" dirty="0"/>
              <a:t>PRINCIPIO</a:t>
            </a:r>
          </a:p>
          <a:p>
            <a:pPr marL="0" indent="0" algn="ctr">
              <a:buNone/>
            </a:pPr>
            <a:r>
              <a:rPr lang="es-CO" sz="6000" dirty="0"/>
              <a:t> PRO INFANS</a:t>
            </a:r>
          </a:p>
        </p:txBody>
      </p:sp>
    </p:spTree>
    <p:extLst>
      <p:ext uri="{BB962C8B-B14F-4D97-AF65-F5344CB8AC3E}">
        <p14:creationId xmlns:p14="http://schemas.microsoft.com/office/powerpoint/2010/main" val="3377217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92C4D2-C490-4607-A750-6B5B2CC2D6AE}"/>
              </a:ext>
            </a:extLst>
          </p:cNvPr>
          <p:cNvSpPr>
            <a:spLocks noGrp="1"/>
          </p:cNvSpPr>
          <p:nvPr>
            <p:ph type="title"/>
          </p:nvPr>
        </p:nvSpPr>
        <p:spPr>
          <a:xfrm>
            <a:off x="1451579" y="867037"/>
            <a:ext cx="9603275" cy="1049235"/>
          </a:xfrm>
        </p:spPr>
        <p:txBody>
          <a:bodyPr/>
          <a:lstStyle/>
          <a:p>
            <a:pPr algn="ctr"/>
            <a:r>
              <a:rPr lang="es-CO" dirty="0"/>
              <a:t>principio pro infans</a:t>
            </a:r>
          </a:p>
        </p:txBody>
      </p:sp>
      <p:sp>
        <p:nvSpPr>
          <p:cNvPr id="3" name="Marcador de contenido 2">
            <a:extLst>
              <a:ext uri="{FF2B5EF4-FFF2-40B4-BE49-F238E27FC236}">
                <a16:creationId xmlns:a16="http://schemas.microsoft.com/office/drawing/2014/main" id="{9E59984D-C9DB-491D-961D-0E8D4E23A318}"/>
              </a:ext>
            </a:extLst>
          </p:cNvPr>
          <p:cNvSpPr>
            <a:spLocks noGrp="1"/>
          </p:cNvSpPr>
          <p:nvPr>
            <p:ph idx="1"/>
          </p:nvPr>
        </p:nvSpPr>
        <p:spPr/>
        <p:txBody>
          <a:bodyPr>
            <a:normAutofit/>
          </a:bodyPr>
          <a:lstStyle/>
          <a:p>
            <a:pPr algn="just"/>
            <a:r>
              <a:rPr lang="es-ES" sz="3200" dirty="0"/>
              <a:t>Es un instrumento jurídico para la ponderación de derechos de rango constitucional, frente a eventuales tensiones, debiendo escogerse la interpretación que brinde la mayor protección a los derechos de los niños, las niñas y los adolescentes.</a:t>
            </a:r>
            <a:endParaRPr lang="es-CO" sz="3200" dirty="0"/>
          </a:p>
        </p:txBody>
      </p:sp>
    </p:spTree>
    <p:extLst>
      <p:ext uri="{BB962C8B-B14F-4D97-AF65-F5344CB8AC3E}">
        <p14:creationId xmlns:p14="http://schemas.microsoft.com/office/powerpoint/2010/main" val="134202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E2DB2E-69E5-423A-8435-5D164C370156}"/>
              </a:ext>
            </a:extLst>
          </p:cNvPr>
          <p:cNvSpPr>
            <a:spLocks noGrp="1"/>
          </p:cNvSpPr>
          <p:nvPr>
            <p:ph type="title"/>
          </p:nvPr>
        </p:nvSpPr>
        <p:spPr/>
        <p:txBody>
          <a:bodyPr/>
          <a:lstStyle/>
          <a:p>
            <a:pPr algn="ctr"/>
            <a:r>
              <a:rPr lang="es-ES" dirty="0"/>
              <a:t>Convención Sobre Derechos del Niño</a:t>
            </a:r>
            <a:endParaRPr lang="es-CO" dirty="0"/>
          </a:p>
        </p:txBody>
      </p:sp>
      <p:sp>
        <p:nvSpPr>
          <p:cNvPr id="3" name="Marcador de contenido 2">
            <a:extLst>
              <a:ext uri="{FF2B5EF4-FFF2-40B4-BE49-F238E27FC236}">
                <a16:creationId xmlns:a16="http://schemas.microsoft.com/office/drawing/2014/main" id="{40A2023D-BCDD-4CCB-8ABC-83CFBFC514EE}"/>
              </a:ext>
            </a:extLst>
          </p:cNvPr>
          <p:cNvSpPr>
            <a:spLocks noGrp="1"/>
          </p:cNvSpPr>
          <p:nvPr>
            <p:ph idx="1"/>
          </p:nvPr>
        </p:nvSpPr>
        <p:spPr/>
        <p:txBody>
          <a:bodyPr>
            <a:normAutofit lnSpcReduction="10000"/>
          </a:bodyPr>
          <a:lstStyle/>
          <a:p>
            <a:pPr marL="0" indent="0" algn="just">
              <a:buNone/>
            </a:pPr>
            <a:r>
              <a:rPr lang="es-ES" sz="3200" dirty="0"/>
              <a:t>La Convención Sobre Derechos del Niño, artículo 3° “En todas las medidas concernientes a los niños que tomen las instituciones públicas o privadas de bienestar social, los tribunales, las autoridades administrativas o los órganos legislativos, una consideración primordial a que se atenderá será el interés superior del niño”. </a:t>
            </a:r>
          </a:p>
          <a:p>
            <a:endParaRPr lang="es-CO" dirty="0"/>
          </a:p>
        </p:txBody>
      </p:sp>
    </p:spTree>
    <p:extLst>
      <p:ext uri="{BB962C8B-B14F-4D97-AF65-F5344CB8AC3E}">
        <p14:creationId xmlns:p14="http://schemas.microsoft.com/office/powerpoint/2010/main" val="2423369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3E9C9C-7FDE-4572-87AC-9677DCBBDDD5}"/>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2C98A62E-4CE2-4971-A9AC-2C474B7CE423}"/>
              </a:ext>
            </a:extLst>
          </p:cNvPr>
          <p:cNvSpPr>
            <a:spLocks noGrp="1"/>
          </p:cNvSpPr>
          <p:nvPr>
            <p:ph idx="1"/>
          </p:nvPr>
        </p:nvSpPr>
        <p:spPr/>
        <p:txBody>
          <a:bodyPr>
            <a:noAutofit/>
          </a:bodyPr>
          <a:lstStyle/>
          <a:p>
            <a:pPr algn="just"/>
            <a:r>
              <a:rPr lang="es-ES" dirty="0"/>
              <a:t>Las medidas legislativas, administrativas y judiciales adoptadas para dar cumplimiento a los compromisos internacionales, deben consultar los parámetros constitucionales en que se funda el Estado colombiano y demás normas que integran el bloque de constitucionalidad, en virtud de las cuales existen garantías mínimas aplicables en general a todas las personas -incluyendo los infractores de la ley penal- y que de ningún modo pueden ser desconocidas, abolidas o suspendidas, como la dignidad humana, que además de ser un principio y derecho fundamental se constituye en un límite al ejercicio del ius puniendi. (T 718-15)</a:t>
            </a:r>
            <a:endParaRPr lang="es-CO" dirty="0"/>
          </a:p>
        </p:txBody>
      </p:sp>
    </p:spTree>
    <p:extLst>
      <p:ext uri="{BB962C8B-B14F-4D97-AF65-F5344CB8AC3E}">
        <p14:creationId xmlns:p14="http://schemas.microsoft.com/office/powerpoint/2010/main" val="2801793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F9DD33-B99B-4C2B-A67E-C3EAEB153B24}"/>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38A8C69D-6DCE-4392-B70A-4F6E34FCED3E}"/>
              </a:ext>
            </a:extLst>
          </p:cNvPr>
          <p:cNvSpPr>
            <a:spLocks noGrp="1"/>
          </p:cNvSpPr>
          <p:nvPr>
            <p:ph idx="1"/>
          </p:nvPr>
        </p:nvSpPr>
        <p:spPr/>
        <p:txBody>
          <a:bodyPr/>
          <a:lstStyle/>
          <a:p>
            <a:pPr algn="just"/>
            <a:r>
              <a:rPr lang="es-ES" dirty="0"/>
              <a:t>Lo anterior significa que la política criminal del Estado y el deber de proteger a los niños, niñas y adolescentes deben articularse, de manera que las medidas, decisiones y disposiciones adoptadas por los distintos poderes públicos -especialmente el legislativo-, guarden armonía con los principios en que se funda el Estado social de derecho, puntualmente en aquello relacionado con el catálogo de garantías que reconoce para todos habitantes del territorio nacional –incluidos los infantes y los infractores de la ley penal-. De lo contrario,  tal actuación pasaría de perseguir un objetivo legítimo a materializar un abierto desconocimiento de otros derechos también cobijados por la Constitución. (T 718-15).</a:t>
            </a:r>
            <a:endParaRPr lang="es-CO" dirty="0"/>
          </a:p>
        </p:txBody>
      </p:sp>
    </p:spTree>
    <p:extLst>
      <p:ext uri="{BB962C8B-B14F-4D97-AF65-F5344CB8AC3E}">
        <p14:creationId xmlns:p14="http://schemas.microsoft.com/office/powerpoint/2010/main" val="2695128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74FFA4-B2F6-4CE6-BCBF-DEA37F5FCF71}"/>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CAF466BE-2801-4801-9258-9D4AD9891800}"/>
              </a:ext>
            </a:extLst>
          </p:cNvPr>
          <p:cNvSpPr>
            <a:spLocks noGrp="1"/>
          </p:cNvSpPr>
          <p:nvPr>
            <p:ph idx="1"/>
          </p:nvPr>
        </p:nvSpPr>
        <p:spPr/>
        <p:txBody>
          <a:bodyPr/>
          <a:lstStyle/>
          <a:p>
            <a:pPr algn="just"/>
            <a:r>
              <a:rPr lang="es-ES" dirty="0"/>
              <a:t>En esa medida, es constitucionalmente válido que el legislador adopte tipos penales y agravantes punitivos para aquellos vejámenes donde la víctima sea un niño, niña o adolescente, sin embargo, le está prohibido cercenar las garantías mínimas superiores de la dignidad humana, el debido proceso, la libertad, la igualdad, entre otros, prevalido de una aparente protección al menor. Esto porque la salvaguardia de un grupo diferenciado no puede constituirse en un instrumento de violación de aquellos que se encuentran en otra categoría igualmente amparada por el ordenamiento jurídico que se irradia desde la Carta Política.</a:t>
            </a:r>
            <a:endParaRPr lang="es-CO" dirty="0"/>
          </a:p>
        </p:txBody>
      </p:sp>
    </p:spTree>
    <p:extLst>
      <p:ext uri="{BB962C8B-B14F-4D97-AF65-F5344CB8AC3E}">
        <p14:creationId xmlns:p14="http://schemas.microsoft.com/office/powerpoint/2010/main" val="12059995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26E15A-0B8B-467B-A9B0-B0920F06185B}"/>
              </a:ext>
            </a:extLst>
          </p:cNvPr>
          <p:cNvSpPr>
            <a:spLocks noGrp="1"/>
          </p:cNvSpPr>
          <p:nvPr>
            <p:ph type="title"/>
          </p:nvPr>
        </p:nvSpPr>
        <p:spPr/>
        <p:txBody>
          <a:bodyPr>
            <a:noAutofit/>
          </a:bodyPr>
          <a:lstStyle/>
          <a:p>
            <a:pPr algn="ctr"/>
            <a:r>
              <a:rPr lang="es-ES" sz="2000" dirty="0"/>
              <a:t>Protocolo relativo a la venta de niños, la prostitución infantil y la utilización de niños en la pornografía</a:t>
            </a:r>
            <a:endParaRPr lang="es-CO" sz="2000" dirty="0"/>
          </a:p>
        </p:txBody>
      </p:sp>
      <p:sp>
        <p:nvSpPr>
          <p:cNvPr id="3" name="Marcador de contenido 2">
            <a:extLst>
              <a:ext uri="{FF2B5EF4-FFF2-40B4-BE49-F238E27FC236}">
                <a16:creationId xmlns:a16="http://schemas.microsoft.com/office/drawing/2014/main" id="{D07C1E1D-A89F-4D67-91BA-AF5C3A6C15D2}"/>
              </a:ext>
            </a:extLst>
          </p:cNvPr>
          <p:cNvSpPr>
            <a:spLocks noGrp="1"/>
          </p:cNvSpPr>
          <p:nvPr>
            <p:ph idx="1"/>
          </p:nvPr>
        </p:nvSpPr>
        <p:spPr/>
        <p:txBody>
          <a:bodyPr>
            <a:normAutofit/>
          </a:bodyPr>
          <a:lstStyle/>
          <a:p>
            <a:pPr algn="just"/>
            <a:r>
              <a:rPr lang="es-ES" sz="2400" dirty="0"/>
              <a:t>el artículo 8º impone la obligación de adoptar “medidas adecuadas para proteger en todas las fases del proceso penal los derechos e intereses de los niños víctimas” de las referidas prácticas, instando a la salvaguarda del interés superior del menor de edad y procurando</a:t>
            </a:r>
          </a:p>
          <a:p>
            <a:pPr algn="just"/>
            <a:r>
              <a:rPr lang="es-ES" sz="2400" dirty="0"/>
              <a:t>6. </a:t>
            </a:r>
            <a:r>
              <a:rPr lang="es-ES" sz="2400" b="1" u="sng" dirty="0"/>
              <a:t>Nada de lo dispuesto en el presente artículo se entenderá en perjuicio de los derechos del acusado a un juicio justo e imparcial, ni será incompatible con esos derechos</a:t>
            </a:r>
            <a:r>
              <a:rPr lang="es-ES" sz="2400" dirty="0"/>
              <a:t>.”</a:t>
            </a:r>
            <a:endParaRPr lang="es-CO" sz="2400" dirty="0"/>
          </a:p>
        </p:txBody>
      </p:sp>
    </p:spTree>
    <p:extLst>
      <p:ext uri="{BB962C8B-B14F-4D97-AF65-F5344CB8AC3E}">
        <p14:creationId xmlns:p14="http://schemas.microsoft.com/office/powerpoint/2010/main" val="24429009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116FCB-5E10-4E38-A2E2-A7DF410965B3}"/>
              </a:ext>
            </a:extLst>
          </p:cNvPr>
          <p:cNvSpPr>
            <a:spLocks noGrp="1"/>
          </p:cNvSpPr>
          <p:nvPr>
            <p:ph type="title"/>
          </p:nvPr>
        </p:nvSpPr>
        <p:spPr/>
        <p:txBody>
          <a:bodyPr/>
          <a:lstStyle/>
          <a:p>
            <a:pPr algn="ctr"/>
            <a:r>
              <a:rPr lang="es-ES" dirty="0"/>
              <a:t>TRIBUNAL CONSTITUCIONAL ESPAÑOL </a:t>
            </a:r>
            <a:endParaRPr lang="es-CO" dirty="0"/>
          </a:p>
        </p:txBody>
      </p:sp>
      <p:sp>
        <p:nvSpPr>
          <p:cNvPr id="3" name="Marcador de contenido 2">
            <a:extLst>
              <a:ext uri="{FF2B5EF4-FFF2-40B4-BE49-F238E27FC236}">
                <a16:creationId xmlns:a16="http://schemas.microsoft.com/office/drawing/2014/main" id="{00B1B173-AE58-4B01-A607-34A031CA110B}"/>
              </a:ext>
            </a:extLst>
          </p:cNvPr>
          <p:cNvSpPr>
            <a:spLocks noGrp="1"/>
          </p:cNvSpPr>
          <p:nvPr>
            <p:ph idx="1"/>
          </p:nvPr>
        </p:nvSpPr>
        <p:spPr/>
        <p:txBody>
          <a:bodyPr>
            <a:normAutofit fontScale="92500" lnSpcReduction="20000"/>
          </a:bodyPr>
          <a:lstStyle/>
          <a:p>
            <a:pPr algn="just"/>
            <a:r>
              <a:rPr lang="es-ES" sz="2200" dirty="0"/>
              <a:t>Con todo, se aclaró que si bien se modifica justificadamente la forma de ejercer el derecho de contradicción, “tales cautelas han de ser compatibles con la posibilidad que ha de otorgarse al acusado de ejercer adecuadamente su derecho de defensa, a cuyo fin los órganos judiciales están obligados, simultáneamente, a tomar otras precauciones que contrapesen o reequilibren los déficits de defensa que derivan de la imposibilidad de interrogar personalmente al testigo de cargo en el juicio oral”.</a:t>
            </a:r>
          </a:p>
          <a:p>
            <a:pPr algn="just"/>
            <a:r>
              <a:rPr lang="es-ES" sz="2200" dirty="0"/>
              <a:t>7.6. Así, resulta evidente el querer de todos los pueblos de dar prelación siempre al interés del menor, aún frente a otras garantías propias del proceso penal, sin que ello implique desconocer los derechos fundamentales del presunto agresor y de otros intervinientes. (sentencia 57 de marzo 11 de 2013 la Sala Segunda) </a:t>
            </a:r>
          </a:p>
          <a:p>
            <a:endParaRPr lang="es-CO" dirty="0"/>
          </a:p>
        </p:txBody>
      </p:sp>
    </p:spTree>
    <p:extLst>
      <p:ext uri="{BB962C8B-B14F-4D97-AF65-F5344CB8AC3E}">
        <p14:creationId xmlns:p14="http://schemas.microsoft.com/office/powerpoint/2010/main" val="6755648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785724-32DE-4D8D-B99E-A52CC3A9068C}"/>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1B3ADC99-1516-4751-BE03-D5DF9429B70D}"/>
              </a:ext>
            </a:extLst>
          </p:cNvPr>
          <p:cNvSpPr>
            <a:spLocks noGrp="1"/>
          </p:cNvSpPr>
          <p:nvPr>
            <p:ph idx="1"/>
          </p:nvPr>
        </p:nvSpPr>
        <p:spPr/>
        <p:txBody>
          <a:bodyPr>
            <a:normAutofit/>
          </a:bodyPr>
          <a:lstStyle/>
          <a:p>
            <a:pPr algn="ctr"/>
            <a:r>
              <a:rPr lang="es-ES" sz="4400" dirty="0"/>
              <a:t>6 CASOS EN LOS QUE LA CORTE CONSTITUCIONAL PONDERÓ UTILIZANDO EL PRINCIPIO PRO INFANS</a:t>
            </a:r>
            <a:endParaRPr lang="es-CO" sz="4400" dirty="0"/>
          </a:p>
        </p:txBody>
      </p:sp>
    </p:spTree>
    <p:extLst>
      <p:ext uri="{BB962C8B-B14F-4D97-AF65-F5344CB8AC3E}">
        <p14:creationId xmlns:p14="http://schemas.microsoft.com/office/powerpoint/2010/main" val="37888086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BACA51-1E02-4928-87B4-62EC0092A4F4}"/>
              </a:ext>
            </a:extLst>
          </p:cNvPr>
          <p:cNvSpPr>
            <a:spLocks noGrp="1"/>
          </p:cNvSpPr>
          <p:nvPr>
            <p:ph type="title"/>
          </p:nvPr>
        </p:nvSpPr>
        <p:spPr/>
        <p:txBody>
          <a:bodyPr/>
          <a:lstStyle/>
          <a:p>
            <a:pPr algn="ctr"/>
            <a:r>
              <a:rPr lang="es-ES" dirty="0"/>
              <a:t>C177-14 ENTREVISTA FORENSE </a:t>
            </a:r>
            <a:endParaRPr lang="es-CO" dirty="0"/>
          </a:p>
        </p:txBody>
      </p:sp>
      <p:sp>
        <p:nvSpPr>
          <p:cNvPr id="3" name="Marcador de contenido 2">
            <a:extLst>
              <a:ext uri="{FF2B5EF4-FFF2-40B4-BE49-F238E27FC236}">
                <a16:creationId xmlns:a16="http://schemas.microsoft.com/office/drawing/2014/main" id="{60DB9D85-165F-4508-8B64-D3924F7C7849}"/>
              </a:ext>
            </a:extLst>
          </p:cNvPr>
          <p:cNvSpPr>
            <a:spLocks noGrp="1"/>
          </p:cNvSpPr>
          <p:nvPr>
            <p:ph idx="1"/>
          </p:nvPr>
        </p:nvSpPr>
        <p:spPr/>
        <p:txBody>
          <a:bodyPr>
            <a:noAutofit/>
          </a:bodyPr>
          <a:lstStyle/>
          <a:p>
            <a:pPr algn="just"/>
            <a:r>
              <a:rPr lang="es-ES" sz="2800" dirty="0"/>
              <a:t>Conoció la Corte demanda contra artículos 1º, 2º y 3º de la Ley 1652 de 2013, que establecieron la entrevista forense a menores como EMP, reglamentó su practica y le dio el carácter de prueba de referencia. </a:t>
            </a:r>
            <a:r>
              <a:rPr lang="es-ES" sz="2800" dirty="0" smtClean="0"/>
              <a:t>A juicio del </a:t>
            </a:r>
            <a:r>
              <a:rPr lang="es-ES" sz="2800" dirty="0"/>
              <a:t>demandante </a:t>
            </a:r>
            <a:r>
              <a:rPr lang="es-ES" sz="2800" dirty="0" smtClean="0"/>
              <a:t>se desconocen </a:t>
            </a:r>
            <a:r>
              <a:rPr lang="es-ES" sz="2800" dirty="0"/>
              <a:t>los derechos y principios de igualdad, debido proceso, defensa, inmediación, contradicción y acceso a la administración de justicia. </a:t>
            </a:r>
            <a:endParaRPr lang="es-CO" sz="2800" dirty="0"/>
          </a:p>
        </p:txBody>
      </p:sp>
    </p:spTree>
    <p:extLst>
      <p:ext uri="{BB962C8B-B14F-4D97-AF65-F5344CB8AC3E}">
        <p14:creationId xmlns:p14="http://schemas.microsoft.com/office/powerpoint/2010/main" val="480834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FBF1BA-5298-4E6A-AB4B-5D1D2A92AAC1}"/>
              </a:ext>
            </a:extLst>
          </p:cNvPr>
          <p:cNvSpPr>
            <a:spLocks noGrp="1"/>
          </p:cNvSpPr>
          <p:nvPr>
            <p:ph type="title"/>
          </p:nvPr>
        </p:nvSpPr>
        <p:spPr/>
        <p:txBody>
          <a:bodyPr/>
          <a:lstStyle/>
          <a:p>
            <a:pPr algn="ctr"/>
            <a:r>
              <a:rPr lang="es-ES" dirty="0"/>
              <a:t>En aplicación del principio pro infans </a:t>
            </a:r>
            <a:endParaRPr lang="es-CO" dirty="0"/>
          </a:p>
        </p:txBody>
      </p:sp>
      <p:sp>
        <p:nvSpPr>
          <p:cNvPr id="3" name="Marcador de contenido 2">
            <a:extLst>
              <a:ext uri="{FF2B5EF4-FFF2-40B4-BE49-F238E27FC236}">
                <a16:creationId xmlns:a16="http://schemas.microsoft.com/office/drawing/2014/main" id="{780EAF8C-56C0-4558-835F-C35EB9EC9B4B}"/>
              </a:ext>
            </a:extLst>
          </p:cNvPr>
          <p:cNvSpPr>
            <a:spLocks noGrp="1"/>
          </p:cNvSpPr>
          <p:nvPr>
            <p:ph idx="1"/>
          </p:nvPr>
        </p:nvSpPr>
        <p:spPr/>
        <p:txBody>
          <a:bodyPr>
            <a:normAutofit/>
          </a:bodyPr>
          <a:lstStyle/>
          <a:p>
            <a:pPr algn="just"/>
            <a:r>
              <a:rPr lang="es-ES" sz="2400" dirty="0"/>
              <a:t>Consideró la corte que la legalidad del EMP  depende que en la diligencia se hayan observado la Constitución y los tratados internacionales, sea descubierto formal y materialmente, el juez de conocimiento dándole prevalencia a los intereses del niño, niña o adolescente determinará si el descubrimiento de dicho elemento material probatorio es estrictamente necesario, pertinente y no afectará los derechos fundamentales de la víctima.</a:t>
            </a:r>
            <a:endParaRPr lang="es-CO" sz="2400" dirty="0"/>
          </a:p>
        </p:txBody>
      </p:sp>
    </p:spTree>
    <p:extLst>
      <p:ext uri="{BB962C8B-B14F-4D97-AF65-F5344CB8AC3E}">
        <p14:creationId xmlns:p14="http://schemas.microsoft.com/office/powerpoint/2010/main" val="12332778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5F224-AE65-48F4-9646-CDFEC41C3964}"/>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6D73A798-26C0-4FB6-839E-50AA085CFE29}"/>
              </a:ext>
            </a:extLst>
          </p:cNvPr>
          <p:cNvSpPr>
            <a:spLocks noGrp="1"/>
          </p:cNvSpPr>
          <p:nvPr>
            <p:ph idx="1"/>
          </p:nvPr>
        </p:nvSpPr>
        <p:spPr/>
        <p:txBody>
          <a:bodyPr>
            <a:normAutofit/>
          </a:bodyPr>
          <a:lstStyle/>
          <a:p>
            <a:pPr algn="just"/>
            <a:r>
              <a:rPr lang="es-ES" sz="2800" dirty="0" smtClean="0"/>
              <a:t>Cuando </a:t>
            </a:r>
            <a:r>
              <a:rPr lang="es-ES" sz="2800" dirty="0"/>
              <a:t>normativamente exista un eventual conflicto entre los derechos y garantías de un menor de edad, frente a las de un adulto, hermenéuticamente, atendiendo el interés superior del niño y el principio pro infans, deberá darse prelación a la protección y salvaguarda de los niños, niñas y adolescentes dada su situación de debilidad </a:t>
            </a:r>
            <a:r>
              <a:rPr lang="es-ES" sz="2800" dirty="0" smtClean="0"/>
              <a:t>manifiesta</a:t>
            </a:r>
            <a:endParaRPr lang="es-CO" sz="2800" u="sng" dirty="0"/>
          </a:p>
        </p:txBody>
      </p:sp>
    </p:spTree>
    <p:extLst>
      <p:ext uri="{BB962C8B-B14F-4D97-AF65-F5344CB8AC3E}">
        <p14:creationId xmlns:p14="http://schemas.microsoft.com/office/powerpoint/2010/main" val="1492849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5AE36A-B9A6-4848-982D-C938EA83440B}"/>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38E1744A-6C62-4678-AF89-43BD3110E183}"/>
              </a:ext>
            </a:extLst>
          </p:cNvPr>
          <p:cNvSpPr>
            <a:spLocks noGrp="1"/>
          </p:cNvSpPr>
          <p:nvPr>
            <p:ph idx="1"/>
          </p:nvPr>
        </p:nvSpPr>
        <p:spPr/>
        <p:txBody>
          <a:bodyPr>
            <a:normAutofit/>
          </a:bodyPr>
          <a:lstStyle/>
          <a:p>
            <a:pPr algn="just"/>
            <a:r>
              <a:rPr lang="es-ES" sz="2400" dirty="0"/>
              <a:t>La entrevista forense como prueba de referencia tampoco desconoce los derechos de defensa, contradicción ni el acceso efectivo a la administración de justicia</a:t>
            </a:r>
          </a:p>
          <a:p>
            <a:pPr algn="just"/>
            <a:r>
              <a:rPr lang="es-ES" sz="2400" dirty="0"/>
              <a:t>En ese orden, como ha señalado la jurisprudencia corresponde a la parte interesada cuestionar el mérito o la eficacia demostrativa de una prueba de referencia, atendiendo sistemáticamente lo hasta aquí consignado frente a las exigencias para su excepcional admisibilidad.</a:t>
            </a:r>
            <a:endParaRPr lang="es-CO" sz="2400" dirty="0"/>
          </a:p>
        </p:txBody>
      </p:sp>
    </p:spTree>
    <p:extLst>
      <p:ext uri="{BB962C8B-B14F-4D97-AF65-F5344CB8AC3E}">
        <p14:creationId xmlns:p14="http://schemas.microsoft.com/office/powerpoint/2010/main" val="1565688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4089DA-060C-4789-91B7-22BE0BC27FE1}"/>
              </a:ext>
            </a:extLst>
          </p:cNvPr>
          <p:cNvSpPr>
            <a:spLocks noGrp="1"/>
          </p:cNvSpPr>
          <p:nvPr>
            <p:ph type="title"/>
          </p:nvPr>
        </p:nvSpPr>
        <p:spPr/>
        <p:txBody>
          <a:bodyPr/>
          <a:lstStyle/>
          <a:p>
            <a:pPr algn="ctr"/>
            <a:r>
              <a:rPr lang="es-CO" dirty="0"/>
              <a:t>PRINCIPIO DE DIFERENCIACIÓN </a:t>
            </a:r>
          </a:p>
        </p:txBody>
      </p:sp>
      <p:sp>
        <p:nvSpPr>
          <p:cNvPr id="3" name="Marcador de contenido 2">
            <a:extLst>
              <a:ext uri="{FF2B5EF4-FFF2-40B4-BE49-F238E27FC236}">
                <a16:creationId xmlns:a16="http://schemas.microsoft.com/office/drawing/2014/main" id="{AD6C1BF0-C557-448D-A2BD-C0CE4436528C}"/>
              </a:ext>
            </a:extLst>
          </p:cNvPr>
          <p:cNvSpPr>
            <a:spLocks noGrp="1"/>
          </p:cNvSpPr>
          <p:nvPr>
            <p:ph idx="1"/>
          </p:nvPr>
        </p:nvSpPr>
        <p:spPr/>
        <p:txBody>
          <a:bodyPr>
            <a:normAutofit lnSpcReduction="10000"/>
          </a:bodyPr>
          <a:lstStyle/>
          <a:p>
            <a:pPr marL="0" indent="0" algn="just">
              <a:buNone/>
            </a:pPr>
            <a:r>
              <a:rPr lang="es-ES" sz="2400" dirty="0"/>
              <a:t>El carácter específico y diferenciado del proceso y de las medidas que en el sistema de responsabilidad penal para adolescentes se adopten respecto del sistema de adultos, precisa que en caso de conflictos normativos entre las disposiciones del Código de la Infancia y la Adolescencia y otras leyes, al igual que para efectos de interpretación normativa, las autoridades judiciales deberán siempre privilegiar el interés superior del niño y orientarse por los principios de la protección integral, así como los pedagógicos, específicos y diferenciados que rigen este sistema. (C 684/09)</a:t>
            </a:r>
          </a:p>
          <a:p>
            <a:endParaRPr lang="es-CO" dirty="0"/>
          </a:p>
        </p:txBody>
      </p:sp>
    </p:spTree>
    <p:extLst>
      <p:ext uri="{BB962C8B-B14F-4D97-AF65-F5344CB8AC3E}">
        <p14:creationId xmlns:p14="http://schemas.microsoft.com/office/powerpoint/2010/main" val="38697625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A7A5B6-F762-444F-8320-1210CC5A087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3C55CF63-B6D5-449F-A251-8EBCD32E5871}"/>
              </a:ext>
            </a:extLst>
          </p:cNvPr>
          <p:cNvSpPr>
            <a:spLocks noGrp="1"/>
          </p:cNvSpPr>
          <p:nvPr>
            <p:ph idx="1"/>
          </p:nvPr>
        </p:nvSpPr>
        <p:spPr/>
        <p:txBody>
          <a:bodyPr>
            <a:normAutofit/>
          </a:bodyPr>
          <a:lstStyle/>
          <a:p>
            <a:r>
              <a:rPr lang="es-ES" sz="3600" dirty="0"/>
              <a:t>La Sala Penal de la CSJ ha construido una línea jurisprudencial sobre la prueba de referencia y prueba de corroboración.</a:t>
            </a:r>
            <a:endParaRPr lang="es-CO" sz="3600" dirty="0"/>
          </a:p>
        </p:txBody>
      </p:sp>
    </p:spTree>
    <p:extLst>
      <p:ext uri="{BB962C8B-B14F-4D97-AF65-F5344CB8AC3E}">
        <p14:creationId xmlns:p14="http://schemas.microsoft.com/office/powerpoint/2010/main" val="37822635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4136EB-E21D-498D-8C80-996728DA1077}"/>
              </a:ext>
            </a:extLst>
          </p:cNvPr>
          <p:cNvSpPr>
            <a:spLocks noGrp="1"/>
          </p:cNvSpPr>
          <p:nvPr>
            <p:ph type="title"/>
          </p:nvPr>
        </p:nvSpPr>
        <p:spPr/>
        <p:txBody>
          <a:bodyPr/>
          <a:lstStyle/>
          <a:p>
            <a:pPr algn="ctr"/>
            <a:r>
              <a:rPr lang="es-ES" dirty="0"/>
              <a:t>C061-08 MUROS DE LA INFAMIA </a:t>
            </a:r>
            <a:endParaRPr lang="es-CO" dirty="0"/>
          </a:p>
        </p:txBody>
      </p:sp>
      <p:sp>
        <p:nvSpPr>
          <p:cNvPr id="3" name="Marcador de contenido 2">
            <a:extLst>
              <a:ext uri="{FF2B5EF4-FFF2-40B4-BE49-F238E27FC236}">
                <a16:creationId xmlns:a16="http://schemas.microsoft.com/office/drawing/2014/main" id="{5FF497B2-72E5-4914-BD3B-57D3F5A60A19}"/>
              </a:ext>
            </a:extLst>
          </p:cNvPr>
          <p:cNvSpPr>
            <a:spLocks noGrp="1"/>
          </p:cNvSpPr>
          <p:nvPr>
            <p:ph idx="1"/>
          </p:nvPr>
        </p:nvSpPr>
        <p:spPr/>
        <p:txBody>
          <a:bodyPr>
            <a:normAutofit/>
          </a:bodyPr>
          <a:lstStyle/>
          <a:p>
            <a:pPr algn="just"/>
            <a:r>
              <a:rPr lang="es-ES" sz="2400" dirty="0"/>
              <a:t>“ARTÍCULO 48 ley 1098.</a:t>
            </a:r>
          </a:p>
          <a:p>
            <a:pPr algn="just"/>
            <a:r>
              <a:rPr lang="es-ES" sz="2400" dirty="0"/>
              <a:t>En alguno de estos espacios y por lo menos una vez a la semana, se presentarán con nombres completos y foto reciente, las personas que hayan sido condenadas en el último mes por cualquiera de los delitos contemplados en el Título IV, ‘Delitos contra la Libertad, Integridad y Formación Sexuales’, cuando la víctima haya sido un menor de edad.”</a:t>
            </a:r>
          </a:p>
          <a:p>
            <a:endParaRPr lang="es-CO" dirty="0"/>
          </a:p>
        </p:txBody>
      </p:sp>
    </p:spTree>
    <p:extLst>
      <p:ext uri="{BB962C8B-B14F-4D97-AF65-F5344CB8AC3E}">
        <p14:creationId xmlns:p14="http://schemas.microsoft.com/office/powerpoint/2010/main" val="3906702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413D7-D928-486C-83C6-FA025F46C5EC}"/>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6995DE94-E2E8-49F5-BE09-1FD0A5651F51}"/>
              </a:ext>
            </a:extLst>
          </p:cNvPr>
          <p:cNvSpPr>
            <a:spLocks noGrp="1"/>
          </p:cNvSpPr>
          <p:nvPr>
            <p:ph idx="1"/>
          </p:nvPr>
        </p:nvSpPr>
        <p:spPr/>
        <p:txBody>
          <a:bodyPr>
            <a:normAutofit/>
          </a:bodyPr>
          <a:lstStyle/>
          <a:p>
            <a:pPr algn="just"/>
            <a:r>
              <a:rPr lang="es-ES" sz="2400" dirty="0"/>
              <a:t>La Corte elaboró un test de proporcionalidad teniendo como fin de la medida proteger a los menores de edad, atemorizando a los posibles futuros infractores a partir de la publicidad a que se somete el caso de las personas ya condenadas.</a:t>
            </a:r>
          </a:p>
          <a:p>
            <a:pPr algn="just"/>
            <a:r>
              <a:rPr lang="es-ES" sz="2400" dirty="0"/>
              <a:t>La Corte consideró que no existía evidencia de la idoneidad de la medida y por el contrario la difusión es estigmatizadora y podría generar violencia contra el ciudadano que es instrumentalizado para generar temor.</a:t>
            </a:r>
            <a:endParaRPr lang="es-CO" sz="2400" dirty="0"/>
          </a:p>
        </p:txBody>
      </p:sp>
    </p:spTree>
    <p:extLst>
      <p:ext uri="{BB962C8B-B14F-4D97-AF65-F5344CB8AC3E}">
        <p14:creationId xmlns:p14="http://schemas.microsoft.com/office/powerpoint/2010/main" val="896977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B48CEB-5A8B-49DA-91E3-F70469360F10}"/>
              </a:ext>
            </a:extLst>
          </p:cNvPr>
          <p:cNvSpPr>
            <a:spLocks noGrp="1"/>
          </p:cNvSpPr>
          <p:nvPr>
            <p:ph type="title"/>
          </p:nvPr>
        </p:nvSpPr>
        <p:spPr/>
        <p:txBody>
          <a:bodyPr/>
          <a:lstStyle/>
          <a:p>
            <a:pPr algn="ctr"/>
            <a:r>
              <a:rPr lang="es-ES" dirty="0"/>
              <a:t>T 718-15 REDENCIÓN DE PENA </a:t>
            </a:r>
            <a:endParaRPr lang="es-CO" dirty="0"/>
          </a:p>
        </p:txBody>
      </p:sp>
      <p:sp>
        <p:nvSpPr>
          <p:cNvPr id="3" name="Marcador de contenido 2">
            <a:extLst>
              <a:ext uri="{FF2B5EF4-FFF2-40B4-BE49-F238E27FC236}">
                <a16:creationId xmlns:a16="http://schemas.microsoft.com/office/drawing/2014/main" id="{697F4060-1DE8-4DA1-A046-4F0CE4E3FC6C}"/>
              </a:ext>
            </a:extLst>
          </p:cNvPr>
          <p:cNvSpPr>
            <a:spLocks noGrp="1"/>
          </p:cNvSpPr>
          <p:nvPr>
            <p:ph idx="1"/>
          </p:nvPr>
        </p:nvSpPr>
        <p:spPr/>
        <p:txBody>
          <a:bodyPr/>
          <a:lstStyle/>
          <a:p>
            <a:pPr algn="just"/>
            <a:r>
              <a:rPr lang="es-ES" sz="3200" dirty="0"/>
              <a:t>El artículo 199-8 de la Ley 1098 de 2006, “Tampoco procederá ningún otro beneficio o subrogado judicial o administrativo, salvo los beneficios por colaboración consagrados en el Código de Procedimiento Penal, siempre que esta sea efectiva”.</a:t>
            </a:r>
          </a:p>
          <a:p>
            <a:pPr algn="just"/>
            <a:endParaRPr lang="es-ES" dirty="0"/>
          </a:p>
          <a:p>
            <a:pPr algn="just"/>
            <a:endParaRPr lang="es-CO" dirty="0"/>
          </a:p>
        </p:txBody>
      </p:sp>
    </p:spTree>
    <p:extLst>
      <p:ext uri="{BB962C8B-B14F-4D97-AF65-F5344CB8AC3E}">
        <p14:creationId xmlns:p14="http://schemas.microsoft.com/office/powerpoint/2010/main" val="3948838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A3D8C7-2C2B-4F0D-8E9C-98BB83C9537F}"/>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6DA402A5-7044-47F2-BB9A-90D71A959DE9}"/>
              </a:ext>
            </a:extLst>
          </p:cNvPr>
          <p:cNvSpPr>
            <a:spLocks noGrp="1"/>
          </p:cNvSpPr>
          <p:nvPr>
            <p:ph idx="1"/>
          </p:nvPr>
        </p:nvSpPr>
        <p:spPr/>
        <p:txBody>
          <a:bodyPr>
            <a:noAutofit/>
          </a:bodyPr>
          <a:lstStyle/>
          <a:p>
            <a:pPr algn="just"/>
            <a:r>
              <a:rPr lang="es-ES" sz="2400" dirty="0"/>
              <a:t>La política criminal colombiana y su modelo de justicia están encaminados a satisfacer el restablecimiento de los derechos de las víctimas y a lograr una efectiva resocialización del autor de la conducta penal, porque en el marco de un Estado social y democrático de derecho, fundado en la dignidad humana y que propende por un orden social justo, la intervención penal tiene como fines la prevención, la retribución y la resocialización, esta última se justifica en que la pena no persigue es excluir de la sociedad al infractor sino otorgarle las herramientas para que alcance la reincorporación o adaptación a la vida en sociedad.</a:t>
            </a:r>
            <a:endParaRPr lang="es-CO" sz="2400" dirty="0"/>
          </a:p>
        </p:txBody>
      </p:sp>
    </p:spTree>
    <p:extLst>
      <p:ext uri="{BB962C8B-B14F-4D97-AF65-F5344CB8AC3E}">
        <p14:creationId xmlns:p14="http://schemas.microsoft.com/office/powerpoint/2010/main" val="2313603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B0E281-41A3-4B91-99B3-4A345CB73F57}"/>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D5355EC5-76F5-4D21-A69E-BE9CE9685577}"/>
              </a:ext>
            </a:extLst>
          </p:cNvPr>
          <p:cNvSpPr>
            <a:spLocks noGrp="1"/>
          </p:cNvSpPr>
          <p:nvPr>
            <p:ph idx="1"/>
          </p:nvPr>
        </p:nvSpPr>
        <p:spPr/>
        <p:txBody>
          <a:bodyPr>
            <a:normAutofit/>
          </a:bodyPr>
          <a:lstStyle/>
          <a:p>
            <a:pPr algn="just"/>
            <a:r>
              <a:rPr lang="es-ES" sz="2200" dirty="0"/>
              <a:t>El Pacto Internacional de Derechos Civiles y Políticos en el artículo 10, numeral 3º, prevé que “el régimen penitenciario consistirá en un tratamiento cuya finalidad esencial será la reforma y la readaptación social de los penados” . A su turno, la Ley 65 de 1993, en el artículo 10 dispone que “El tratamiento penitenciario tiene la finalidad de alcanzar la resocialización del infractor de la ley penal, mediante el examen de su personalidad y a través de la disciplina, el trabajo, el estudio, la formación espiritual, la cultura, el deporte y la recreación, bajo un espíritu humano y solidario.” </a:t>
            </a:r>
          </a:p>
          <a:p>
            <a:endParaRPr lang="es-ES" dirty="0"/>
          </a:p>
        </p:txBody>
      </p:sp>
    </p:spTree>
    <p:extLst>
      <p:ext uri="{BB962C8B-B14F-4D97-AF65-F5344CB8AC3E}">
        <p14:creationId xmlns:p14="http://schemas.microsoft.com/office/powerpoint/2010/main" val="37801425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EFF1E5-64A5-4940-9915-75750A4DDC0A}"/>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6CA30EA0-338B-4488-AD19-D8F4E6F58306}"/>
              </a:ext>
            </a:extLst>
          </p:cNvPr>
          <p:cNvSpPr>
            <a:spLocks noGrp="1"/>
          </p:cNvSpPr>
          <p:nvPr>
            <p:ph idx="1"/>
          </p:nvPr>
        </p:nvSpPr>
        <p:spPr/>
        <p:txBody>
          <a:bodyPr/>
          <a:lstStyle/>
          <a:p>
            <a:pPr algn="just"/>
            <a:r>
              <a:rPr lang="es-ES" sz="2800" dirty="0"/>
              <a:t>En los artículos 142  y 143  la misma normativa establece que el tratamiento penitenciario tiene como objeto preparar a la persona que se encuentra privada de la libertad a través de la educación, el trabajo, actividades recreativas, culturales y deportivas, la instrucción y las relaciones de familia para el momento en el que recobre la libertad.</a:t>
            </a:r>
          </a:p>
          <a:p>
            <a:endParaRPr lang="es-CO" dirty="0"/>
          </a:p>
        </p:txBody>
      </p:sp>
    </p:spTree>
    <p:extLst>
      <p:ext uri="{BB962C8B-B14F-4D97-AF65-F5344CB8AC3E}">
        <p14:creationId xmlns:p14="http://schemas.microsoft.com/office/powerpoint/2010/main" val="39248619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EC8A84-6C66-466E-9340-351BDA3186A1}"/>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5C538B7E-4794-48DB-B039-766E5F803169}"/>
              </a:ext>
            </a:extLst>
          </p:cNvPr>
          <p:cNvSpPr>
            <a:spLocks noGrp="1"/>
          </p:cNvSpPr>
          <p:nvPr>
            <p:ph idx="1"/>
          </p:nvPr>
        </p:nvSpPr>
        <p:spPr/>
        <p:txBody>
          <a:bodyPr>
            <a:normAutofit lnSpcReduction="10000"/>
          </a:bodyPr>
          <a:lstStyle/>
          <a:p>
            <a:pPr algn="just"/>
            <a:r>
              <a:rPr lang="es-ES" sz="2400" dirty="0"/>
              <a:t>Los artículos 94, 96 y 97 del Código Penitenciario y Carcelario prevén que la educación es la base fundamental de la resocialización. de ahí que la resocialización del infractor, como marco de interpretación de todas las medidas punitivas y como expresión de la dignidad humana, el libre desarrollo de la personalidad y la autonomía individual, deba entenderse como una obligación del Estado de ofrecerle al penado todos los medios razonables encaminados o alcanzarla y al tiempo, le prohíbe entorpecer su realización.</a:t>
            </a:r>
          </a:p>
          <a:p>
            <a:endParaRPr lang="es-CO" dirty="0"/>
          </a:p>
        </p:txBody>
      </p:sp>
    </p:spTree>
    <p:extLst>
      <p:ext uri="{BB962C8B-B14F-4D97-AF65-F5344CB8AC3E}">
        <p14:creationId xmlns:p14="http://schemas.microsoft.com/office/powerpoint/2010/main" val="249585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D1AE58-42C0-491C-B2C2-17A2EE9B17DB}"/>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BD2E3463-A507-4760-BAD7-A7A79B1DD7DC}"/>
              </a:ext>
            </a:extLst>
          </p:cNvPr>
          <p:cNvSpPr>
            <a:spLocks noGrp="1"/>
          </p:cNvSpPr>
          <p:nvPr>
            <p:ph idx="1"/>
          </p:nvPr>
        </p:nvSpPr>
        <p:spPr/>
        <p:txBody>
          <a:bodyPr>
            <a:normAutofit/>
          </a:bodyPr>
          <a:lstStyle/>
          <a:p>
            <a:pPr algn="just"/>
            <a:r>
              <a:rPr lang="es-ES" sz="2800" dirty="0"/>
              <a:t>En la T-288 de 2015 se sostuvo que el principio de la dignidad humana impone que los seres humanos deban ser considerados como fines en sí mismos y no como instrumentos, lo cual se constituye en un límite para la potestad del Estado en el diseño de la política criminal.</a:t>
            </a:r>
            <a:endParaRPr lang="es-CO" sz="2800" dirty="0"/>
          </a:p>
        </p:txBody>
      </p:sp>
    </p:spTree>
    <p:extLst>
      <p:ext uri="{BB962C8B-B14F-4D97-AF65-F5344CB8AC3E}">
        <p14:creationId xmlns:p14="http://schemas.microsoft.com/office/powerpoint/2010/main" val="41992145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0EC0C5-0FAF-4786-83C3-01762B2AC7B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57721B31-87B9-4A5B-9F9F-26BB23DD8D71}"/>
              </a:ext>
            </a:extLst>
          </p:cNvPr>
          <p:cNvSpPr>
            <a:spLocks noGrp="1"/>
          </p:cNvSpPr>
          <p:nvPr>
            <p:ph idx="1"/>
          </p:nvPr>
        </p:nvSpPr>
        <p:spPr/>
        <p:txBody>
          <a:bodyPr>
            <a:normAutofit/>
          </a:bodyPr>
          <a:lstStyle/>
          <a:p>
            <a:pPr algn="just"/>
            <a:r>
              <a:rPr lang="es-ES" sz="3200" dirty="0"/>
              <a:t>Ley 1709 de 2014 “adicionó el artículo 68A a la Ley 65 de 1993 considerando el: “</a:t>
            </a:r>
            <a:r>
              <a:rPr lang="es-ES" sz="3200" b="1" u="sng" dirty="0"/>
              <a:t>Derecho</a:t>
            </a:r>
            <a:r>
              <a:rPr lang="es-ES" sz="3200" dirty="0"/>
              <a:t> a la redención. </a:t>
            </a:r>
            <a:r>
              <a:rPr lang="es-ES" sz="3200" b="1" u="sng" dirty="0"/>
              <a:t>La redención de pena es un derecho </a:t>
            </a:r>
            <a:r>
              <a:rPr lang="es-ES" sz="3200" dirty="0"/>
              <a:t>que será exigible una vez la persona privada de la libertad cumpla los requisitos exigidos para acceder a ella.”</a:t>
            </a:r>
            <a:endParaRPr lang="es-CO" sz="3200" dirty="0"/>
          </a:p>
        </p:txBody>
      </p:sp>
    </p:spTree>
    <p:extLst>
      <p:ext uri="{BB962C8B-B14F-4D97-AF65-F5344CB8AC3E}">
        <p14:creationId xmlns:p14="http://schemas.microsoft.com/office/powerpoint/2010/main" val="1800355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FFD786-C3AE-4C69-B354-E416CFD73A76}"/>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FAE03C42-377A-4A1F-A7B5-1D9BF7A7163A}"/>
              </a:ext>
            </a:extLst>
          </p:cNvPr>
          <p:cNvSpPr>
            <a:spLocks noGrp="1"/>
          </p:cNvSpPr>
          <p:nvPr>
            <p:ph idx="1"/>
          </p:nvPr>
        </p:nvSpPr>
        <p:spPr/>
        <p:txBody>
          <a:bodyPr>
            <a:normAutofit lnSpcReduction="10000"/>
          </a:bodyPr>
          <a:lstStyle/>
          <a:p>
            <a:pPr marL="0" indent="0" algn="ctr">
              <a:buNone/>
            </a:pPr>
            <a:r>
              <a:rPr lang="es-ES" sz="4800" dirty="0"/>
              <a:t>Dos conceptos importantes para la valoración probatoria: el interés superior del menor y la perspectiva de genero.</a:t>
            </a:r>
          </a:p>
          <a:p>
            <a:endParaRPr lang="es-CO" dirty="0"/>
          </a:p>
        </p:txBody>
      </p:sp>
    </p:spTree>
    <p:extLst>
      <p:ext uri="{BB962C8B-B14F-4D97-AF65-F5344CB8AC3E}">
        <p14:creationId xmlns:p14="http://schemas.microsoft.com/office/powerpoint/2010/main" val="33286577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B278A-7284-4402-AEE7-E6C9E5326916}"/>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79C8167D-4EA8-4265-BBA4-F5EE8BD10B1C}"/>
              </a:ext>
            </a:extLst>
          </p:cNvPr>
          <p:cNvSpPr>
            <a:spLocks noGrp="1"/>
          </p:cNvSpPr>
          <p:nvPr>
            <p:ph idx="1"/>
          </p:nvPr>
        </p:nvSpPr>
        <p:spPr/>
        <p:txBody>
          <a:bodyPr>
            <a:normAutofit/>
          </a:bodyPr>
          <a:lstStyle/>
          <a:p>
            <a:pPr algn="just"/>
            <a:r>
              <a:rPr lang="es-ES" dirty="0"/>
              <a:t>No se trata de la interpretación de dos normas legales que se contraponen, sino de la </a:t>
            </a:r>
            <a:r>
              <a:rPr lang="es-ES" u="sng" dirty="0"/>
              <a:t>armonización</a:t>
            </a:r>
            <a:r>
              <a:rPr lang="es-ES" dirty="0"/>
              <a:t> de los postulados constitucionales en el marco de un Estado social de derecho y la lectura articulada de la política criminal y el principio pro infans, donde se reconoce el deber de proteger  a todos los habitantes del Estado, de manera especial a los menores -en las dos dimensiones ya vistas-, pero al tiempo supone que las sanciones guarden consonancia con los postulados superiores y puntualmente el tratamiento penitenciario tenga como finalidad la resocialización del penado, a través del estudio o el trabajo, para que una vez vuelva a la vida en libertad no sea objeto de segregación y pueda asumir un nuevo comienzo.</a:t>
            </a:r>
            <a:endParaRPr lang="es-CO" dirty="0"/>
          </a:p>
        </p:txBody>
      </p:sp>
    </p:spTree>
    <p:extLst>
      <p:ext uri="{BB962C8B-B14F-4D97-AF65-F5344CB8AC3E}">
        <p14:creationId xmlns:p14="http://schemas.microsoft.com/office/powerpoint/2010/main" val="24706025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C7EA10-3178-442B-9375-FBC095FF7BE7}"/>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8A263137-8734-4006-8236-0EE8EED577AB}"/>
              </a:ext>
            </a:extLst>
          </p:cNvPr>
          <p:cNvSpPr>
            <a:spLocks noGrp="1"/>
          </p:cNvSpPr>
          <p:nvPr>
            <p:ph idx="1"/>
          </p:nvPr>
        </p:nvSpPr>
        <p:spPr/>
        <p:txBody>
          <a:bodyPr/>
          <a:lstStyle/>
          <a:p>
            <a:pPr algn="just"/>
            <a:r>
              <a:rPr lang="es-ES" dirty="0"/>
              <a:t>Es menester precisar que bajo el argumento de que aún los condenados por delitos contra menores tienen derecho a resocializarse a través de actividades que dan lugar a redimir pena, esta Corte no desconoce la protección del interés superior del menor, sino que concluye que tal determinación se encuentra materializada en los diferentes escenarios de la política criminal estatal, la cual no puede ser llevada al extremo del tratamiento penitenciario y el fin resocializador de la sanción penal, porque ello implicaría soslayar la dignidad humana del infractor, desconociendo los principios fundantes del Estado colombiano.</a:t>
            </a:r>
            <a:endParaRPr lang="es-CO" dirty="0"/>
          </a:p>
        </p:txBody>
      </p:sp>
    </p:spTree>
    <p:extLst>
      <p:ext uri="{BB962C8B-B14F-4D97-AF65-F5344CB8AC3E}">
        <p14:creationId xmlns:p14="http://schemas.microsoft.com/office/powerpoint/2010/main" val="7424847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DAEAA-5897-49A2-BEDD-FB4AE2C6B615}"/>
              </a:ext>
            </a:extLst>
          </p:cNvPr>
          <p:cNvSpPr>
            <a:spLocks noGrp="1"/>
          </p:cNvSpPr>
          <p:nvPr>
            <p:ph type="title"/>
          </p:nvPr>
        </p:nvSpPr>
        <p:spPr/>
        <p:txBody>
          <a:bodyPr/>
          <a:lstStyle/>
          <a:p>
            <a:pPr algn="ctr"/>
            <a:r>
              <a:rPr lang="es-ES" dirty="0"/>
              <a:t>T117-13 EXCLUSIÓN ENTREVISTA</a:t>
            </a:r>
            <a:endParaRPr lang="es-CO" dirty="0"/>
          </a:p>
        </p:txBody>
      </p:sp>
      <p:sp>
        <p:nvSpPr>
          <p:cNvPr id="3" name="Marcador de contenido 2">
            <a:extLst>
              <a:ext uri="{FF2B5EF4-FFF2-40B4-BE49-F238E27FC236}">
                <a16:creationId xmlns:a16="http://schemas.microsoft.com/office/drawing/2014/main" id="{BF4B7CC7-7A83-4FA3-B991-786836799C9E}"/>
              </a:ext>
            </a:extLst>
          </p:cNvPr>
          <p:cNvSpPr>
            <a:spLocks noGrp="1"/>
          </p:cNvSpPr>
          <p:nvPr>
            <p:ph idx="1"/>
          </p:nvPr>
        </p:nvSpPr>
        <p:spPr/>
        <p:txBody>
          <a:bodyPr>
            <a:normAutofit/>
          </a:bodyPr>
          <a:lstStyle/>
          <a:p>
            <a:pPr algn="just"/>
            <a:r>
              <a:rPr lang="es-ES" sz="3200" dirty="0"/>
              <a:t>La Corte revisó decisión judicial que inadmitió entrevista rendida por una menor dentro del proceso penal por el delito de acto sexual abusivo con menor de 14 años por haberse llevado a cabo sin hacerle a la menor la salvedad del artículo 33 de la Constitución. </a:t>
            </a:r>
            <a:endParaRPr lang="es-CO" sz="3200" dirty="0"/>
          </a:p>
        </p:txBody>
      </p:sp>
    </p:spTree>
    <p:extLst>
      <p:ext uri="{BB962C8B-B14F-4D97-AF65-F5344CB8AC3E}">
        <p14:creationId xmlns:p14="http://schemas.microsoft.com/office/powerpoint/2010/main" val="31048693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DA34C-5B5C-4094-99DB-D11038BC76D0}"/>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BC1FBB3E-0072-4C74-A4F8-F25C527650D8}"/>
              </a:ext>
            </a:extLst>
          </p:cNvPr>
          <p:cNvSpPr>
            <a:spLocks noGrp="1"/>
          </p:cNvSpPr>
          <p:nvPr>
            <p:ph idx="1"/>
          </p:nvPr>
        </p:nvSpPr>
        <p:spPr/>
        <p:txBody>
          <a:bodyPr>
            <a:normAutofit/>
          </a:bodyPr>
          <a:lstStyle/>
          <a:p>
            <a:pPr algn="just"/>
            <a:r>
              <a:rPr lang="es-ES" sz="2400" dirty="0"/>
              <a:t>Resulta contraproducente para los fines perseguidos analizar el testimonio del infante particularmente en la entrevista forense que realiza el Defensor de Familia bajo la óptica formal y material como si se tratara de adultos e introducir al menor en aspectos tan complejos como el postulado del artículo 33 de la Constitución Política que a todas luces resulta contrario por su incipiente madurez psicológica y al ambiente especial en que se debe desarrollar la entrevista. </a:t>
            </a:r>
            <a:endParaRPr lang="es-CO" sz="2400" dirty="0"/>
          </a:p>
        </p:txBody>
      </p:sp>
    </p:spTree>
    <p:extLst>
      <p:ext uri="{BB962C8B-B14F-4D97-AF65-F5344CB8AC3E}">
        <p14:creationId xmlns:p14="http://schemas.microsoft.com/office/powerpoint/2010/main" val="374216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49C568-1326-4E07-AD52-D23C1070F0C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07EE7E1E-FDF8-4151-99F4-5AFDCF1DED78}"/>
              </a:ext>
            </a:extLst>
          </p:cNvPr>
          <p:cNvSpPr>
            <a:spLocks noGrp="1"/>
          </p:cNvSpPr>
          <p:nvPr>
            <p:ph idx="1"/>
          </p:nvPr>
        </p:nvSpPr>
        <p:spPr/>
        <p:txBody>
          <a:bodyPr>
            <a:noAutofit/>
          </a:bodyPr>
          <a:lstStyle/>
          <a:p>
            <a:pPr algn="just"/>
            <a:r>
              <a:rPr lang="es-ES" sz="2800" dirty="0"/>
              <a:t>Queda claro así que el principio del interés superior del menor opera como el criterio orientador de la interpretación y aplicación de las normas de protección de la infancia, y enseña que la participación de los niños en el proceso penal no sea un ejercicio simbólico, sino real y efectivo y esto implica que se le ofrezca información que puede comprender de acuerdo a su nivel educativo. </a:t>
            </a:r>
            <a:endParaRPr lang="es-CO" sz="2800" dirty="0"/>
          </a:p>
        </p:txBody>
      </p:sp>
    </p:spTree>
    <p:extLst>
      <p:ext uri="{BB962C8B-B14F-4D97-AF65-F5344CB8AC3E}">
        <p14:creationId xmlns:p14="http://schemas.microsoft.com/office/powerpoint/2010/main" val="23001931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DD7895-E905-4B1E-9B95-CFAA061D2404}"/>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A07DDD3F-C08E-4C42-B8CB-037A6BFC57B5}"/>
              </a:ext>
            </a:extLst>
          </p:cNvPr>
          <p:cNvSpPr>
            <a:spLocks noGrp="1"/>
          </p:cNvSpPr>
          <p:nvPr>
            <p:ph idx="1"/>
          </p:nvPr>
        </p:nvSpPr>
        <p:spPr/>
        <p:txBody>
          <a:bodyPr>
            <a:normAutofit fontScale="92500" lnSpcReduction="20000"/>
          </a:bodyPr>
          <a:lstStyle/>
          <a:p>
            <a:pPr algn="just"/>
            <a:r>
              <a:rPr lang="es-ES" dirty="0"/>
              <a:t>El asunto merecía resolverse por ende a la luz del principio pro infans, postulado derivado de la Carta Política del cual proviene la obligación de aplicar las distintas disposiciones del ordenamiento jurídico en consonancia con la protección del interés superior del niño. </a:t>
            </a:r>
            <a:r>
              <a:rPr lang="es-ES" u="sng" dirty="0"/>
              <a:t>A su vez, el mismo principio es una herramienta hermenéutica valiosa para la ponderación de derechos constitucionales</a:t>
            </a:r>
            <a:r>
              <a:rPr lang="es-ES" dirty="0"/>
              <a:t>, en el entendido que en aquellos eventos en que se haga presente la tensión entre prerrogativas de índole superior, deberá preferirse la solución que otorgue mayores garantías a los derechos de los menores de edad.  En esta sentido, se reitera se exigía una interpretación constitucional acorde con los derechos de la niña, es decir, no bastaba una interpretación aislada de las garantías constitucionales como en este caso la contenida en el artículo 33 Superior sino que había que garantizar que tal interpretación resultará armónica con el sistema de derechos fundamentales de los niños, niñas y adolescentes. </a:t>
            </a:r>
            <a:endParaRPr lang="es-CO" dirty="0"/>
          </a:p>
        </p:txBody>
      </p:sp>
    </p:spTree>
    <p:extLst>
      <p:ext uri="{BB962C8B-B14F-4D97-AF65-F5344CB8AC3E}">
        <p14:creationId xmlns:p14="http://schemas.microsoft.com/office/powerpoint/2010/main" val="26714846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1B7380-97DA-43CA-B31E-606995772A20}"/>
              </a:ext>
            </a:extLst>
          </p:cNvPr>
          <p:cNvSpPr>
            <a:spLocks noGrp="1"/>
          </p:cNvSpPr>
          <p:nvPr>
            <p:ph type="title"/>
          </p:nvPr>
        </p:nvSpPr>
        <p:spPr/>
        <p:txBody>
          <a:bodyPr/>
          <a:lstStyle/>
          <a:p>
            <a:pPr algn="ctr"/>
            <a:r>
              <a:rPr lang="es-ES" dirty="0"/>
              <a:t>SU 433-20 prescripción </a:t>
            </a:r>
            <a:endParaRPr lang="es-CO" dirty="0"/>
          </a:p>
        </p:txBody>
      </p:sp>
      <p:sp>
        <p:nvSpPr>
          <p:cNvPr id="3" name="Marcador de contenido 2">
            <a:extLst>
              <a:ext uri="{FF2B5EF4-FFF2-40B4-BE49-F238E27FC236}">
                <a16:creationId xmlns:a16="http://schemas.microsoft.com/office/drawing/2014/main" id="{B26624D6-47E7-4D35-8C91-B9CB72AFE623}"/>
              </a:ext>
            </a:extLst>
          </p:cNvPr>
          <p:cNvSpPr>
            <a:spLocks noGrp="1"/>
          </p:cNvSpPr>
          <p:nvPr>
            <p:ph idx="1"/>
          </p:nvPr>
        </p:nvSpPr>
        <p:spPr/>
        <p:txBody>
          <a:bodyPr>
            <a:normAutofit/>
          </a:bodyPr>
          <a:lstStyle/>
          <a:p>
            <a:pPr algn="just"/>
            <a:r>
              <a:rPr lang="es-ES" sz="2800" dirty="0"/>
              <a:t>La Corte revisó providencia judicial que declaró la prescripción de la acción penal por el delito de “acceso carnal abusivo con menor de 14 años.</a:t>
            </a:r>
          </a:p>
          <a:p>
            <a:pPr algn="just"/>
            <a:r>
              <a:rPr lang="es-ES" sz="2800" dirty="0"/>
              <a:t>El problema jurídico consistió en desentrañar la interpretación  del termino de prescripción de la acción penal en delitos sexuales en los que son victimas NNA. </a:t>
            </a:r>
          </a:p>
          <a:p>
            <a:endParaRPr lang="es-ES" dirty="0"/>
          </a:p>
          <a:p>
            <a:endParaRPr lang="es-ES" dirty="0"/>
          </a:p>
          <a:p>
            <a:endParaRPr lang="es-CO" dirty="0"/>
          </a:p>
        </p:txBody>
      </p:sp>
    </p:spTree>
    <p:extLst>
      <p:ext uri="{BB962C8B-B14F-4D97-AF65-F5344CB8AC3E}">
        <p14:creationId xmlns:p14="http://schemas.microsoft.com/office/powerpoint/2010/main" val="2704533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CB177-DD67-4F37-B2E1-7A40BB3379D6}"/>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AABAA0D1-FD2B-4BC0-A0C7-77B3C05B3B84}"/>
              </a:ext>
            </a:extLst>
          </p:cNvPr>
          <p:cNvSpPr>
            <a:spLocks noGrp="1"/>
          </p:cNvSpPr>
          <p:nvPr>
            <p:ph idx="1"/>
          </p:nvPr>
        </p:nvSpPr>
        <p:spPr/>
        <p:txBody>
          <a:bodyPr>
            <a:normAutofit/>
          </a:bodyPr>
          <a:lstStyle/>
          <a:p>
            <a:r>
              <a:rPr lang="es-ES" dirty="0"/>
              <a:t> “Artículo 83. Término de prescripción de la acción penal. La acción penal prescribirá en un tiempo igual al máximo de la pena fijada en la ley, si fuere privativa de la libertad, pero en ningún caso será inferior a cinco (5) años, ni excederá de veinte (20), salvo lo dispuesto en el inciso siguiente de este artículo.</a:t>
            </a:r>
          </a:p>
          <a:p>
            <a:r>
              <a:rPr lang="es-ES" dirty="0"/>
              <a:t>…Cuando se trate de delitos contra la libertad, integridad y formación sexuales, o el delito consagrado en el artículo 237, cometidos en menores de edad, la acción penal prescribirá en veinte (20) años contados a partir del momento en que la víctima alcance la mayoría de edad.”</a:t>
            </a:r>
          </a:p>
          <a:p>
            <a:endParaRPr lang="es-CO" dirty="0"/>
          </a:p>
        </p:txBody>
      </p:sp>
    </p:spTree>
    <p:extLst>
      <p:ext uri="{BB962C8B-B14F-4D97-AF65-F5344CB8AC3E}">
        <p14:creationId xmlns:p14="http://schemas.microsoft.com/office/powerpoint/2010/main" val="11438230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3CD1F-06FA-42F1-8CB5-E2BDF0CD4EE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7A5932EB-75FA-46E8-A336-C276AB143EC0}"/>
              </a:ext>
            </a:extLst>
          </p:cNvPr>
          <p:cNvSpPr>
            <a:spLocks noGrp="1"/>
          </p:cNvSpPr>
          <p:nvPr>
            <p:ph idx="1"/>
          </p:nvPr>
        </p:nvSpPr>
        <p:spPr/>
        <p:txBody>
          <a:bodyPr/>
          <a:lstStyle/>
          <a:p>
            <a:pPr algn="just"/>
            <a:r>
              <a:rPr lang="es-ES" sz="2400" dirty="0"/>
              <a:t>“Artículo 86. Interrupción y suspensión del término prescriptivo de la acción. La prescripción de la acción penal se interrumpe con la formulación de la imputación.</a:t>
            </a:r>
          </a:p>
          <a:p>
            <a:pPr algn="just"/>
            <a:r>
              <a:rPr lang="es-ES" sz="2400" dirty="0"/>
              <a:t>Producida la interrupción del término prescriptivo, éste comenzará a correr de nuevo por un tiempo igual a la mitad del señalado en el artículo 83. En este evento el término no podrá ser inferior a </a:t>
            </a:r>
            <a:r>
              <a:rPr lang="es-ES" sz="2400" dirty="0" smtClean="0"/>
              <a:t>tres </a:t>
            </a:r>
            <a:r>
              <a:rPr lang="es-ES" sz="2400" dirty="0" smtClean="0"/>
              <a:t>(3) años, </a:t>
            </a:r>
            <a:r>
              <a:rPr lang="es-ES" sz="2400" dirty="0"/>
              <a:t>ni superior a diez (10</a:t>
            </a:r>
            <a:r>
              <a:rPr lang="es-ES" sz="2400" dirty="0" smtClean="0"/>
              <a:t>). (art. </a:t>
            </a:r>
            <a:r>
              <a:rPr lang="es-ES" sz="2400" smtClean="0"/>
              <a:t>292 CPP).</a:t>
            </a:r>
            <a:endParaRPr lang="es-ES" sz="2400" dirty="0"/>
          </a:p>
          <a:p>
            <a:endParaRPr lang="es-CO" dirty="0"/>
          </a:p>
        </p:txBody>
      </p:sp>
    </p:spTree>
    <p:extLst>
      <p:ext uri="{BB962C8B-B14F-4D97-AF65-F5344CB8AC3E}">
        <p14:creationId xmlns:p14="http://schemas.microsoft.com/office/powerpoint/2010/main" val="19704802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C1550-7731-4310-8B0C-17A403967AFE}"/>
              </a:ext>
            </a:extLst>
          </p:cNvPr>
          <p:cNvSpPr>
            <a:spLocks noGrp="1"/>
          </p:cNvSpPr>
          <p:nvPr>
            <p:ph type="title"/>
          </p:nvPr>
        </p:nvSpPr>
        <p:spPr/>
        <p:txBody>
          <a:bodyPr/>
          <a:lstStyle/>
          <a:p>
            <a:pPr algn="ctr"/>
            <a:r>
              <a:rPr lang="es-ES" dirty="0"/>
              <a:t>DOS INTERPRETACIONES</a:t>
            </a:r>
            <a:endParaRPr lang="es-CO" dirty="0"/>
          </a:p>
        </p:txBody>
      </p:sp>
      <p:sp>
        <p:nvSpPr>
          <p:cNvPr id="3" name="Marcador de contenido 2">
            <a:extLst>
              <a:ext uri="{FF2B5EF4-FFF2-40B4-BE49-F238E27FC236}">
                <a16:creationId xmlns:a16="http://schemas.microsoft.com/office/drawing/2014/main" id="{FC38DF1D-7AAE-4BFA-85C5-E61EDEADA34E}"/>
              </a:ext>
            </a:extLst>
          </p:cNvPr>
          <p:cNvSpPr>
            <a:spLocks noGrp="1"/>
          </p:cNvSpPr>
          <p:nvPr>
            <p:ph idx="1"/>
          </p:nvPr>
        </p:nvSpPr>
        <p:spPr/>
        <p:txBody>
          <a:bodyPr/>
          <a:lstStyle/>
          <a:p>
            <a:pPr algn="just"/>
            <a:r>
              <a:rPr lang="es-ES" dirty="0"/>
              <a:t>En los delitos sexuales contra menores de edad el término de prescripción se empieza a contabilizar a partir del momento en que la víctima alcanza la mayoría de edad (Código Penal, art. 83, inciso 3), se aplica durante toda la actuación penal, incluso con posterioridad a la formulación de imputación. </a:t>
            </a:r>
          </a:p>
          <a:p>
            <a:pPr algn="just"/>
            <a:r>
              <a:rPr lang="es-ES" dirty="0"/>
              <a:t>El término de prescripción de la acción penal se interrumpe con la formulación de imputación, y empieza a contabilizarse por un tiempo igual a la mitad del máximo de la pena imponible, pero nunca superior a 10 años (Código Penal, art. 86), es aplicable a también a los delitos sexuales cometidos contra menores de edad.</a:t>
            </a:r>
            <a:endParaRPr lang="es-CO" dirty="0"/>
          </a:p>
        </p:txBody>
      </p:sp>
    </p:spTree>
    <p:extLst>
      <p:ext uri="{BB962C8B-B14F-4D97-AF65-F5344CB8AC3E}">
        <p14:creationId xmlns:p14="http://schemas.microsoft.com/office/powerpoint/2010/main" val="265094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1152F8-8538-4ACE-87C7-47AEBDFF8075}"/>
              </a:ext>
            </a:extLst>
          </p:cNvPr>
          <p:cNvSpPr>
            <a:spLocks noGrp="1"/>
          </p:cNvSpPr>
          <p:nvPr>
            <p:ph type="title"/>
          </p:nvPr>
        </p:nvSpPr>
        <p:spPr/>
        <p:txBody>
          <a:bodyPr/>
          <a:lstStyle/>
          <a:p>
            <a:pPr algn="ctr"/>
            <a:r>
              <a:rPr lang="es-ES" dirty="0"/>
              <a:t>el interés superior DE LOS NNA</a:t>
            </a:r>
            <a:endParaRPr lang="es-CO" dirty="0"/>
          </a:p>
        </p:txBody>
      </p:sp>
      <p:sp>
        <p:nvSpPr>
          <p:cNvPr id="3" name="Marcador de contenido 2">
            <a:extLst>
              <a:ext uri="{FF2B5EF4-FFF2-40B4-BE49-F238E27FC236}">
                <a16:creationId xmlns:a16="http://schemas.microsoft.com/office/drawing/2014/main" id="{D712190B-95CF-47F9-84EF-105ACB13BF5E}"/>
              </a:ext>
            </a:extLst>
          </p:cNvPr>
          <p:cNvSpPr>
            <a:spLocks noGrp="1"/>
          </p:cNvSpPr>
          <p:nvPr>
            <p:ph idx="1"/>
          </p:nvPr>
        </p:nvSpPr>
        <p:spPr/>
        <p:txBody>
          <a:bodyPr>
            <a:normAutofit lnSpcReduction="10000"/>
          </a:bodyPr>
          <a:lstStyle/>
          <a:p>
            <a:pPr marL="0" indent="0" algn="just">
              <a:buNone/>
            </a:pPr>
            <a:r>
              <a:rPr lang="es-CO" sz="3200" dirty="0"/>
              <a:t>“Es un concepto relacional, es decir, que se predica de situaciones en las cuales deban armonizarse los derechos e intereses de un determinado niño con los de otra u otras personas con los cuales han entrado en conflicto, lo que significa que no puede otorgárseles un carácter excluyentes o absolutos” C 684/09</a:t>
            </a:r>
            <a:endParaRPr lang="es-ES" sz="3200" dirty="0"/>
          </a:p>
          <a:p>
            <a:endParaRPr lang="es-CO" dirty="0"/>
          </a:p>
        </p:txBody>
      </p:sp>
    </p:spTree>
    <p:extLst>
      <p:ext uri="{BB962C8B-B14F-4D97-AF65-F5344CB8AC3E}">
        <p14:creationId xmlns:p14="http://schemas.microsoft.com/office/powerpoint/2010/main" val="15285280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650DB-4B03-4321-A528-DD9E54311799}"/>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9C3574BA-3699-4A4B-B428-2183D2121BCE}"/>
              </a:ext>
            </a:extLst>
          </p:cNvPr>
          <p:cNvSpPr>
            <a:spLocks noGrp="1"/>
          </p:cNvSpPr>
          <p:nvPr>
            <p:ph idx="1"/>
          </p:nvPr>
        </p:nvSpPr>
        <p:spPr/>
        <p:txBody>
          <a:bodyPr>
            <a:noAutofit/>
          </a:bodyPr>
          <a:lstStyle/>
          <a:p>
            <a:pPr algn="just"/>
            <a:r>
              <a:rPr lang="es-ES" sz="2800" dirty="0"/>
              <a:t>la satisfacción del interés superior del menor, pese a ser trascendente, no puede rebasar los pilares fundamentales del Estado de Derecho, como el principio de legalidad y la garantía del debido proceso, también consagrados en la Constitución y en instrumentos internacionales de derechos humanos. En efecto, el instituto procesal de la prescripción de la acción penal hace parte fundamental de las garantías inherentes al Estado de </a:t>
            </a:r>
            <a:r>
              <a:rPr lang="es-ES" sz="2800" dirty="0" smtClean="0"/>
              <a:t>Derecho.</a:t>
            </a:r>
            <a:endParaRPr lang="es-CO" sz="2800" dirty="0"/>
          </a:p>
        </p:txBody>
      </p:sp>
    </p:spTree>
    <p:extLst>
      <p:ext uri="{BB962C8B-B14F-4D97-AF65-F5344CB8AC3E}">
        <p14:creationId xmlns:p14="http://schemas.microsoft.com/office/powerpoint/2010/main" val="7761153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CFBEF0-555A-4D03-B441-381C381072DA}"/>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D3EF214F-03FD-407A-8480-30015EB93162}"/>
              </a:ext>
            </a:extLst>
          </p:cNvPr>
          <p:cNvSpPr>
            <a:spLocks noGrp="1"/>
          </p:cNvSpPr>
          <p:nvPr>
            <p:ph idx="1"/>
          </p:nvPr>
        </p:nvSpPr>
        <p:spPr/>
        <p:txBody>
          <a:bodyPr>
            <a:normAutofit/>
          </a:bodyPr>
          <a:lstStyle/>
          <a:p>
            <a:pPr algn="just"/>
            <a:r>
              <a:rPr lang="es-ES" sz="2800" dirty="0"/>
              <a:t>El ius puniendi como potestad estatal, ancla sus raíces en el propio modelo del Estado social de Derecho, la potestad de castigar está sometida a claros límites, el Estado no puede mantener sub judice a una persona de manera indefinida y los ciudadanos tiene el  derecho a ser juzgados en un plazo razonable. </a:t>
            </a:r>
            <a:endParaRPr lang="es-CO" sz="2800" dirty="0"/>
          </a:p>
        </p:txBody>
      </p:sp>
    </p:spTree>
    <p:extLst>
      <p:ext uri="{BB962C8B-B14F-4D97-AF65-F5344CB8AC3E}">
        <p14:creationId xmlns:p14="http://schemas.microsoft.com/office/powerpoint/2010/main" val="40003271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6298D-F216-42CA-9071-B3B6D07254F8}"/>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7551FDE4-D93A-4707-AD9F-E0F475C1EF15}"/>
              </a:ext>
            </a:extLst>
          </p:cNvPr>
          <p:cNvSpPr>
            <a:spLocks noGrp="1"/>
          </p:cNvSpPr>
          <p:nvPr>
            <p:ph idx="1"/>
          </p:nvPr>
        </p:nvSpPr>
        <p:spPr/>
        <p:txBody>
          <a:bodyPr>
            <a:normAutofit lnSpcReduction="10000"/>
          </a:bodyPr>
          <a:lstStyle/>
          <a:p>
            <a:pPr algn="just"/>
            <a:r>
              <a:rPr lang="es-ES" sz="2400" dirty="0"/>
              <a:t>De cierta forma, el accionante plantea una compleja encrucijada, y pretende que, el juez de tutela declare que el término de prescripción de la acción penal, debe contabilizarse de la forma que mejor favorezca el interés superior del menor. Este ejercicio, así planteado, terminaría por trasladar la función del Legislador al funcionario judicial, a la postre en el ámbito penal, en donde los principios de legalidad estricta, interpretación pro hómine e interpretación restrictiva de las normas, constituyen un plus de las garantías del procesado y a su vez se erige en límites al ius puniendi. </a:t>
            </a:r>
            <a:endParaRPr lang="es-CO" sz="2400" dirty="0"/>
          </a:p>
        </p:txBody>
      </p:sp>
    </p:spTree>
    <p:extLst>
      <p:ext uri="{BB962C8B-B14F-4D97-AF65-F5344CB8AC3E}">
        <p14:creationId xmlns:p14="http://schemas.microsoft.com/office/powerpoint/2010/main" val="31794264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8754EE-ECCE-44B4-88E4-579D635E6979}"/>
              </a:ext>
            </a:extLst>
          </p:cNvPr>
          <p:cNvSpPr>
            <a:spLocks noGrp="1"/>
          </p:cNvSpPr>
          <p:nvPr>
            <p:ph type="title"/>
          </p:nvPr>
        </p:nvSpPr>
        <p:spPr/>
        <p:txBody>
          <a:bodyPr/>
          <a:lstStyle/>
          <a:p>
            <a:pPr algn="ctr"/>
            <a:r>
              <a:rPr lang="es-ES" dirty="0"/>
              <a:t>T 142-19 PRINCIPIO DE OPORTUNIDAD </a:t>
            </a:r>
            <a:endParaRPr lang="es-CO" dirty="0"/>
          </a:p>
        </p:txBody>
      </p:sp>
      <p:sp>
        <p:nvSpPr>
          <p:cNvPr id="3" name="Marcador de contenido 2">
            <a:extLst>
              <a:ext uri="{FF2B5EF4-FFF2-40B4-BE49-F238E27FC236}">
                <a16:creationId xmlns:a16="http://schemas.microsoft.com/office/drawing/2014/main" id="{3024B555-B54F-4F57-A147-89598F120FAF}"/>
              </a:ext>
            </a:extLst>
          </p:cNvPr>
          <p:cNvSpPr>
            <a:spLocks noGrp="1"/>
          </p:cNvSpPr>
          <p:nvPr>
            <p:ph idx="1"/>
          </p:nvPr>
        </p:nvSpPr>
        <p:spPr/>
        <p:txBody>
          <a:bodyPr>
            <a:normAutofit/>
          </a:bodyPr>
          <a:lstStyle/>
          <a:p>
            <a:pPr algn="just"/>
            <a:r>
              <a:rPr lang="es-ES" sz="2400" dirty="0"/>
              <a:t>La Corte revisó decisión judicial en la que se aplicó principio de oportunidad atendiendo al cumplimiento de los requisitos establecidos en el numeral 12 del artículo 324 del Código de Procedimiento Penal, en atención a que las relaciones sexuales entre los dos menores de edad fueron consentidas, la víctima y sus representantes no quieren continuar con la acción penal y el adolescente infractor ha asistido a cursos pedagógicos sobre el tema.</a:t>
            </a:r>
          </a:p>
        </p:txBody>
      </p:sp>
    </p:spTree>
    <p:extLst>
      <p:ext uri="{BB962C8B-B14F-4D97-AF65-F5344CB8AC3E}">
        <p14:creationId xmlns:p14="http://schemas.microsoft.com/office/powerpoint/2010/main" val="29962659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83A317-35B4-413A-8F43-88B0C9D4D7E4}"/>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A4E39AB7-6496-42C5-B17A-305AA18D4453}"/>
              </a:ext>
            </a:extLst>
          </p:cNvPr>
          <p:cNvSpPr>
            <a:spLocks noGrp="1"/>
          </p:cNvSpPr>
          <p:nvPr>
            <p:ph idx="1"/>
          </p:nvPr>
        </p:nvSpPr>
        <p:spPr/>
        <p:txBody>
          <a:bodyPr>
            <a:normAutofit/>
          </a:bodyPr>
          <a:lstStyle/>
          <a:p>
            <a:pPr algn="just"/>
            <a:r>
              <a:rPr lang="es-ES" sz="3200" dirty="0"/>
              <a:t>El Código de Infancia y Adolescencia prevé la prohibición expresa de aplicar el principio de oportunidad a delitos que atenten contra la libertad, integridad y formación sexual de menores, así como la Resolución 4155 de 2016 de la FGN.</a:t>
            </a:r>
            <a:endParaRPr lang="es-CO" sz="3200" dirty="0"/>
          </a:p>
        </p:txBody>
      </p:sp>
    </p:spTree>
    <p:extLst>
      <p:ext uri="{BB962C8B-B14F-4D97-AF65-F5344CB8AC3E}">
        <p14:creationId xmlns:p14="http://schemas.microsoft.com/office/powerpoint/2010/main" val="7746887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473A4-C69C-4FAB-B61F-5D0C4352DDFF}"/>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D2D2FEE4-63C8-4E0B-8F07-ABC70AD20D75}"/>
              </a:ext>
            </a:extLst>
          </p:cNvPr>
          <p:cNvSpPr>
            <a:spLocks noGrp="1"/>
          </p:cNvSpPr>
          <p:nvPr>
            <p:ph idx="1"/>
          </p:nvPr>
        </p:nvSpPr>
        <p:spPr/>
        <p:txBody>
          <a:bodyPr/>
          <a:lstStyle/>
          <a:p>
            <a:pPr algn="just"/>
            <a:r>
              <a:rPr lang="es-ES" dirty="0"/>
              <a:t>Tratándose de menores de edad no puede aplicarse sin distingo la prohibición establecida de aplicación del principio de oportunidad, mencionada a lo largo de esta sentencia y menos cuando de la aplicación de ésta, podría menoscabarse el interés superior de los menores de edad. En ese sentido, la aparente tensión normativa entre la prohibición de otorgar beneficios cuando se cometan delitos sexuales contra niños, niñas y adolescentes y el principio rector de aplicar preferentemente el principio de oportunidad cuando el agresor sea un menor de edad, debe resolverse en concreto, a partir del postulado según el cual, respecto de menores de edad, la privación de la libertad es una medida excepcional</a:t>
            </a:r>
            <a:endParaRPr lang="es-CO" dirty="0"/>
          </a:p>
        </p:txBody>
      </p:sp>
    </p:spTree>
    <p:extLst>
      <p:ext uri="{BB962C8B-B14F-4D97-AF65-F5344CB8AC3E}">
        <p14:creationId xmlns:p14="http://schemas.microsoft.com/office/powerpoint/2010/main" val="19084175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A543B-AA24-4B3D-9FD1-6C84EEDEFDF6}"/>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75D66881-A32A-4851-BE5D-E2C3214176CB}"/>
              </a:ext>
            </a:extLst>
          </p:cNvPr>
          <p:cNvSpPr>
            <a:spLocks noGrp="1"/>
          </p:cNvSpPr>
          <p:nvPr>
            <p:ph idx="1"/>
          </p:nvPr>
        </p:nvSpPr>
        <p:spPr/>
        <p:txBody>
          <a:bodyPr/>
          <a:lstStyle/>
          <a:p>
            <a:pPr algn="just"/>
            <a:r>
              <a:rPr lang="es-ES" dirty="0"/>
              <a:t>El artículo 199 del Código de Infancia y Adolescencia contiene una regla expresa que prohíbe la aplicación del principio de oportunidad en ciertos delitos como el analizado en el caso concreto, es posible que el rigor de su aplicación en esta oportunidad, hubiere generado consecuencias inconstitucionales, por lo que resulta legítimo proceder a su inaplicación inter partes, en nombre de la excepción de inconstitucionalidad. Lo anterior, como consecuencia del hecho que las sanciones privativas de libertad en el sistema de responsabilidad penal, pueden acarrear múltiples influencias negativas, como efecto del ambiente penitenciario.</a:t>
            </a:r>
            <a:endParaRPr lang="es-CO" dirty="0"/>
          </a:p>
        </p:txBody>
      </p:sp>
    </p:spTree>
    <p:extLst>
      <p:ext uri="{BB962C8B-B14F-4D97-AF65-F5344CB8AC3E}">
        <p14:creationId xmlns:p14="http://schemas.microsoft.com/office/powerpoint/2010/main" val="6945010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normAutofit fontScale="85000" lnSpcReduction="20000"/>
          </a:bodyPr>
          <a:lstStyle/>
          <a:p>
            <a:pPr algn="ctr"/>
            <a:r>
              <a:rPr lang="es-CO" sz="8000" spc="-50" dirty="0">
                <a:solidFill>
                  <a:srgbClr val="000000">
                    <a:lumMod val="85000"/>
                    <a:lumOff val="15000"/>
                  </a:srgbClr>
                </a:solidFill>
                <a:latin typeface="Calibri Light" panose="020F0302020204030204"/>
                <a:ea typeface="+mj-ea"/>
                <a:cs typeface="+mj-cs"/>
              </a:rPr>
              <a:t>LA PERSPECTIVA DE GENERO EN EL PROCESO PENAL</a:t>
            </a:r>
            <a:endParaRPr lang="es-CO" dirty="0"/>
          </a:p>
        </p:txBody>
      </p:sp>
    </p:spTree>
    <p:extLst>
      <p:ext uri="{BB962C8B-B14F-4D97-AF65-F5344CB8AC3E}">
        <p14:creationId xmlns:p14="http://schemas.microsoft.com/office/powerpoint/2010/main" val="1470149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noAutofit/>
          </a:bodyPr>
          <a:lstStyle/>
          <a:p>
            <a:pPr algn="just"/>
            <a:r>
              <a:rPr lang="es-MX" sz="2800" dirty="0"/>
              <a:t>“Así, resulta claro que el abordaje de los casos penales con perspectiva de género no implica el desmonte de las garantías debidas al procesado y la imposición automática de condenas, pues ello daría lugar a la contradicción inaceptable de ‘proteger’ los derechos humanos a través de la violación de los mismos, lo que socavaría las bases de la democracia y despojaría de legitimidad la actuación estatal”. </a:t>
            </a:r>
            <a:r>
              <a:rPr lang="es-MX" sz="2800" dirty="0" smtClean="0"/>
              <a:t>(</a:t>
            </a:r>
            <a:r>
              <a:rPr lang="es-CO" sz="2800" dirty="0" smtClean="0"/>
              <a:t>SP</a:t>
            </a:r>
            <a:r>
              <a:rPr lang="es-CO" sz="2800" dirty="0"/>
              <a:t>, 1 oct. 2019. Rad. </a:t>
            </a:r>
            <a:r>
              <a:rPr lang="es-CO" sz="2800" dirty="0" smtClean="0"/>
              <a:t>52394)</a:t>
            </a:r>
            <a:endParaRPr lang="es-CO" sz="2800" dirty="0"/>
          </a:p>
        </p:txBody>
      </p:sp>
    </p:spTree>
    <p:extLst>
      <p:ext uri="{BB962C8B-B14F-4D97-AF65-F5344CB8AC3E}">
        <p14:creationId xmlns:p14="http://schemas.microsoft.com/office/powerpoint/2010/main" val="40469554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lstStyle/>
          <a:p>
            <a:pPr algn="just"/>
            <a:r>
              <a:rPr lang="es-MX" dirty="0"/>
              <a:t>Debe adelantarse una indagación en contexto toda vez que es posible que la agresión física haya estado precedida de violencia psicológica, económica o de cualquier otra índole, que permite establecer el nivel de afectación física o psicológica de la víctima; facilita la determinación de las medidas cautelares que deban tomarse, especialmente las orientadas a la protección de la víctima; brinda mayores elementos de juicio para analizar la credibilidad de las declaraciones y, en general, para valorar las pruebas practicadas durante el proceso; y  fraccionar la realidad, puede contribuir al clima de normalización o banalización de la violencia de género, lo que puede dar lugar a la perpetuación de estas prácticas violatorias de los derechos humanos. </a:t>
            </a:r>
            <a:r>
              <a:rPr lang="es-MX" dirty="0" smtClean="0"/>
              <a:t>(C-297 </a:t>
            </a:r>
            <a:r>
              <a:rPr lang="es-MX" dirty="0"/>
              <a:t>de </a:t>
            </a:r>
            <a:r>
              <a:rPr lang="es-MX" dirty="0" smtClean="0"/>
              <a:t>2016)</a:t>
            </a:r>
            <a:endParaRPr lang="es-MX" dirty="0"/>
          </a:p>
          <a:p>
            <a:endParaRPr lang="es-CO" dirty="0"/>
          </a:p>
        </p:txBody>
      </p:sp>
    </p:spTree>
    <p:extLst>
      <p:ext uri="{BB962C8B-B14F-4D97-AF65-F5344CB8AC3E}">
        <p14:creationId xmlns:p14="http://schemas.microsoft.com/office/powerpoint/2010/main" val="3178984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C5D893-92D3-4C21-ADF3-1DCFE27FFD49}"/>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F889C71E-A00D-4D34-8A62-F73E7DAB00FF}"/>
              </a:ext>
            </a:extLst>
          </p:cNvPr>
          <p:cNvSpPr>
            <a:spLocks noGrp="1"/>
          </p:cNvSpPr>
          <p:nvPr>
            <p:ph idx="1"/>
          </p:nvPr>
        </p:nvSpPr>
        <p:spPr/>
        <p:txBody>
          <a:bodyPr>
            <a:noAutofit/>
          </a:bodyPr>
          <a:lstStyle/>
          <a:p>
            <a:pPr marL="0" indent="0" algn="just">
              <a:buNone/>
            </a:pPr>
            <a:r>
              <a:rPr lang="es-ES" sz="2800" dirty="0"/>
              <a:t>Existe un cúmulo de instrumentos internacionales que integran el bloque de constitucionalidad (artículo 93 Const.), que imponen obligaciones a la familia, a la sociedad y al Estado de garantizar a ultranza los derechos de niños, niñas, adolescentes, realzándose el compromiso frente a eventuales delitos sexuales. (C-177 de 2014)</a:t>
            </a:r>
            <a:endParaRPr lang="es-CO" sz="2800" dirty="0"/>
          </a:p>
        </p:txBody>
      </p:sp>
    </p:spTree>
    <p:extLst>
      <p:ext uri="{BB962C8B-B14F-4D97-AF65-F5344CB8AC3E}">
        <p14:creationId xmlns:p14="http://schemas.microsoft.com/office/powerpoint/2010/main" val="6916036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lstStyle/>
          <a:p>
            <a:pPr algn="just"/>
            <a:r>
              <a:rPr lang="es-MX" sz="2400" dirty="0"/>
              <a:t>No significa que en materia de valoración de la prueba y de estándar probatorio la aplicación de una perspectiva de género pueda traducirse en un enfoque diferencial que permita una estimación parcializada o diferenciada a efectos de romper la desigualdad, pues la valoración probatoria debe estar guiada exclusivamente por criterios generales de racionalidad. Se deben respetar las normas relativas a la producción, decreto y practica de pruebas. </a:t>
            </a:r>
            <a:r>
              <a:rPr lang="es-MX" sz="2400" dirty="0" smtClean="0"/>
              <a:t>(SP3274-2020)</a:t>
            </a:r>
            <a:endParaRPr lang="es-MX" sz="2400" dirty="0"/>
          </a:p>
          <a:p>
            <a:endParaRPr lang="es-CO" dirty="0"/>
          </a:p>
        </p:txBody>
      </p:sp>
    </p:spTree>
    <p:extLst>
      <p:ext uri="{BB962C8B-B14F-4D97-AF65-F5344CB8AC3E}">
        <p14:creationId xmlns:p14="http://schemas.microsoft.com/office/powerpoint/2010/main" val="37634421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p:txBody>
          <a:bodyPr/>
          <a:lstStyle/>
          <a:p>
            <a:pPr marL="91440" lvl="0" indent="-91440" algn="just">
              <a:lnSpc>
                <a:spcPct val="90000"/>
              </a:lnSpc>
              <a:spcBef>
                <a:spcPts val="1200"/>
              </a:spcBef>
              <a:spcAft>
                <a:spcPts val="200"/>
              </a:spcAft>
              <a:buClr>
                <a:srgbClr val="E48312"/>
              </a:buClr>
              <a:buFont typeface="Calibri" panose="020F0502020204030204" pitchFamily="34" charset="0"/>
              <a:buChar char=" "/>
            </a:pPr>
            <a:r>
              <a:rPr lang="es-MX" sz="4000" dirty="0">
                <a:solidFill>
                  <a:srgbClr val="000000">
                    <a:lumMod val="75000"/>
                    <a:lumOff val="25000"/>
                  </a:srgbClr>
                </a:solidFill>
                <a:latin typeface="Calibri" panose="020F0502020204030204"/>
              </a:rPr>
              <a:t>En la practica y valoración de la prueba, la perspectiva de género permite la adopción de un razonamiento probatorio libre de sesgos cognitivos o de prejuicios de género, eliminando los estereotipos.</a:t>
            </a:r>
            <a:endParaRPr lang="es-CO" sz="4000" dirty="0">
              <a:solidFill>
                <a:srgbClr val="000000">
                  <a:lumMod val="75000"/>
                  <a:lumOff val="25000"/>
                </a:srgbClr>
              </a:solidFill>
              <a:latin typeface="Calibri" panose="020F0502020204030204"/>
            </a:endParaRPr>
          </a:p>
          <a:p>
            <a:endParaRPr lang="es-CO" dirty="0"/>
          </a:p>
        </p:txBody>
      </p:sp>
    </p:spTree>
    <p:extLst>
      <p:ext uri="{BB962C8B-B14F-4D97-AF65-F5344CB8AC3E}">
        <p14:creationId xmlns:p14="http://schemas.microsoft.com/office/powerpoint/2010/main" val="1679549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26502-C400-4FAD-B7EC-22A92662BF4B}"/>
              </a:ext>
            </a:extLst>
          </p:cNvPr>
          <p:cNvSpPr>
            <a:spLocks noGrp="1"/>
          </p:cNvSpPr>
          <p:nvPr>
            <p:ph type="title"/>
          </p:nvPr>
        </p:nvSpPr>
        <p:spPr/>
        <p:txBody>
          <a:bodyPr/>
          <a:lstStyle/>
          <a:p>
            <a:pPr algn="ctr"/>
            <a:r>
              <a:rPr lang="es-ES" dirty="0"/>
              <a:t>INTERES SUPERIOR DEL MENOR </a:t>
            </a:r>
            <a:endParaRPr lang="es-CO" dirty="0"/>
          </a:p>
        </p:txBody>
      </p:sp>
      <p:sp>
        <p:nvSpPr>
          <p:cNvPr id="3" name="Marcador de contenido 2">
            <a:extLst>
              <a:ext uri="{FF2B5EF4-FFF2-40B4-BE49-F238E27FC236}">
                <a16:creationId xmlns:a16="http://schemas.microsoft.com/office/drawing/2014/main" id="{263FD62C-E1FD-4CFE-88EF-A79CCA154FAD}"/>
              </a:ext>
            </a:extLst>
          </p:cNvPr>
          <p:cNvSpPr>
            <a:spLocks noGrp="1"/>
          </p:cNvSpPr>
          <p:nvPr>
            <p:ph idx="1"/>
          </p:nvPr>
        </p:nvSpPr>
        <p:spPr/>
        <p:txBody>
          <a:bodyPr>
            <a:normAutofit/>
          </a:bodyPr>
          <a:lstStyle/>
          <a:p>
            <a:pPr marL="0" indent="0" algn="just">
              <a:buNone/>
            </a:pPr>
            <a:r>
              <a:rPr lang="es-ES" sz="2800" dirty="0"/>
              <a:t>Según el artículo 44, los derechos de los NNA prevalecen sobre las garantías de los demás, siendo entonces sujetos de especial protección en favor de quienes existe la obligación de la familia, la sociedad y el Estado de asistirlos y protegerlos con preeminencia, para garantizar su desarrollo armónico e integral y el ejercicio pleno de sus derechos</a:t>
            </a:r>
            <a:endParaRPr lang="es-CO" sz="2800" dirty="0"/>
          </a:p>
        </p:txBody>
      </p:sp>
    </p:spTree>
    <p:extLst>
      <p:ext uri="{BB962C8B-B14F-4D97-AF65-F5344CB8AC3E}">
        <p14:creationId xmlns:p14="http://schemas.microsoft.com/office/powerpoint/2010/main" val="3029853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B0ADDB-064F-440E-A702-EDD727362C0E}"/>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3543CD5F-0CED-4DD8-97EA-9E1D8F606130}"/>
              </a:ext>
            </a:extLst>
          </p:cNvPr>
          <p:cNvSpPr>
            <a:spLocks noGrp="1"/>
          </p:cNvSpPr>
          <p:nvPr>
            <p:ph idx="1"/>
          </p:nvPr>
        </p:nvSpPr>
        <p:spPr/>
        <p:txBody>
          <a:bodyPr/>
          <a:lstStyle/>
          <a:p>
            <a:pPr algn="just"/>
            <a:r>
              <a:rPr lang="es-ES" sz="2800" dirty="0"/>
              <a:t>Está consagrado en el artículo 44 de la CP, conformada con los aludidos instrumentos internacionales, siendo considerado como el eje central del análisis constitucional  y principio orientador para resolver conflictos que involucren a NNA, y de la interpretación y aplicación de las normas de protección de la infancia y la adolescencia.</a:t>
            </a:r>
          </a:p>
          <a:p>
            <a:pPr algn="just"/>
            <a:endParaRPr lang="es-CO" dirty="0"/>
          </a:p>
        </p:txBody>
      </p:sp>
    </p:spTree>
    <p:extLst>
      <p:ext uri="{BB962C8B-B14F-4D97-AF65-F5344CB8AC3E}">
        <p14:creationId xmlns:p14="http://schemas.microsoft.com/office/powerpoint/2010/main" val="4037897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CCA07-F222-49E8-A1B9-950540DB5588}"/>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78BB99BA-8997-4F8F-BB6C-8EE309C18535}"/>
              </a:ext>
            </a:extLst>
          </p:cNvPr>
          <p:cNvSpPr>
            <a:spLocks noGrp="1"/>
          </p:cNvSpPr>
          <p:nvPr>
            <p:ph idx="1"/>
          </p:nvPr>
        </p:nvSpPr>
        <p:spPr/>
        <p:txBody>
          <a:bodyPr>
            <a:normAutofit/>
          </a:bodyPr>
          <a:lstStyle/>
          <a:p>
            <a:pPr algn="just"/>
            <a:r>
              <a:rPr lang="es-ES" sz="2800" dirty="0"/>
              <a:t>Existen dos parámetros creados por la jurisprudencia para  determinar los escenarios que mejor satisfacen el interés superior del menor: (i) las condiciones fácticas, correspondientes a las plenas circunstancias específicas de cada caso y (ii) las jurídicas, relacionadas con los parámetros establecidos en el ordenamiento jurídico para su protección.</a:t>
            </a:r>
          </a:p>
          <a:p>
            <a:endParaRPr lang="es-CO" dirty="0"/>
          </a:p>
        </p:txBody>
      </p:sp>
    </p:spTree>
    <p:extLst>
      <p:ext uri="{BB962C8B-B14F-4D97-AF65-F5344CB8AC3E}">
        <p14:creationId xmlns:p14="http://schemas.microsoft.com/office/powerpoint/2010/main" val="3081267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830</TotalTime>
  <Words>4478</Words>
  <Application>Microsoft Office PowerPoint</Application>
  <PresentationFormat>Panorámica</PresentationFormat>
  <Paragraphs>88</Paragraphs>
  <Slides>61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61</vt:i4>
      </vt:variant>
    </vt:vector>
  </HeadingPairs>
  <TitlesOfParts>
    <vt:vector size="66" baseType="lpstr">
      <vt:lpstr>Arial</vt:lpstr>
      <vt:lpstr>Calibri</vt:lpstr>
      <vt:lpstr>Calibri Light</vt:lpstr>
      <vt:lpstr>Gill Sans MT</vt:lpstr>
      <vt:lpstr>Galería</vt:lpstr>
      <vt:lpstr>Presentación de PowerPoint</vt:lpstr>
      <vt:lpstr>Convención Sobre Derechos del Niño</vt:lpstr>
      <vt:lpstr>PRINCIPIO DE DIFERENCIACIÓN </vt:lpstr>
      <vt:lpstr>Presentación de PowerPoint</vt:lpstr>
      <vt:lpstr>el interés superior DE LOS NNA</vt:lpstr>
      <vt:lpstr>Presentación de PowerPoint</vt:lpstr>
      <vt:lpstr>INTERES SUPERIOR DEL MENOR </vt:lpstr>
      <vt:lpstr>Presentación de PowerPoint</vt:lpstr>
      <vt:lpstr>Presentación de PowerPoint</vt:lpstr>
      <vt:lpstr>Presentación de PowerPoint</vt:lpstr>
      <vt:lpstr>El Interés superior del menor Y SU DESARROLLO en la legislación penal: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principio pro infans</vt:lpstr>
      <vt:lpstr>Presentación de PowerPoint</vt:lpstr>
      <vt:lpstr>Presentación de PowerPoint</vt:lpstr>
      <vt:lpstr>Presentación de PowerPoint</vt:lpstr>
      <vt:lpstr>Protocolo relativo a la venta de niños, la prostitución infantil y la utilización de niños en la pornografía</vt:lpstr>
      <vt:lpstr>TRIBUNAL CONSTITUCIONAL ESPAÑOL </vt:lpstr>
      <vt:lpstr>Presentación de PowerPoint</vt:lpstr>
      <vt:lpstr>C177-14 ENTREVISTA FORENSE </vt:lpstr>
      <vt:lpstr>En aplicación del principio pro infans </vt:lpstr>
      <vt:lpstr>Presentación de PowerPoint</vt:lpstr>
      <vt:lpstr>Presentación de PowerPoint</vt:lpstr>
      <vt:lpstr>Presentación de PowerPoint</vt:lpstr>
      <vt:lpstr>C061-08 MUROS DE LA INFAMIA </vt:lpstr>
      <vt:lpstr>Presentación de PowerPoint</vt:lpstr>
      <vt:lpstr>T 718-15 REDENCIÓN DE PENA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T117-13 EXCLUSIÓN ENTREVISTA</vt:lpstr>
      <vt:lpstr>Presentación de PowerPoint</vt:lpstr>
      <vt:lpstr>Presentación de PowerPoint</vt:lpstr>
      <vt:lpstr>Presentación de PowerPoint</vt:lpstr>
      <vt:lpstr>SU 433-20 prescripción </vt:lpstr>
      <vt:lpstr>Presentación de PowerPoint</vt:lpstr>
      <vt:lpstr>Presentación de PowerPoint</vt:lpstr>
      <vt:lpstr>DOS INTERPRETACIONES</vt:lpstr>
      <vt:lpstr>Presentación de PowerPoint</vt:lpstr>
      <vt:lpstr>Presentación de PowerPoint</vt:lpstr>
      <vt:lpstr>Presentación de PowerPoint</vt:lpstr>
      <vt:lpstr>T 142-19 PRINCIPIO DE OPORTUNIDAD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 SUPERIOR DEL MENOR Y PRINCIPIO PRO INFANS</dc:title>
  <dc:creator>Juan Carlos Socha Mazo</dc:creator>
  <cp:lastModifiedBy>jucasocha@gmail.com</cp:lastModifiedBy>
  <cp:revision>103</cp:revision>
  <cp:lastPrinted>2022-05-10T16:11:46Z</cp:lastPrinted>
  <dcterms:created xsi:type="dcterms:W3CDTF">2022-05-09T13:01:59Z</dcterms:created>
  <dcterms:modified xsi:type="dcterms:W3CDTF">2022-09-22T19:56:26Z</dcterms:modified>
</cp:coreProperties>
</file>