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4" r:id="rId11"/>
    <p:sldId id="265"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11/30/2022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es-CO" dirty="0" smtClean="0"/>
              <a:t>ESTIPULACIONES PROBATORIAS </a:t>
            </a:r>
            <a:endParaRPr lang="es-CO" dirty="0"/>
          </a:p>
        </p:txBody>
      </p:sp>
      <p:sp>
        <p:nvSpPr>
          <p:cNvPr id="3" name="Subtítulo 2"/>
          <p:cNvSpPr>
            <a:spLocks noGrp="1"/>
          </p:cNvSpPr>
          <p:nvPr>
            <p:ph type="subTitle" idx="1"/>
          </p:nvPr>
        </p:nvSpPr>
        <p:spPr/>
        <p:txBody>
          <a:bodyPr/>
          <a:lstStyle/>
          <a:p>
            <a:endParaRPr lang="es-CO" dirty="0"/>
          </a:p>
        </p:txBody>
      </p:sp>
    </p:spTree>
    <p:extLst>
      <p:ext uri="{BB962C8B-B14F-4D97-AF65-F5344CB8AC3E}">
        <p14:creationId xmlns:p14="http://schemas.microsoft.com/office/powerpoint/2010/main" val="187237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NO SE PUEDEN ESTIPULAR </a:t>
            </a:r>
            <a:r>
              <a:rPr lang="es-CO" dirty="0" smtClean="0"/>
              <a:t>DICTAMENES</a:t>
            </a:r>
            <a:endParaRPr lang="es-CO" dirty="0"/>
          </a:p>
        </p:txBody>
      </p:sp>
      <p:sp>
        <p:nvSpPr>
          <p:cNvPr id="3" name="Marcador de contenido 2"/>
          <p:cNvSpPr>
            <a:spLocks noGrp="1"/>
          </p:cNvSpPr>
          <p:nvPr>
            <p:ph idx="1"/>
          </p:nvPr>
        </p:nvSpPr>
        <p:spPr/>
        <p:txBody>
          <a:bodyPr>
            <a:normAutofit/>
          </a:bodyPr>
          <a:lstStyle/>
          <a:p>
            <a:pPr algn="just"/>
            <a:r>
              <a:rPr lang="es-MX" sz="2800" dirty="0" smtClean="0"/>
              <a:t>“…</a:t>
            </a:r>
            <a:r>
              <a:rPr lang="es-MX" sz="2800" dirty="0"/>
              <a:t>puede afirmarse que el sistema de enjuiciamiento criminal colombiano no permite estipular un testimonio, una necropsia u otra clase de dictámenes periciales, pues ello no implica dar por probado un determinado hecho o circunstancia, a lo que deben reducirse las estipulaciones, por expresa disposición legal”. </a:t>
            </a:r>
            <a:r>
              <a:rPr lang="es-MX" sz="2800" dirty="0" smtClean="0"/>
              <a:t>SP5336-2019</a:t>
            </a:r>
            <a:endParaRPr lang="es-CO" sz="2800" dirty="0"/>
          </a:p>
        </p:txBody>
      </p:sp>
    </p:spTree>
    <p:extLst>
      <p:ext uri="{BB962C8B-B14F-4D97-AF65-F5344CB8AC3E}">
        <p14:creationId xmlns:p14="http://schemas.microsoft.com/office/powerpoint/2010/main" val="3023754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ERRORES FRECUENTES </a:t>
            </a:r>
            <a:endParaRPr lang="es-CO" dirty="0"/>
          </a:p>
        </p:txBody>
      </p:sp>
      <p:sp>
        <p:nvSpPr>
          <p:cNvPr id="3" name="Marcador de contenido 2"/>
          <p:cNvSpPr>
            <a:spLocks noGrp="1"/>
          </p:cNvSpPr>
          <p:nvPr>
            <p:ph idx="1"/>
          </p:nvPr>
        </p:nvSpPr>
        <p:spPr/>
        <p:txBody>
          <a:bodyPr>
            <a:noAutofit/>
          </a:bodyPr>
          <a:lstStyle/>
          <a:p>
            <a:pPr algn="just"/>
            <a:r>
              <a:rPr lang="es-MX" sz="2800" dirty="0" smtClean="0"/>
              <a:t>“…déficit </a:t>
            </a:r>
            <a:r>
              <a:rPr lang="es-MX" sz="2800" dirty="0"/>
              <a:t>de claridad al momento de estipular; a las confusiones conceptuales entre hechos jurídicamente relevantes, objeto de la prueba y medio probatorio; a la deslealtad procesal; a la ausencia de control judicial adecuado y a la incompatibilidad de la estipulación con principios rectores dela persecución penal o con el ámbito de protección de garantías fundamentales en el proceso”. SP3773-2022</a:t>
            </a:r>
            <a:endParaRPr lang="es-CO" sz="2800" dirty="0"/>
          </a:p>
        </p:txBody>
      </p:sp>
    </p:spTree>
    <p:extLst>
      <p:ext uri="{BB962C8B-B14F-4D97-AF65-F5344CB8AC3E}">
        <p14:creationId xmlns:p14="http://schemas.microsoft.com/office/powerpoint/2010/main" val="1064974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CONTROL JUDICIAL </a:t>
            </a:r>
            <a:endParaRPr lang="es-CO" dirty="0"/>
          </a:p>
        </p:txBody>
      </p:sp>
      <p:sp>
        <p:nvSpPr>
          <p:cNvPr id="3" name="Marcador de contenido 2"/>
          <p:cNvSpPr>
            <a:spLocks noGrp="1"/>
          </p:cNvSpPr>
          <p:nvPr>
            <p:ph idx="1"/>
          </p:nvPr>
        </p:nvSpPr>
        <p:spPr/>
        <p:txBody>
          <a:bodyPr>
            <a:normAutofit/>
          </a:bodyPr>
          <a:lstStyle/>
          <a:p>
            <a:pPr algn="just"/>
            <a:r>
              <a:rPr lang="es-MX" sz="2400" dirty="0"/>
              <a:t>debe verificar que las mismas: i) se refieran a hechos concretos y no a pruebas, ii) estén formuladas en términos comprensibles y sin ambigüedades, iii) no desvirtúen la acusación, iv) no impliquen aceptación ni exención de la responsabilidad, ni renuncia de derechos fundamentales (como a la no autoincriminación), v) no impliquen renuncia o extinción de la acción penal; y, vi) no constituyan una valoración jurídica (CSJ SP1960-2022. Rad. 49981)”.</a:t>
            </a:r>
            <a:endParaRPr lang="es-CO" sz="2400" dirty="0"/>
          </a:p>
        </p:txBody>
      </p:sp>
    </p:spTree>
    <p:extLst>
      <p:ext uri="{BB962C8B-B14F-4D97-AF65-F5344CB8AC3E}">
        <p14:creationId xmlns:p14="http://schemas.microsoft.com/office/powerpoint/2010/main" val="2954389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ESTIPULACIONES ANTITÉCNICAS</a:t>
            </a:r>
            <a:endParaRPr lang="es-CO" dirty="0"/>
          </a:p>
        </p:txBody>
      </p:sp>
      <p:sp>
        <p:nvSpPr>
          <p:cNvPr id="3" name="Marcador de contenido 2"/>
          <p:cNvSpPr>
            <a:spLocks noGrp="1"/>
          </p:cNvSpPr>
          <p:nvPr>
            <p:ph idx="1"/>
          </p:nvPr>
        </p:nvSpPr>
        <p:spPr/>
        <p:txBody>
          <a:bodyPr>
            <a:noAutofit/>
          </a:bodyPr>
          <a:lstStyle/>
          <a:p>
            <a:pPr algn="just"/>
            <a:r>
              <a:rPr lang="es-MX" sz="2000" dirty="0" smtClean="0"/>
              <a:t>“una estipulación ilegal puede afectar la estructura del proceso. </a:t>
            </a:r>
            <a:r>
              <a:rPr lang="es-MX" sz="2000" dirty="0"/>
              <a:t>En efecto (i) determina las decisiones sobre las pruebas que se practicarán en el juicio, ya que serán impertinentes las que se refieran exclusivamente al hecho cobijado con la estipulación; (ii) afecta la práctica de las pruebas en el juicio, pues no es dable reabrir el debate sobre los aspectos estipulados; y (iii) incide en la decisión judicial, en los términos analizados en el numeral anterior” “cuando estas irregularidades se presentan el juzgador debe considerar: (i) la incidencia del acuerdo irregular en la solución del caso; y (ii) las implicaciones para la estructura del proceso y para los derechos de las partes e intervinientes, de las decisiones que se tomen frente a las estipulaciones celebradas en contravía de lo establecido en el ordenamiento jurídico ”. SP5336-2019</a:t>
            </a:r>
            <a:endParaRPr lang="es-CO" sz="2000" dirty="0"/>
          </a:p>
        </p:txBody>
      </p:sp>
    </p:spTree>
    <p:extLst>
      <p:ext uri="{BB962C8B-B14F-4D97-AF65-F5344CB8AC3E}">
        <p14:creationId xmlns:p14="http://schemas.microsoft.com/office/powerpoint/2010/main" val="1023342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a:t>ESTIPULACIONES ANTITÉCNICAS</a:t>
            </a:r>
          </a:p>
        </p:txBody>
      </p:sp>
      <p:sp>
        <p:nvSpPr>
          <p:cNvPr id="3" name="Marcador de contenido 2"/>
          <p:cNvSpPr>
            <a:spLocks noGrp="1"/>
          </p:cNvSpPr>
          <p:nvPr>
            <p:ph idx="1"/>
          </p:nvPr>
        </p:nvSpPr>
        <p:spPr/>
        <p:txBody>
          <a:bodyPr>
            <a:normAutofit/>
          </a:bodyPr>
          <a:lstStyle/>
          <a:p>
            <a:pPr algn="just"/>
            <a:r>
              <a:rPr lang="es-MX" sz="2000" dirty="0"/>
              <a:t>Como se aprecia, resulta indudable que el referido convenio no estribó precisamente en aspectos fácticos relevantes, sino en que: i) Arlevis Cardozo López rindió las entrevistas; y ii) «que todo lo que dijo es cierto»; aun así, fue aceptado sin reparo alguno por el funcionario de conocimiento</a:t>
            </a:r>
            <a:r>
              <a:rPr lang="es-MX" sz="2000" dirty="0" smtClean="0"/>
              <a:t>.</a:t>
            </a:r>
            <a:endParaRPr lang="es-MX" sz="2000" dirty="0"/>
          </a:p>
          <a:p>
            <a:pPr algn="just"/>
            <a:r>
              <a:rPr lang="es-MX" sz="2000" dirty="0"/>
              <a:t>14.5 En esos términos, el Juez de primera instancia al validar el convenio antes reseñado incurrió en un desacierto configurativo de un falso juicio de legalidad, pues desconoció las reglas de producción de las pruebas, así como las que rigen su incorporación a la actuación, al dar a entender a los sujetos procesales, que lo manifestado en las entrevistas tomadas a Alevís Cardozo López se tendría como prueba; y, además, que lo allí contenido era cierto</a:t>
            </a:r>
            <a:r>
              <a:rPr lang="es-MX" sz="2000" dirty="0" smtClean="0"/>
              <a:t>”. </a:t>
            </a:r>
            <a:r>
              <a:rPr lang="es-CO" sz="2000" dirty="0" smtClean="0"/>
              <a:t>SP3215-2022</a:t>
            </a:r>
            <a:endParaRPr lang="es-CO" sz="2000" dirty="0"/>
          </a:p>
        </p:txBody>
      </p:sp>
    </p:spTree>
    <p:extLst>
      <p:ext uri="{BB962C8B-B14F-4D97-AF65-F5344CB8AC3E}">
        <p14:creationId xmlns:p14="http://schemas.microsoft.com/office/powerpoint/2010/main" val="1084659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	</a:t>
            </a:r>
            <a:r>
              <a:rPr lang="es-CO" sz="7200" dirty="0" smtClean="0"/>
              <a:t>GRACIAS</a:t>
            </a:r>
            <a:r>
              <a:rPr lang="es-CO" dirty="0" smtClean="0"/>
              <a:t> </a:t>
            </a:r>
            <a:endParaRPr lang="es-CO" dirty="0"/>
          </a:p>
        </p:txBody>
      </p:sp>
      <p:sp>
        <p:nvSpPr>
          <p:cNvPr id="3" name="Marcador de contenido 2"/>
          <p:cNvSpPr>
            <a:spLocks noGrp="1"/>
          </p:cNvSpPr>
          <p:nvPr>
            <p:ph idx="1"/>
          </p:nvPr>
        </p:nvSpPr>
        <p:spPr/>
        <p:txBody>
          <a:bodyPr>
            <a:normAutofit/>
          </a:bodyPr>
          <a:lstStyle/>
          <a:p>
            <a:pPr marL="0" indent="0" algn="ctr">
              <a:buNone/>
            </a:pPr>
            <a:r>
              <a:rPr lang="es-CO" sz="7200" dirty="0" smtClean="0"/>
              <a:t>FELIZ NAVIDAD </a:t>
            </a:r>
          </a:p>
          <a:p>
            <a:pPr marL="0" indent="0" algn="ctr">
              <a:buNone/>
            </a:pPr>
            <a:r>
              <a:rPr lang="es-CO" sz="7200" dirty="0" smtClean="0"/>
              <a:t>Y </a:t>
            </a:r>
          </a:p>
          <a:p>
            <a:pPr marL="0" indent="0" algn="ctr">
              <a:buNone/>
            </a:pPr>
            <a:r>
              <a:rPr lang="es-CO" sz="7200" smtClean="0"/>
              <a:t>PROSPERO 2023</a:t>
            </a:r>
            <a:endParaRPr lang="es-CO" sz="7200" dirty="0"/>
          </a:p>
        </p:txBody>
      </p:sp>
    </p:spTree>
    <p:extLst>
      <p:ext uri="{BB962C8B-B14F-4D97-AF65-F5344CB8AC3E}">
        <p14:creationId xmlns:p14="http://schemas.microsoft.com/office/powerpoint/2010/main" val="625302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QUE SON</a:t>
            </a:r>
            <a:endParaRPr lang="es-CO" dirty="0"/>
          </a:p>
        </p:txBody>
      </p:sp>
      <p:sp>
        <p:nvSpPr>
          <p:cNvPr id="3" name="Marcador de contenido 2"/>
          <p:cNvSpPr>
            <a:spLocks noGrp="1"/>
          </p:cNvSpPr>
          <p:nvPr>
            <p:ph idx="1"/>
          </p:nvPr>
        </p:nvSpPr>
        <p:spPr/>
        <p:txBody>
          <a:bodyPr>
            <a:noAutofit/>
          </a:bodyPr>
          <a:lstStyle/>
          <a:p>
            <a:pPr algn="just"/>
            <a:r>
              <a:rPr lang="es-CO" sz="3600" dirty="0" smtClean="0"/>
              <a:t>Acuerdos procesales que buscan relevar de prueba un hecho o circunstancia.</a:t>
            </a:r>
          </a:p>
          <a:p>
            <a:pPr algn="just"/>
            <a:r>
              <a:rPr lang="es-MX" sz="3600" dirty="0" smtClean="0"/>
              <a:t>“mecanismo </a:t>
            </a:r>
            <a:r>
              <a:rPr lang="es-MX" sz="3600" dirty="0"/>
              <a:t>de simplificación, agilización y efectividad de la práctica probatoria en el proceso </a:t>
            </a:r>
            <a:r>
              <a:rPr lang="es-MX" sz="3600" dirty="0" smtClean="0"/>
              <a:t>penal</a:t>
            </a:r>
            <a:r>
              <a:rPr lang="es-MX" sz="3600" dirty="0"/>
              <a:t>” </a:t>
            </a:r>
            <a:r>
              <a:rPr lang="es-MX" sz="3600" dirty="0" smtClean="0"/>
              <a:t>SP3773-2022</a:t>
            </a:r>
          </a:p>
        </p:txBody>
      </p:sp>
    </p:spTree>
    <p:extLst>
      <p:ext uri="{BB962C8B-B14F-4D97-AF65-F5344CB8AC3E}">
        <p14:creationId xmlns:p14="http://schemas.microsoft.com/office/powerpoint/2010/main" val="37047086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SON</a:t>
            </a:r>
            <a:endParaRPr lang="es-CO" dirty="0"/>
          </a:p>
        </p:txBody>
      </p:sp>
      <p:sp>
        <p:nvSpPr>
          <p:cNvPr id="3" name="Marcador de contenido 2"/>
          <p:cNvSpPr>
            <a:spLocks noGrp="1"/>
          </p:cNvSpPr>
          <p:nvPr>
            <p:ph idx="1"/>
          </p:nvPr>
        </p:nvSpPr>
        <p:spPr/>
        <p:txBody>
          <a:bodyPr>
            <a:noAutofit/>
          </a:bodyPr>
          <a:lstStyle/>
          <a:p>
            <a:pPr algn="just"/>
            <a:r>
              <a:rPr lang="es-MX" sz="2800" dirty="0" smtClean="0"/>
              <a:t>i</a:t>
            </a:r>
            <a:r>
              <a:rPr lang="es-MX" sz="2800" dirty="0"/>
              <a:t>) un acto procesal de partes; ii) bilateral por cuanto surge del consenso entre estas; iii) recaen sobre los hechos y circunstancias que interesan al proceso, es decir, respecto de temas de prueba; iv) no pueden conllevar la renuncia de garantías constitucionales, como la de no autoincriminación; y, v) su validez está sujeta a la aprobación del juez. (CSJ SP903-2021, Rad. 56180)</a:t>
            </a:r>
            <a:endParaRPr lang="es-CO" sz="2800" dirty="0"/>
          </a:p>
        </p:txBody>
      </p:sp>
    </p:spTree>
    <p:extLst>
      <p:ext uri="{BB962C8B-B14F-4D97-AF65-F5344CB8AC3E}">
        <p14:creationId xmlns:p14="http://schemas.microsoft.com/office/powerpoint/2010/main" val="2385720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MOMENTO PROCESAL</a:t>
            </a:r>
            <a:endParaRPr lang="es-CO" dirty="0"/>
          </a:p>
        </p:txBody>
      </p:sp>
      <p:sp>
        <p:nvSpPr>
          <p:cNvPr id="3" name="Marcador de contenido 2"/>
          <p:cNvSpPr>
            <a:spLocks noGrp="1"/>
          </p:cNvSpPr>
          <p:nvPr>
            <p:ph idx="1"/>
          </p:nvPr>
        </p:nvSpPr>
        <p:spPr/>
        <p:txBody>
          <a:bodyPr>
            <a:normAutofit/>
          </a:bodyPr>
          <a:lstStyle/>
          <a:p>
            <a:r>
              <a:rPr lang="es-CO" sz="4000" dirty="0" smtClean="0"/>
              <a:t>Audiencia preparatoria </a:t>
            </a:r>
          </a:p>
          <a:p>
            <a:r>
              <a:rPr lang="es-CO" sz="4000" dirty="0" smtClean="0"/>
              <a:t>Juicio Oral </a:t>
            </a:r>
          </a:p>
          <a:p>
            <a:r>
              <a:rPr lang="es-CO" sz="4000" dirty="0" smtClean="0"/>
              <a:t>Presentación: juicio oral </a:t>
            </a:r>
            <a:endParaRPr lang="es-CO" sz="4000" dirty="0"/>
          </a:p>
        </p:txBody>
      </p:sp>
    </p:spTree>
    <p:extLst>
      <p:ext uri="{BB962C8B-B14F-4D97-AF65-F5344CB8AC3E}">
        <p14:creationId xmlns:p14="http://schemas.microsoft.com/office/powerpoint/2010/main" val="1673410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OBJETO</a:t>
            </a:r>
            <a:endParaRPr lang="es-CO" dirty="0"/>
          </a:p>
        </p:txBody>
      </p:sp>
      <p:sp>
        <p:nvSpPr>
          <p:cNvPr id="3" name="Marcador de contenido 2"/>
          <p:cNvSpPr>
            <a:spLocks noGrp="1"/>
          </p:cNvSpPr>
          <p:nvPr>
            <p:ph idx="1"/>
          </p:nvPr>
        </p:nvSpPr>
        <p:spPr/>
        <p:txBody>
          <a:bodyPr>
            <a:noAutofit/>
          </a:bodyPr>
          <a:lstStyle/>
          <a:p>
            <a:pPr algn="just"/>
            <a:r>
              <a:rPr lang="es-MX" sz="2800" dirty="0" smtClean="0"/>
              <a:t>uno </a:t>
            </a:r>
            <a:r>
              <a:rPr lang="es-MX" sz="2800" dirty="0"/>
              <a:t>o varios elementos estructurales del tema de prueba</a:t>
            </a:r>
            <a:r>
              <a:rPr lang="es-MX" sz="2800" dirty="0" smtClean="0"/>
              <a:t>.</a:t>
            </a:r>
            <a:endParaRPr lang="es-MX" sz="2800" dirty="0"/>
          </a:p>
          <a:p>
            <a:pPr algn="just"/>
            <a:r>
              <a:rPr lang="es-MX" sz="2800" dirty="0"/>
              <a:t>Bajo esa lógica, la Corte ha aclarado que las partes pueden estipular cualquiera de estos aspectos factuales: i) uno o varios hechos jurídicamente relevantes, ii) uno o varios hechos indicadores y iii) uno o varios de los referentes fácticos de la autenticación de las evidencias físicas o documentos (CSJ SP 5 jul. 2017, rad. 44.932).</a:t>
            </a:r>
          </a:p>
          <a:p>
            <a:endParaRPr lang="es-CO" sz="2800" dirty="0"/>
          </a:p>
        </p:txBody>
      </p:sp>
    </p:spTree>
    <p:extLst>
      <p:ext uri="{BB962C8B-B14F-4D97-AF65-F5344CB8AC3E}">
        <p14:creationId xmlns:p14="http://schemas.microsoft.com/office/powerpoint/2010/main" val="2278059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CONTROL JUDICIAL </a:t>
            </a:r>
            <a:endParaRPr lang="es-CO" dirty="0"/>
          </a:p>
        </p:txBody>
      </p:sp>
      <p:sp>
        <p:nvSpPr>
          <p:cNvPr id="3" name="Marcador de contenido 2"/>
          <p:cNvSpPr>
            <a:spLocks noGrp="1"/>
          </p:cNvSpPr>
          <p:nvPr>
            <p:ph idx="1"/>
          </p:nvPr>
        </p:nvSpPr>
        <p:spPr/>
        <p:txBody>
          <a:bodyPr>
            <a:normAutofit/>
          </a:bodyPr>
          <a:lstStyle/>
          <a:p>
            <a:pPr algn="just"/>
            <a:r>
              <a:rPr lang="es-MX" sz="2400" dirty="0"/>
              <a:t>Como su valor está sujeto al asentimiento del juez, el funcionario ante quien se presentan debe verificar que las mismas: i) se refieran a hechos concretos y no a pruebas, ii) estén formuladas en términos comprensibles y sin ambigüedades, iii) no desvirtúen la acusación, iv) no impliquen aceptación ni exención de la responsabilidad, ni renuncia de derechos fundamentales (como a la no autoincriminación), v) no impliquen renuncia o extinción de la acción penal; y, vi) no constituyan una valoración jurídica (CSJ SP1960-2022. Rad. 49981</a:t>
            </a:r>
            <a:r>
              <a:rPr lang="es-MX" sz="2400" dirty="0" smtClean="0"/>
              <a:t>)”.</a:t>
            </a:r>
            <a:endParaRPr lang="es-CO" sz="2400" dirty="0"/>
          </a:p>
        </p:txBody>
      </p:sp>
    </p:spTree>
    <p:extLst>
      <p:ext uri="{BB962C8B-B14F-4D97-AF65-F5344CB8AC3E}">
        <p14:creationId xmlns:p14="http://schemas.microsoft.com/office/powerpoint/2010/main" val="206035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dirty="0" smtClean="0"/>
              <a:t>ES IMPROCEDENTE ESTIPULAR PRUEBAS</a:t>
            </a:r>
            <a:endParaRPr lang="es-CO" dirty="0"/>
          </a:p>
        </p:txBody>
      </p:sp>
      <p:sp>
        <p:nvSpPr>
          <p:cNvPr id="3" name="Marcador de contenido 2"/>
          <p:cNvSpPr>
            <a:spLocks noGrp="1"/>
          </p:cNvSpPr>
          <p:nvPr>
            <p:ph idx="1"/>
          </p:nvPr>
        </p:nvSpPr>
        <p:spPr/>
        <p:txBody>
          <a:bodyPr>
            <a:noAutofit/>
          </a:bodyPr>
          <a:lstStyle/>
          <a:p>
            <a:pPr algn="just"/>
            <a:r>
              <a:rPr lang="es-MX" sz="2400" dirty="0"/>
              <a:t>i) el efecto principal de la estipulación es sustraer del debate algunos hechos o sus circunstancias; ii) ello, naturalmente, incide en las decisiones de los jueces sobre las pruebas que se deben practicar en el juicio; iii) en esa fase, el juez no conoce -ni debe conocer- el contenido de las pruebas; v) por tanto, si las partes estipularan pruebas y no hechos, el juez no tendría elementos de juicio para establecer cuáles aspectos factuales no serán objeto de controversia ni, en consecuencia, para decidir sobre la admisibilidad de los medios de conocimiento solicitados por cada parte para sustentar su teoría del caso. SP3773-2022</a:t>
            </a:r>
            <a:endParaRPr lang="es-CO" sz="2400" dirty="0"/>
          </a:p>
        </p:txBody>
      </p:sp>
    </p:spTree>
    <p:extLst>
      <p:ext uri="{BB962C8B-B14F-4D97-AF65-F5344CB8AC3E}">
        <p14:creationId xmlns:p14="http://schemas.microsoft.com/office/powerpoint/2010/main" val="34646630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NO SE PUEDEN ESTIPULAR DOCUMENTOS </a:t>
            </a:r>
            <a:endParaRPr lang="es-CO" dirty="0"/>
          </a:p>
        </p:txBody>
      </p:sp>
      <p:sp>
        <p:nvSpPr>
          <p:cNvPr id="3" name="Marcador de contenido 2"/>
          <p:cNvSpPr>
            <a:spLocks noGrp="1"/>
          </p:cNvSpPr>
          <p:nvPr>
            <p:ph idx="1"/>
          </p:nvPr>
        </p:nvSpPr>
        <p:spPr/>
        <p:txBody>
          <a:bodyPr>
            <a:noAutofit/>
          </a:bodyPr>
          <a:lstStyle/>
          <a:p>
            <a:pPr algn="just"/>
            <a:r>
              <a:rPr lang="es-MX" sz="3200" dirty="0" smtClean="0"/>
              <a:t>salvo </a:t>
            </a:r>
            <a:r>
              <a:rPr lang="es-MX" sz="3200" dirty="0"/>
              <a:t>que </a:t>
            </a:r>
            <a:r>
              <a:rPr lang="es-MX" sz="3200" dirty="0" smtClean="0"/>
              <a:t>sean tema </a:t>
            </a:r>
            <a:r>
              <a:rPr lang="es-MX" sz="3200" dirty="0"/>
              <a:t>de prueba: “Luego, entonces, cuando el documento no es tema sino medio de prueba del proceso penal no podrá ser objeto de estipulación, por la sencilla razón de que no configura un hecho jurídicamente relevante (AP5785-2015, sep. 30, rad. 46153; AP948-2018, mar. 7, rad. 51882; entre otras)”.</a:t>
            </a:r>
            <a:endParaRPr lang="es-CO" sz="3200" dirty="0"/>
          </a:p>
        </p:txBody>
      </p:sp>
    </p:spTree>
    <p:extLst>
      <p:ext uri="{BB962C8B-B14F-4D97-AF65-F5344CB8AC3E}">
        <p14:creationId xmlns:p14="http://schemas.microsoft.com/office/powerpoint/2010/main" val="192548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O" dirty="0" smtClean="0"/>
              <a:t>EJEMPLOS DE TEMA DE PRUEBA</a:t>
            </a:r>
            <a:endParaRPr lang="es-CO" dirty="0"/>
          </a:p>
        </p:txBody>
      </p:sp>
      <p:sp>
        <p:nvSpPr>
          <p:cNvPr id="3" name="Marcador de contenido 2"/>
          <p:cNvSpPr>
            <a:spLocks noGrp="1"/>
          </p:cNvSpPr>
          <p:nvPr>
            <p:ph idx="1"/>
          </p:nvPr>
        </p:nvSpPr>
        <p:spPr/>
        <p:txBody>
          <a:bodyPr>
            <a:noAutofit/>
          </a:bodyPr>
          <a:lstStyle/>
          <a:p>
            <a:pPr algn="just"/>
            <a:r>
              <a:rPr lang="es-MX" sz="2800" dirty="0" smtClean="0"/>
              <a:t>“…si </a:t>
            </a:r>
            <a:r>
              <a:rPr lang="es-MX" sz="2800" dirty="0"/>
              <a:t>a un médico se le acusa de haber consignado información falsa en una historia clínica o de haber emitido un dictamen que no consulte la realidad, esa historia clínica y ese dictamen hacen parte de los hechos jurídicamente relevantes, de la misma manera como lo sería una declaración en casos de falso testimonio, injuria o calumnia, o las lesiones, la muerte y la causa de ésta, en un caso de homicidio”. </a:t>
            </a:r>
            <a:r>
              <a:rPr lang="es-MX" sz="2800" dirty="0" smtClean="0"/>
              <a:t>SP3773-2022.</a:t>
            </a:r>
            <a:endParaRPr lang="es-CO" sz="2800" dirty="0"/>
          </a:p>
        </p:txBody>
      </p:sp>
    </p:spTree>
    <p:extLst>
      <p:ext uri="{BB962C8B-B14F-4D97-AF65-F5344CB8AC3E}">
        <p14:creationId xmlns:p14="http://schemas.microsoft.com/office/powerpoint/2010/main" val="278841398"/>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284</TotalTime>
  <Words>1115</Words>
  <Application>Microsoft Office PowerPoint</Application>
  <PresentationFormat>Panorámica</PresentationFormat>
  <Paragraphs>36</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Trebuchet MS</vt:lpstr>
      <vt:lpstr>Wingdings 3</vt:lpstr>
      <vt:lpstr>Faceta</vt:lpstr>
      <vt:lpstr>ESTIPULACIONES PROBATORIAS </vt:lpstr>
      <vt:lpstr>QUE SON</vt:lpstr>
      <vt:lpstr>SON</vt:lpstr>
      <vt:lpstr>MOMENTO PROCESAL</vt:lpstr>
      <vt:lpstr>OBJETO</vt:lpstr>
      <vt:lpstr>CONTROL JUDICIAL </vt:lpstr>
      <vt:lpstr>ES IMPROCEDENTE ESTIPULAR PRUEBAS</vt:lpstr>
      <vt:lpstr>NO SE PUEDEN ESTIPULAR DOCUMENTOS </vt:lpstr>
      <vt:lpstr>EJEMPLOS DE TEMA DE PRUEBA</vt:lpstr>
      <vt:lpstr>NO SE PUEDEN ESTIPULAR DICTAMENES</vt:lpstr>
      <vt:lpstr>ERRORES FRECUENTES </vt:lpstr>
      <vt:lpstr>CONTROL JUDICIAL </vt:lpstr>
      <vt:lpstr>ESTIPULACIONES ANTITÉCNICAS</vt:lpstr>
      <vt:lpstr>ESTIPULACIONES ANTITÉCNICAS</vt:lpstr>
      <vt:lpstr> GRACIAS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ESTIPULACIONES PROBATORIAS</dc:title>
  <dc:creator>jucasocha@gmail.com</dc:creator>
  <cp:lastModifiedBy>jucasocha@gmail.com</cp:lastModifiedBy>
  <cp:revision>12</cp:revision>
  <dcterms:created xsi:type="dcterms:W3CDTF">2022-11-28T15:18:55Z</dcterms:created>
  <dcterms:modified xsi:type="dcterms:W3CDTF">2022-11-30T11:31:20Z</dcterms:modified>
</cp:coreProperties>
</file>