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2" r:id="rId6"/>
    <p:sldId id="263" r:id="rId7"/>
    <p:sldId id="266" r:id="rId8"/>
    <p:sldId id="269" r:id="rId9"/>
    <p:sldId id="267" r:id="rId10"/>
    <p:sldId id="268" r:id="rId11"/>
    <p:sldId id="261" r:id="rId12"/>
    <p:sldId id="264" r:id="rId13"/>
    <p:sldId id="265" r:id="rId14"/>
    <p:sldId id="25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F41E408-CA03-408C-8F35-9F92AFE14D96}" type="doc">
      <dgm:prSet loTypeId="urn:microsoft.com/office/officeart/2005/8/layout/gear1" loCatId="cycle" qsTypeId="urn:microsoft.com/office/officeart/2005/8/quickstyle/simple1" qsCatId="simple" csTypeId="urn:microsoft.com/office/officeart/2005/8/colors/accent1_2" csCatId="accent1" phldr="1"/>
      <dgm:spPr/>
    </dgm:pt>
    <dgm:pt modelId="{7202FF38-10C4-4E76-9570-A30EA8D929EF}">
      <dgm:prSet phldrT="[Texto]"/>
      <dgm:spPr/>
      <dgm:t>
        <a:bodyPr/>
        <a:lstStyle/>
        <a:p>
          <a:r>
            <a:rPr lang="es-MX" dirty="0"/>
            <a:t>ART. 29 CN</a:t>
          </a:r>
          <a:endParaRPr lang="es-CO" dirty="0"/>
        </a:p>
      </dgm:t>
    </dgm:pt>
    <dgm:pt modelId="{D3259E4C-9A13-4B54-BA8B-39052BB6450A}" type="parTrans" cxnId="{F91042E5-0E37-4723-97BF-427E94D68762}">
      <dgm:prSet/>
      <dgm:spPr/>
      <dgm:t>
        <a:bodyPr/>
        <a:lstStyle/>
        <a:p>
          <a:endParaRPr lang="es-CO"/>
        </a:p>
      </dgm:t>
    </dgm:pt>
    <dgm:pt modelId="{97A11237-8EBD-4ADD-9DCD-811DCD8D55EB}" type="sibTrans" cxnId="{F91042E5-0E37-4723-97BF-427E94D68762}">
      <dgm:prSet/>
      <dgm:spPr/>
      <dgm:t>
        <a:bodyPr/>
        <a:lstStyle/>
        <a:p>
          <a:endParaRPr lang="es-CO"/>
        </a:p>
      </dgm:t>
    </dgm:pt>
    <dgm:pt modelId="{308009C4-EC10-4856-80EF-BD53E408A5BD}">
      <dgm:prSet phldrT="[Texto]"/>
      <dgm:spPr/>
      <dgm:t>
        <a:bodyPr/>
        <a:lstStyle/>
        <a:p>
          <a:r>
            <a:rPr lang="es-MX" dirty="0"/>
            <a:t>ART. </a:t>
          </a:r>
          <a:r>
            <a:rPr lang="es-MX" dirty="0" smtClean="0"/>
            <a:t>8 </a:t>
          </a:r>
          <a:r>
            <a:rPr lang="es-MX" dirty="0"/>
            <a:t>CPP</a:t>
          </a:r>
          <a:endParaRPr lang="es-CO" dirty="0"/>
        </a:p>
      </dgm:t>
    </dgm:pt>
    <dgm:pt modelId="{E39E6602-C640-406E-95B2-83193573C764}" type="parTrans" cxnId="{862D3393-9DF5-415B-929A-DFCFFDC245ED}">
      <dgm:prSet/>
      <dgm:spPr/>
      <dgm:t>
        <a:bodyPr/>
        <a:lstStyle/>
        <a:p>
          <a:endParaRPr lang="es-CO"/>
        </a:p>
      </dgm:t>
    </dgm:pt>
    <dgm:pt modelId="{9446FA14-3066-47C6-8415-C98733DA0879}" type="sibTrans" cxnId="{862D3393-9DF5-415B-929A-DFCFFDC245ED}">
      <dgm:prSet/>
      <dgm:spPr/>
      <dgm:t>
        <a:bodyPr/>
        <a:lstStyle/>
        <a:p>
          <a:endParaRPr lang="es-CO"/>
        </a:p>
      </dgm:t>
    </dgm:pt>
    <dgm:pt modelId="{A167C467-BDAC-48FD-848D-543704A58C6C}">
      <dgm:prSet phldrT="[Texto]"/>
      <dgm:spPr/>
      <dgm:t>
        <a:bodyPr/>
        <a:lstStyle/>
        <a:p>
          <a:r>
            <a:rPr lang="es-MX" dirty="0" smtClean="0"/>
            <a:t>ART. 10 </a:t>
          </a:r>
          <a:r>
            <a:rPr lang="es-MX" dirty="0"/>
            <a:t>CPP</a:t>
          </a:r>
          <a:endParaRPr lang="es-CO" dirty="0"/>
        </a:p>
      </dgm:t>
    </dgm:pt>
    <dgm:pt modelId="{18CB6E82-4058-43C6-B4DF-16A10251B6FE}" type="parTrans" cxnId="{D9ACA8F2-3C1C-44C9-B2D9-2CAC3FE50188}">
      <dgm:prSet/>
      <dgm:spPr/>
      <dgm:t>
        <a:bodyPr/>
        <a:lstStyle/>
        <a:p>
          <a:endParaRPr lang="es-CO"/>
        </a:p>
      </dgm:t>
    </dgm:pt>
    <dgm:pt modelId="{6E311223-88EC-4842-968C-7DF8B256FE7C}" type="sibTrans" cxnId="{D9ACA8F2-3C1C-44C9-B2D9-2CAC3FE50188}">
      <dgm:prSet/>
      <dgm:spPr/>
      <dgm:t>
        <a:bodyPr/>
        <a:lstStyle/>
        <a:p>
          <a:endParaRPr lang="es-CO"/>
        </a:p>
      </dgm:t>
    </dgm:pt>
    <dgm:pt modelId="{55B396C9-A8E5-4CC3-9128-862EE6C0B558}" type="pres">
      <dgm:prSet presAssocID="{0F41E408-CA03-408C-8F35-9F92AFE14D96}" presName="composite" presStyleCnt="0">
        <dgm:presLayoutVars>
          <dgm:chMax val="3"/>
          <dgm:animLvl val="lvl"/>
          <dgm:resizeHandles val="exact"/>
        </dgm:presLayoutVars>
      </dgm:prSet>
      <dgm:spPr/>
    </dgm:pt>
    <dgm:pt modelId="{2B1F3AED-8CAA-49F4-B0D6-FE0D91359B2A}" type="pres">
      <dgm:prSet presAssocID="{7202FF38-10C4-4E76-9570-A30EA8D929EF}" presName="gear1" presStyleLbl="node1" presStyleIdx="0" presStyleCnt="3">
        <dgm:presLayoutVars>
          <dgm:chMax val="1"/>
          <dgm:bulletEnabled val="1"/>
        </dgm:presLayoutVars>
      </dgm:prSet>
      <dgm:spPr/>
      <dgm:t>
        <a:bodyPr/>
        <a:lstStyle/>
        <a:p>
          <a:endParaRPr lang="es-ES"/>
        </a:p>
      </dgm:t>
    </dgm:pt>
    <dgm:pt modelId="{5948A09E-5656-488D-BF88-9597DCAA5C09}" type="pres">
      <dgm:prSet presAssocID="{7202FF38-10C4-4E76-9570-A30EA8D929EF}" presName="gear1srcNode" presStyleLbl="node1" presStyleIdx="0" presStyleCnt="3"/>
      <dgm:spPr/>
      <dgm:t>
        <a:bodyPr/>
        <a:lstStyle/>
        <a:p>
          <a:endParaRPr lang="es-ES"/>
        </a:p>
      </dgm:t>
    </dgm:pt>
    <dgm:pt modelId="{A5C66F42-27C5-45A1-A161-C5259A537B76}" type="pres">
      <dgm:prSet presAssocID="{7202FF38-10C4-4E76-9570-A30EA8D929EF}" presName="gear1dstNode" presStyleLbl="node1" presStyleIdx="0" presStyleCnt="3"/>
      <dgm:spPr/>
      <dgm:t>
        <a:bodyPr/>
        <a:lstStyle/>
        <a:p>
          <a:endParaRPr lang="es-ES"/>
        </a:p>
      </dgm:t>
    </dgm:pt>
    <dgm:pt modelId="{03FEB453-69F9-46D2-B507-71073E8BD5AD}" type="pres">
      <dgm:prSet presAssocID="{308009C4-EC10-4856-80EF-BD53E408A5BD}" presName="gear2" presStyleLbl="node1" presStyleIdx="1" presStyleCnt="3">
        <dgm:presLayoutVars>
          <dgm:chMax val="1"/>
          <dgm:bulletEnabled val="1"/>
        </dgm:presLayoutVars>
      </dgm:prSet>
      <dgm:spPr/>
      <dgm:t>
        <a:bodyPr/>
        <a:lstStyle/>
        <a:p>
          <a:endParaRPr lang="es-ES"/>
        </a:p>
      </dgm:t>
    </dgm:pt>
    <dgm:pt modelId="{45816219-D074-4B0C-9C7F-983CD4C6E147}" type="pres">
      <dgm:prSet presAssocID="{308009C4-EC10-4856-80EF-BD53E408A5BD}" presName="gear2srcNode" presStyleLbl="node1" presStyleIdx="1" presStyleCnt="3"/>
      <dgm:spPr/>
      <dgm:t>
        <a:bodyPr/>
        <a:lstStyle/>
        <a:p>
          <a:endParaRPr lang="es-ES"/>
        </a:p>
      </dgm:t>
    </dgm:pt>
    <dgm:pt modelId="{F62A5626-BAF7-450A-8FD6-CE5D65A4B256}" type="pres">
      <dgm:prSet presAssocID="{308009C4-EC10-4856-80EF-BD53E408A5BD}" presName="gear2dstNode" presStyleLbl="node1" presStyleIdx="1" presStyleCnt="3"/>
      <dgm:spPr/>
      <dgm:t>
        <a:bodyPr/>
        <a:lstStyle/>
        <a:p>
          <a:endParaRPr lang="es-ES"/>
        </a:p>
      </dgm:t>
    </dgm:pt>
    <dgm:pt modelId="{FB537525-0298-4C20-A065-61A85B0CFD23}" type="pres">
      <dgm:prSet presAssocID="{A167C467-BDAC-48FD-848D-543704A58C6C}" presName="gear3" presStyleLbl="node1" presStyleIdx="2" presStyleCnt="3"/>
      <dgm:spPr/>
      <dgm:t>
        <a:bodyPr/>
        <a:lstStyle/>
        <a:p>
          <a:endParaRPr lang="es-ES"/>
        </a:p>
      </dgm:t>
    </dgm:pt>
    <dgm:pt modelId="{2BC10122-0950-4B04-A987-0C6EEB2A8DC0}" type="pres">
      <dgm:prSet presAssocID="{A167C467-BDAC-48FD-848D-543704A58C6C}" presName="gear3tx" presStyleLbl="node1" presStyleIdx="2" presStyleCnt="3">
        <dgm:presLayoutVars>
          <dgm:chMax val="1"/>
          <dgm:bulletEnabled val="1"/>
        </dgm:presLayoutVars>
      </dgm:prSet>
      <dgm:spPr/>
      <dgm:t>
        <a:bodyPr/>
        <a:lstStyle/>
        <a:p>
          <a:endParaRPr lang="es-ES"/>
        </a:p>
      </dgm:t>
    </dgm:pt>
    <dgm:pt modelId="{BEAB691B-846C-4BBD-A166-44F63528F0D8}" type="pres">
      <dgm:prSet presAssocID="{A167C467-BDAC-48FD-848D-543704A58C6C}" presName="gear3srcNode" presStyleLbl="node1" presStyleIdx="2" presStyleCnt="3"/>
      <dgm:spPr/>
      <dgm:t>
        <a:bodyPr/>
        <a:lstStyle/>
        <a:p>
          <a:endParaRPr lang="es-ES"/>
        </a:p>
      </dgm:t>
    </dgm:pt>
    <dgm:pt modelId="{93FBAD03-50DB-409F-98E6-E077DCAB2C6F}" type="pres">
      <dgm:prSet presAssocID="{A167C467-BDAC-48FD-848D-543704A58C6C}" presName="gear3dstNode" presStyleLbl="node1" presStyleIdx="2" presStyleCnt="3"/>
      <dgm:spPr/>
      <dgm:t>
        <a:bodyPr/>
        <a:lstStyle/>
        <a:p>
          <a:endParaRPr lang="es-ES"/>
        </a:p>
      </dgm:t>
    </dgm:pt>
    <dgm:pt modelId="{2918DA42-F987-42C0-A260-221B3F66ECEB}" type="pres">
      <dgm:prSet presAssocID="{97A11237-8EBD-4ADD-9DCD-811DCD8D55EB}" presName="connector1" presStyleLbl="sibTrans2D1" presStyleIdx="0" presStyleCnt="3"/>
      <dgm:spPr/>
      <dgm:t>
        <a:bodyPr/>
        <a:lstStyle/>
        <a:p>
          <a:endParaRPr lang="es-ES"/>
        </a:p>
      </dgm:t>
    </dgm:pt>
    <dgm:pt modelId="{79903EAC-8D20-44A0-B983-38C703F927E1}" type="pres">
      <dgm:prSet presAssocID="{9446FA14-3066-47C6-8415-C98733DA0879}" presName="connector2" presStyleLbl="sibTrans2D1" presStyleIdx="1" presStyleCnt="3"/>
      <dgm:spPr/>
      <dgm:t>
        <a:bodyPr/>
        <a:lstStyle/>
        <a:p>
          <a:endParaRPr lang="es-ES"/>
        </a:p>
      </dgm:t>
    </dgm:pt>
    <dgm:pt modelId="{6A4F6987-5AEE-442E-850F-3F37CF8DD4AD}" type="pres">
      <dgm:prSet presAssocID="{6E311223-88EC-4842-968C-7DF8B256FE7C}" presName="connector3" presStyleLbl="sibTrans2D1" presStyleIdx="2" presStyleCnt="3"/>
      <dgm:spPr/>
      <dgm:t>
        <a:bodyPr/>
        <a:lstStyle/>
        <a:p>
          <a:endParaRPr lang="es-ES"/>
        </a:p>
      </dgm:t>
    </dgm:pt>
  </dgm:ptLst>
  <dgm:cxnLst>
    <dgm:cxn modelId="{F0675CB7-85F5-4275-8715-549DB59B1C46}" type="presOf" srcId="{308009C4-EC10-4856-80EF-BD53E408A5BD}" destId="{F62A5626-BAF7-450A-8FD6-CE5D65A4B256}" srcOrd="2" destOrd="0" presId="urn:microsoft.com/office/officeart/2005/8/layout/gear1"/>
    <dgm:cxn modelId="{D9ACA8F2-3C1C-44C9-B2D9-2CAC3FE50188}" srcId="{0F41E408-CA03-408C-8F35-9F92AFE14D96}" destId="{A167C467-BDAC-48FD-848D-543704A58C6C}" srcOrd="2" destOrd="0" parTransId="{18CB6E82-4058-43C6-B4DF-16A10251B6FE}" sibTransId="{6E311223-88EC-4842-968C-7DF8B256FE7C}"/>
    <dgm:cxn modelId="{F2A29340-6466-4E98-83D9-0DDB153FD100}" type="presOf" srcId="{7202FF38-10C4-4E76-9570-A30EA8D929EF}" destId="{2B1F3AED-8CAA-49F4-B0D6-FE0D91359B2A}" srcOrd="0" destOrd="0" presId="urn:microsoft.com/office/officeart/2005/8/layout/gear1"/>
    <dgm:cxn modelId="{6597164A-7C71-4898-909B-BB9D352DD965}" type="presOf" srcId="{97A11237-8EBD-4ADD-9DCD-811DCD8D55EB}" destId="{2918DA42-F987-42C0-A260-221B3F66ECEB}" srcOrd="0" destOrd="0" presId="urn:microsoft.com/office/officeart/2005/8/layout/gear1"/>
    <dgm:cxn modelId="{4B34A687-DC1F-4B4F-B1DA-60DB9B0C6602}" type="presOf" srcId="{0F41E408-CA03-408C-8F35-9F92AFE14D96}" destId="{55B396C9-A8E5-4CC3-9128-862EE6C0B558}" srcOrd="0" destOrd="0" presId="urn:microsoft.com/office/officeart/2005/8/layout/gear1"/>
    <dgm:cxn modelId="{FE59C54D-DA4D-4D19-8339-24DE251BABDB}" type="presOf" srcId="{A167C467-BDAC-48FD-848D-543704A58C6C}" destId="{93FBAD03-50DB-409F-98E6-E077DCAB2C6F}" srcOrd="3" destOrd="0" presId="urn:microsoft.com/office/officeart/2005/8/layout/gear1"/>
    <dgm:cxn modelId="{F91042E5-0E37-4723-97BF-427E94D68762}" srcId="{0F41E408-CA03-408C-8F35-9F92AFE14D96}" destId="{7202FF38-10C4-4E76-9570-A30EA8D929EF}" srcOrd="0" destOrd="0" parTransId="{D3259E4C-9A13-4B54-BA8B-39052BB6450A}" sibTransId="{97A11237-8EBD-4ADD-9DCD-811DCD8D55EB}"/>
    <dgm:cxn modelId="{3DB8DBC3-2970-4889-86C3-8D516DF87D75}" type="presOf" srcId="{A167C467-BDAC-48FD-848D-543704A58C6C}" destId="{2BC10122-0950-4B04-A987-0C6EEB2A8DC0}" srcOrd="1" destOrd="0" presId="urn:microsoft.com/office/officeart/2005/8/layout/gear1"/>
    <dgm:cxn modelId="{FD107113-28D7-45DC-9C16-17CCA8E4BCDD}" type="presOf" srcId="{9446FA14-3066-47C6-8415-C98733DA0879}" destId="{79903EAC-8D20-44A0-B983-38C703F927E1}" srcOrd="0" destOrd="0" presId="urn:microsoft.com/office/officeart/2005/8/layout/gear1"/>
    <dgm:cxn modelId="{6D4BBD17-CE52-48BE-8C1E-795C0C554193}" type="presOf" srcId="{308009C4-EC10-4856-80EF-BD53E408A5BD}" destId="{45816219-D074-4B0C-9C7F-983CD4C6E147}" srcOrd="1" destOrd="0" presId="urn:microsoft.com/office/officeart/2005/8/layout/gear1"/>
    <dgm:cxn modelId="{41602D59-E5D1-4763-AE8C-05730F657343}" type="presOf" srcId="{308009C4-EC10-4856-80EF-BD53E408A5BD}" destId="{03FEB453-69F9-46D2-B507-71073E8BD5AD}" srcOrd="0" destOrd="0" presId="urn:microsoft.com/office/officeart/2005/8/layout/gear1"/>
    <dgm:cxn modelId="{CA3F9401-5360-4308-A7A7-2E90457590D4}" type="presOf" srcId="{A167C467-BDAC-48FD-848D-543704A58C6C}" destId="{FB537525-0298-4C20-A065-61A85B0CFD23}" srcOrd="0" destOrd="0" presId="urn:microsoft.com/office/officeart/2005/8/layout/gear1"/>
    <dgm:cxn modelId="{E53F6304-E53B-4262-83C2-8A6F1C91784B}" type="presOf" srcId="{6E311223-88EC-4842-968C-7DF8B256FE7C}" destId="{6A4F6987-5AEE-442E-850F-3F37CF8DD4AD}" srcOrd="0" destOrd="0" presId="urn:microsoft.com/office/officeart/2005/8/layout/gear1"/>
    <dgm:cxn modelId="{862D3393-9DF5-415B-929A-DFCFFDC245ED}" srcId="{0F41E408-CA03-408C-8F35-9F92AFE14D96}" destId="{308009C4-EC10-4856-80EF-BD53E408A5BD}" srcOrd="1" destOrd="0" parTransId="{E39E6602-C640-406E-95B2-83193573C764}" sibTransId="{9446FA14-3066-47C6-8415-C98733DA0879}"/>
    <dgm:cxn modelId="{C36AB2DD-3B16-401F-8A61-573041C090D3}" type="presOf" srcId="{7202FF38-10C4-4E76-9570-A30EA8D929EF}" destId="{5948A09E-5656-488D-BF88-9597DCAA5C09}" srcOrd="1" destOrd="0" presId="urn:microsoft.com/office/officeart/2005/8/layout/gear1"/>
    <dgm:cxn modelId="{5BF54DDC-6565-4743-84C2-D2219C1481B0}" type="presOf" srcId="{A167C467-BDAC-48FD-848D-543704A58C6C}" destId="{BEAB691B-846C-4BBD-A166-44F63528F0D8}" srcOrd="2" destOrd="0" presId="urn:microsoft.com/office/officeart/2005/8/layout/gear1"/>
    <dgm:cxn modelId="{FED252BF-C688-4C1E-8430-EE0E7ECF9C8B}" type="presOf" srcId="{7202FF38-10C4-4E76-9570-A30EA8D929EF}" destId="{A5C66F42-27C5-45A1-A161-C5259A537B76}" srcOrd="2" destOrd="0" presId="urn:microsoft.com/office/officeart/2005/8/layout/gear1"/>
    <dgm:cxn modelId="{63F0F4AA-A779-4FB9-ADA4-4F7C7A83DF73}" type="presParOf" srcId="{55B396C9-A8E5-4CC3-9128-862EE6C0B558}" destId="{2B1F3AED-8CAA-49F4-B0D6-FE0D91359B2A}" srcOrd="0" destOrd="0" presId="urn:microsoft.com/office/officeart/2005/8/layout/gear1"/>
    <dgm:cxn modelId="{1875C466-18A0-47DF-84BF-002A8F207954}" type="presParOf" srcId="{55B396C9-A8E5-4CC3-9128-862EE6C0B558}" destId="{5948A09E-5656-488D-BF88-9597DCAA5C09}" srcOrd="1" destOrd="0" presId="urn:microsoft.com/office/officeart/2005/8/layout/gear1"/>
    <dgm:cxn modelId="{00F1F351-5334-4189-AD9E-5671A716E4DA}" type="presParOf" srcId="{55B396C9-A8E5-4CC3-9128-862EE6C0B558}" destId="{A5C66F42-27C5-45A1-A161-C5259A537B76}" srcOrd="2" destOrd="0" presId="urn:microsoft.com/office/officeart/2005/8/layout/gear1"/>
    <dgm:cxn modelId="{378382A8-4D19-4B0E-ABA7-34463819808B}" type="presParOf" srcId="{55B396C9-A8E5-4CC3-9128-862EE6C0B558}" destId="{03FEB453-69F9-46D2-B507-71073E8BD5AD}" srcOrd="3" destOrd="0" presId="urn:microsoft.com/office/officeart/2005/8/layout/gear1"/>
    <dgm:cxn modelId="{428523C1-5DEA-4B7A-9120-D28CDE9AB0B8}" type="presParOf" srcId="{55B396C9-A8E5-4CC3-9128-862EE6C0B558}" destId="{45816219-D074-4B0C-9C7F-983CD4C6E147}" srcOrd="4" destOrd="0" presId="urn:microsoft.com/office/officeart/2005/8/layout/gear1"/>
    <dgm:cxn modelId="{197AEEFC-0C7C-48F4-A8F9-A886AEC5C636}" type="presParOf" srcId="{55B396C9-A8E5-4CC3-9128-862EE6C0B558}" destId="{F62A5626-BAF7-450A-8FD6-CE5D65A4B256}" srcOrd="5" destOrd="0" presId="urn:microsoft.com/office/officeart/2005/8/layout/gear1"/>
    <dgm:cxn modelId="{F799A1F2-7908-4FCE-9BEB-C833274F513D}" type="presParOf" srcId="{55B396C9-A8E5-4CC3-9128-862EE6C0B558}" destId="{FB537525-0298-4C20-A065-61A85B0CFD23}" srcOrd="6" destOrd="0" presId="urn:microsoft.com/office/officeart/2005/8/layout/gear1"/>
    <dgm:cxn modelId="{64BB365E-CE36-417A-8533-8639B180D4FF}" type="presParOf" srcId="{55B396C9-A8E5-4CC3-9128-862EE6C0B558}" destId="{2BC10122-0950-4B04-A987-0C6EEB2A8DC0}" srcOrd="7" destOrd="0" presId="urn:microsoft.com/office/officeart/2005/8/layout/gear1"/>
    <dgm:cxn modelId="{4B9B763A-9A2D-4EFA-B737-92837FB0F9EB}" type="presParOf" srcId="{55B396C9-A8E5-4CC3-9128-862EE6C0B558}" destId="{BEAB691B-846C-4BBD-A166-44F63528F0D8}" srcOrd="8" destOrd="0" presId="urn:microsoft.com/office/officeart/2005/8/layout/gear1"/>
    <dgm:cxn modelId="{EDA072FB-C34D-45AE-B262-61F9AB5C0573}" type="presParOf" srcId="{55B396C9-A8E5-4CC3-9128-862EE6C0B558}" destId="{93FBAD03-50DB-409F-98E6-E077DCAB2C6F}" srcOrd="9" destOrd="0" presId="urn:microsoft.com/office/officeart/2005/8/layout/gear1"/>
    <dgm:cxn modelId="{4D98BF7B-0E9C-401E-91F7-4AF5EBA78202}" type="presParOf" srcId="{55B396C9-A8E5-4CC3-9128-862EE6C0B558}" destId="{2918DA42-F987-42C0-A260-221B3F66ECEB}" srcOrd="10" destOrd="0" presId="urn:microsoft.com/office/officeart/2005/8/layout/gear1"/>
    <dgm:cxn modelId="{FA9DDCA9-7FBA-4B17-9369-03EB996A300C}" type="presParOf" srcId="{55B396C9-A8E5-4CC3-9128-862EE6C0B558}" destId="{79903EAC-8D20-44A0-B983-38C703F927E1}" srcOrd="11" destOrd="0" presId="urn:microsoft.com/office/officeart/2005/8/layout/gear1"/>
    <dgm:cxn modelId="{144BC080-707E-4DF1-8F28-0A49FA75ECAB}" type="presParOf" srcId="{55B396C9-A8E5-4CC3-9128-862EE6C0B558}" destId="{6A4F6987-5AEE-442E-850F-3F37CF8DD4AD}"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1214B5F-21D3-4317-91CE-044174340BEE}" type="doc">
      <dgm:prSet loTypeId="urn:microsoft.com/office/officeart/2005/8/layout/arrow1" loCatId="relationship" qsTypeId="urn:microsoft.com/office/officeart/2005/8/quickstyle/simple1" qsCatId="simple" csTypeId="urn:microsoft.com/office/officeart/2005/8/colors/accent1_2" csCatId="accent1" phldr="1"/>
      <dgm:spPr/>
      <dgm:t>
        <a:bodyPr/>
        <a:lstStyle/>
        <a:p>
          <a:endParaRPr lang="es-CO"/>
        </a:p>
      </dgm:t>
    </dgm:pt>
    <dgm:pt modelId="{2C72F40E-3422-4A6D-87E1-C504B29DC225}">
      <dgm:prSet phldrT="[Texto]"/>
      <dgm:spPr/>
      <dgm:t>
        <a:bodyPr/>
        <a:lstStyle/>
        <a:p>
          <a:r>
            <a:rPr lang="es-MX" dirty="0"/>
            <a:t>Capacidad para ser parte</a:t>
          </a:r>
          <a:endParaRPr lang="es-CO" dirty="0"/>
        </a:p>
      </dgm:t>
    </dgm:pt>
    <dgm:pt modelId="{B1E307EA-DE24-4EDE-AA3E-7F7A4091F54A}" type="parTrans" cxnId="{F638C0BA-0E38-4FC6-A268-FCC14F9DF4C9}">
      <dgm:prSet/>
      <dgm:spPr/>
      <dgm:t>
        <a:bodyPr/>
        <a:lstStyle/>
        <a:p>
          <a:endParaRPr lang="es-CO"/>
        </a:p>
      </dgm:t>
    </dgm:pt>
    <dgm:pt modelId="{20753FCC-7F97-4B58-BDA3-E84481C29674}" type="sibTrans" cxnId="{F638C0BA-0E38-4FC6-A268-FCC14F9DF4C9}">
      <dgm:prSet/>
      <dgm:spPr/>
      <dgm:t>
        <a:bodyPr/>
        <a:lstStyle/>
        <a:p>
          <a:endParaRPr lang="es-CO"/>
        </a:p>
      </dgm:t>
    </dgm:pt>
    <dgm:pt modelId="{F0264FF6-5987-4DAC-9988-6F958405E5AC}">
      <dgm:prSet phldrT="[Texto]"/>
      <dgm:spPr/>
      <dgm:t>
        <a:bodyPr/>
        <a:lstStyle/>
        <a:p>
          <a:r>
            <a:rPr lang="es-MX" dirty="0"/>
            <a:t>Capacidad para cometer el delito con culpabilidad</a:t>
          </a:r>
          <a:endParaRPr lang="es-CO" dirty="0"/>
        </a:p>
      </dgm:t>
    </dgm:pt>
    <dgm:pt modelId="{7DD930FB-FFF8-41DF-ABBA-90D07A4267AB}" type="parTrans" cxnId="{CF64D30A-34CE-42C7-BB7C-F20B63FBA780}">
      <dgm:prSet/>
      <dgm:spPr/>
      <dgm:t>
        <a:bodyPr/>
        <a:lstStyle/>
        <a:p>
          <a:endParaRPr lang="es-CO"/>
        </a:p>
      </dgm:t>
    </dgm:pt>
    <dgm:pt modelId="{D242E91E-E58A-409E-A6C1-138E70A56C9D}" type="sibTrans" cxnId="{CF64D30A-34CE-42C7-BB7C-F20B63FBA780}">
      <dgm:prSet/>
      <dgm:spPr/>
      <dgm:t>
        <a:bodyPr/>
        <a:lstStyle/>
        <a:p>
          <a:endParaRPr lang="es-CO"/>
        </a:p>
      </dgm:t>
    </dgm:pt>
    <dgm:pt modelId="{D09B31A2-7CF2-482E-9274-A88A0235AC25}" type="pres">
      <dgm:prSet presAssocID="{61214B5F-21D3-4317-91CE-044174340BEE}" presName="cycle" presStyleCnt="0">
        <dgm:presLayoutVars>
          <dgm:dir/>
          <dgm:resizeHandles val="exact"/>
        </dgm:presLayoutVars>
      </dgm:prSet>
      <dgm:spPr/>
      <dgm:t>
        <a:bodyPr/>
        <a:lstStyle/>
        <a:p>
          <a:endParaRPr lang="es-ES"/>
        </a:p>
      </dgm:t>
    </dgm:pt>
    <dgm:pt modelId="{1AFB3988-0DD0-40DC-95B2-9A1594A48D1F}" type="pres">
      <dgm:prSet presAssocID="{2C72F40E-3422-4A6D-87E1-C504B29DC225}" presName="arrow" presStyleLbl="node1" presStyleIdx="0" presStyleCnt="2" custRadScaleRad="100205" custRadScaleInc="-4552">
        <dgm:presLayoutVars>
          <dgm:bulletEnabled val="1"/>
        </dgm:presLayoutVars>
      </dgm:prSet>
      <dgm:spPr/>
      <dgm:t>
        <a:bodyPr/>
        <a:lstStyle/>
        <a:p>
          <a:endParaRPr lang="es-ES"/>
        </a:p>
      </dgm:t>
    </dgm:pt>
    <dgm:pt modelId="{7CC94D7B-07DF-4538-97AA-A0C70A7983C7}" type="pres">
      <dgm:prSet presAssocID="{F0264FF6-5987-4DAC-9988-6F958405E5AC}" presName="arrow" presStyleLbl="node1" presStyleIdx="1" presStyleCnt="2" custRadScaleRad="87361" custRadScaleInc="5073">
        <dgm:presLayoutVars>
          <dgm:bulletEnabled val="1"/>
        </dgm:presLayoutVars>
      </dgm:prSet>
      <dgm:spPr/>
      <dgm:t>
        <a:bodyPr/>
        <a:lstStyle/>
        <a:p>
          <a:endParaRPr lang="es-ES"/>
        </a:p>
      </dgm:t>
    </dgm:pt>
  </dgm:ptLst>
  <dgm:cxnLst>
    <dgm:cxn modelId="{CF64D30A-34CE-42C7-BB7C-F20B63FBA780}" srcId="{61214B5F-21D3-4317-91CE-044174340BEE}" destId="{F0264FF6-5987-4DAC-9988-6F958405E5AC}" srcOrd="1" destOrd="0" parTransId="{7DD930FB-FFF8-41DF-ABBA-90D07A4267AB}" sibTransId="{D242E91E-E58A-409E-A6C1-138E70A56C9D}"/>
    <dgm:cxn modelId="{857C1F25-3373-49BA-AEA2-F4E0AD305F90}" type="presOf" srcId="{61214B5F-21D3-4317-91CE-044174340BEE}" destId="{D09B31A2-7CF2-482E-9274-A88A0235AC25}" srcOrd="0" destOrd="0" presId="urn:microsoft.com/office/officeart/2005/8/layout/arrow1"/>
    <dgm:cxn modelId="{F638C0BA-0E38-4FC6-A268-FCC14F9DF4C9}" srcId="{61214B5F-21D3-4317-91CE-044174340BEE}" destId="{2C72F40E-3422-4A6D-87E1-C504B29DC225}" srcOrd="0" destOrd="0" parTransId="{B1E307EA-DE24-4EDE-AA3E-7F7A4091F54A}" sibTransId="{20753FCC-7F97-4B58-BDA3-E84481C29674}"/>
    <dgm:cxn modelId="{953227C2-7F3B-4C64-B7D1-2E02FAC29881}" type="presOf" srcId="{2C72F40E-3422-4A6D-87E1-C504B29DC225}" destId="{1AFB3988-0DD0-40DC-95B2-9A1594A48D1F}" srcOrd="0" destOrd="0" presId="urn:microsoft.com/office/officeart/2005/8/layout/arrow1"/>
    <dgm:cxn modelId="{D16421DD-FE7C-4D01-9423-D16A55C8C7B1}" type="presOf" srcId="{F0264FF6-5987-4DAC-9988-6F958405E5AC}" destId="{7CC94D7B-07DF-4538-97AA-A0C70A7983C7}" srcOrd="0" destOrd="0" presId="urn:microsoft.com/office/officeart/2005/8/layout/arrow1"/>
    <dgm:cxn modelId="{5B031687-A827-48B1-82D2-C761A200F149}" type="presParOf" srcId="{D09B31A2-7CF2-482E-9274-A88A0235AC25}" destId="{1AFB3988-0DD0-40DC-95B2-9A1594A48D1F}" srcOrd="0" destOrd="0" presId="urn:microsoft.com/office/officeart/2005/8/layout/arrow1"/>
    <dgm:cxn modelId="{BB3B2182-814F-4223-9D17-51EEFE696015}" type="presParOf" srcId="{D09B31A2-7CF2-482E-9274-A88A0235AC25}" destId="{7CC94D7B-07DF-4538-97AA-A0C70A7983C7}" srcOrd="1" destOrd="0" presId="urn:microsoft.com/office/officeart/2005/8/layout/arrow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1F3AED-8CAA-49F4-B0D6-FE0D91359B2A}">
      <dsp:nvSpPr>
        <dsp:cNvPr id="0" name=""/>
        <dsp:cNvSpPr/>
      </dsp:nvSpPr>
      <dsp:spPr>
        <a:xfrm>
          <a:off x="1612184" y="1190496"/>
          <a:ext cx="1455050" cy="1455050"/>
        </a:xfrm>
        <a:prstGeom prst="gear9">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s-MX" sz="1400" kern="1200" dirty="0"/>
            <a:t>ART. 29 CN</a:t>
          </a:r>
          <a:endParaRPr lang="es-CO" sz="1400" kern="1200" dirty="0"/>
        </a:p>
      </dsp:txBody>
      <dsp:txXfrm>
        <a:off x="1904714" y="1531335"/>
        <a:ext cx="869990" cy="747925"/>
      </dsp:txXfrm>
    </dsp:sp>
    <dsp:sp modelId="{03FEB453-69F9-46D2-B507-71073E8BD5AD}">
      <dsp:nvSpPr>
        <dsp:cNvPr id="0" name=""/>
        <dsp:cNvSpPr/>
      </dsp:nvSpPr>
      <dsp:spPr>
        <a:xfrm>
          <a:off x="765609" y="846575"/>
          <a:ext cx="1058218" cy="1058218"/>
        </a:xfrm>
        <a:prstGeom prst="gear6">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s-MX" sz="1400" kern="1200" dirty="0"/>
            <a:t>ART. </a:t>
          </a:r>
          <a:r>
            <a:rPr lang="es-MX" sz="1400" kern="1200" dirty="0" smtClean="0"/>
            <a:t>8 </a:t>
          </a:r>
          <a:r>
            <a:rPr lang="es-MX" sz="1400" kern="1200" dirty="0"/>
            <a:t>CPP</a:t>
          </a:r>
          <a:endParaRPr lang="es-CO" sz="1400" kern="1200" dirty="0"/>
        </a:p>
      </dsp:txBody>
      <dsp:txXfrm>
        <a:off x="1032019" y="1114595"/>
        <a:ext cx="525398" cy="522178"/>
      </dsp:txXfrm>
    </dsp:sp>
    <dsp:sp modelId="{FB537525-0298-4C20-A065-61A85B0CFD23}">
      <dsp:nvSpPr>
        <dsp:cNvPr id="0" name=""/>
        <dsp:cNvSpPr/>
      </dsp:nvSpPr>
      <dsp:spPr>
        <a:xfrm rot="20700000">
          <a:off x="1358320" y="116512"/>
          <a:ext cx="1036838" cy="1036838"/>
        </a:xfrm>
        <a:prstGeom prst="gear6">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s-MX" sz="1400" kern="1200" dirty="0" smtClean="0"/>
            <a:t>ART. 10 </a:t>
          </a:r>
          <a:r>
            <a:rPr lang="es-MX" sz="1400" kern="1200" dirty="0"/>
            <a:t>CPP</a:t>
          </a:r>
          <a:endParaRPr lang="es-CO" sz="1400" kern="1200" dirty="0"/>
        </a:p>
      </dsp:txBody>
      <dsp:txXfrm rot="-20700000">
        <a:off x="1585729" y="343921"/>
        <a:ext cx="582020" cy="582020"/>
      </dsp:txXfrm>
    </dsp:sp>
    <dsp:sp modelId="{2918DA42-F987-42C0-A260-221B3F66ECEB}">
      <dsp:nvSpPr>
        <dsp:cNvPr id="0" name=""/>
        <dsp:cNvSpPr/>
      </dsp:nvSpPr>
      <dsp:spPr>
        <a:xfrm>
          <a:off x="1484143" y="979966"/>
          <a:ext cx="1862465" cy="1862465"/>
        </a:xfrm>
        <a:prstGeom prst="circularArrow">
          <a:avLst>
            <a:gd name="adj1" fmla="val 4688"/>
            <a:gd name="adj2" fmla="val 299029"/>
            <a:gd name="adj3" fmla="val 2462341"/>
            <a:gd name="adj4" fmla="val 15982521"/>
            <a:gd name="adj5" fmla="val 546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9903EAC-8D20-44A0-B983-38C703F927E1}">
      <dsp:nvSpPr>
        <dsp:cNvPr id="0" name=""/>
        <dsp:cNvSpPr/>
      </dsp:nvSpPr>
      <dsp:spPr>
        <a:xfrm>
          <a:off x="578201" y="619077"/>
          <a:ext cx="1353197" cy="1353197"/>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A4F6987-5AEE-442E-850F-3F37CF8DD4AD}">
      <dsp:nvSpPr>
        <dsp:cNvPr id="0" name=""/>
        <dsp:cNvSpPr/>
      </dsp:nvSpPr>
      <dsp:spPr>
        <a:xfrm>
          <a:off x="1118488" y="-103948"/>
          <a:ext cx="1459019" cy="1459019"/>
        </a:xfrm>
        <a:prstGeom prst="circularArrow">
          <a:avLst>
            <a:gd name="adj1" fmla="val 5984"/>
            <a:gd name="adj2" fmla="val 394124"/>
            <a:gd name="adj3" fmla="val 13313824"/>
            <a:gd name="adj4" fmla="val 10508221"/>
            <a:gd name="adj5" fmla="val 698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FB3988-0DD0-40DC-95B2-9A1594A48D1F}">
      <dsp:nvSpPr>
        <dsp:cNvPr id="0" name=""/>
        <dsp:cNvSpPr/>
      </dsp:nvSpPr>
      <dsp:spPr>
        <a:xfrm rot="16200000">
          <a:off x="17749" y="1078596"/>
          <a:ext cx="3869531" cy="3869531"/>
        </a:xfrm>
        <a:prstGeom prst="upArrow">
          <a:avLst>
            <a:gd name="adj1" fmla="val 50000"/>
            <a:gd name="adj2" fmla="val 35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lvl="0" algn="ctr" defTabSz="1333500">
            <a:lnSpc>
              <a:spcPct val="90000"/>
            </a:lnSpc>
            <a:spcBef>
              <a:spcPct val="0"/>
            </a:spcBef>
            <a:spcAft>
              <a:spcPct val="35000"/>
            </a:spcAft>
          </a:pPr>
          <a:r>
            <a:rPr lang="es-MX" sz="3000" kern="1200" dirty="0"/>
            <a:t>Capacidad para ser parte</a:t>
          </a:r>
          <a:endParaRPr lang="es-CO" sz="3000" kern="1200" dirty="0"/>
        </a:p>
      </dsp:txBody>
      <dsp:txXfrm rot="5400000">
        <a:off x="694917" y="2045979"/>
        <a:ext cx="3192363" cy="1934765"/>
      </dsp:txXfrm>
    </dsp:sp>
    <dsp:sp modelId="{7CC94D7B-07DF-4538-97AA-A0C70A7983C7}">
      <dsp:nvSpPr>
        <dsp:cNvPr id="0" name=""/>
        <dsp:cNvSpPr/>
      </dsp:nvSpPr>
      <dsp:spPr>
        <a:xfrm rot="5400000">
          <a:off x="3965490" y="1069720"/>
          <a:ext cx="3869531" cy="3869531"/>
        </a:xfrm>
        <a:prstGeom prst="upArrow">
          <a:avLst>
            <a:gd name="adj1" fmla="val 50000"/>
            <a:gd name="adj2" fmla="val 35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lvl="0" algn="ctr" defTabSz="1333500">
            <a:lnSpc>
              <a:spcPct val="90000"/>
            </a:lnSpc>
            <a:spcBef>
              <a:spcPct val="0"/>
            </a:spcBef>
            <a:spcAft>
              <a:spcPct val="35000"/>
            </a:spcAft>
          </a:pPr>
          <a:r>
            <a:rPr lang="es-MX" sz="3000" kern="1200" dirty="0"/>
            <a:t>Capacidad para cometer el delito con culpabilidad</a:t>
          </a:r>
          <a:endParaRPr lang="es-CO" sz="3000" kern="1200" dirty="0"/>
        </a:p>
      </dsp:txBody>
      <dsp:txXfrm rot="-5400000">
        <a:off x="3965490" y="2037103"/>
        <a:ext cx="3192363" cy="1934765"/>
      </dsp:txXfrm>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AD218B7A-B0BA-4152-AF51-AC92194DACDE}" type="datetimeFigureOut">
              <a:rPr lang="es-CO" smtClean="0"/>
              <a:t>1/03/2023</a:t>
            </a:fld>
            <a:endParaRPr lang="es-CO"/>
          </a:p>
        </p:txBody>
      </p:sp>
      <p:sp>
        <p:nvSpPr>
          <p:cNvPr id="5" name="Footer Placeholder 4"/>
          <p:cNvSpPr>
            <a:spLocks noGrp="1"/>
          </p:cNvSpPr>
          <p:nvPr>
            <p:ph type="ftr" sz="quarter" idx="11"/>
          </p:nvPr>
        </p:nvSpPr>
        <p:spPr>
          <a:xfrm>
            <a:off x="2416500" y="329307"/>
            <a:ext cx="4973915" cy="309201"/>
          </a:xfrm>
        </p:spPr>
        <p:txBody>
          <a:bodyPr/>
          <a:lstStyle/>
          <a:p>
            <a:endParaRPr lang="es-CO"/>
          </a:p>
        </p:txBody>
      </p:sp>
      <p:sp>
        <p:nvSpPr>
          <p:cNvPr id="6" name="Slide Number Placeholder 5"/>
          <p:cNvSpPr>
            <a:spLocks noGrp="1"/>
          </p:cNvSpPr>
          <p:nvPr>
            <p:ph type="sldNum" sz="quarter" idx="12"/>
          </p:nvPr>
        </p:nvSpPr>
        <p:spPr>
          <a:xfrm>
            <a:off x="1437664" y="798973"/>
            <a:ext cx="811019" cy="503578"/>
          </a:xfrm>
        </p:spPr>
        <p:txBody>
          <a:bodyPr/>
          <a:lstStyle/>
          <a:p>
            <a:fld id="{E25A8DB4-FD66-425B-A2C3-6A8C9B5C6945}" type="slidenum">
              <a:rPr lang="es-CO" smtClean="0"/>
              <a:t>‹Nº›</a:t>
            </a:fld>
            <a:endParaRPr lang="es-CO"/>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39911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D218B7A-B0BA-4152-AF51-AC92194DACDE}" type="datetimeFigureOut">
              <a:rPr lang="es-CO" smtClean="0"/>
              <a:t>1/03/2023</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5A8DB4-FD66-425B-A2C3-6A8C9B5C6945}" type="slidenum">
              <a:rPr lang="es-CO" smtClean="0"/>
              <a:t>‹Nº›</a:t>
            </a:fld>
            <a:endParaRPr lang="es-CO"/>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819630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D218B7A-B0BA-4152-AF51-AC92194DACDE}" type="datetimeFigureOut">
              <a:rPr lang="es-CO" smtClean="0"/>
              <a:t>1/03/2023</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5A8DB4-FD66-425B-A2C3-6A8C9B5C6945}" type="slidenum">
              <a:rPr lang="es-CO" smtClean="0"/>
              <a:t>‹Nº›</a:t>
            </a:fld>
            <a:endParaRPr lang="es-CO"/>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52227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D218B7A-B0BA-4152-AF51-AC92194DACDE}" type="datetimeFigureOut">
              <a:rPr lang="es-CO" smtClean="0"/>
              <a:t>1/03/2023</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5A8DB4-FD66-425B-A2C3-6A8C9B5C6945}" type="slidenum">
              <a:rPr lang="es-CO" smtClean="0"/>
              <a:t>‹Nº›</a:t>
            </a:fld>
            <a:endParaRPr lang="es-CO"/>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40756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AD218B7A-B0BA-4152-AF51-AC92194DACDE}" type="datetimeFigureOut">
              <a:rPr lang="es-CO" smtClean="0"/>
              <a:t>1/03/2023</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25A8DB4-FD66-425B-A2C3-6A8C9B5C6945}" type="slidenum">
              <a:rPr lang="es-CO" smtClean="0"/>
              <a:t>‹Nº›</a:t>
            </a:fld>
            <a:endParaRPr lang="es-CO"/>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15158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AD218B7A-B0BA-4152-AF51-AC92194DACDE}" type="datetimeFigureOut">
              <a:rPr lang="es-CO" smtClean="0"/>
              <a:t>1/03/2023</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25A8DB4-FD66-425B-A2C3-6A8C9B5C6945}" type="slidenum">
              <a:rPr lang="es-CO" smtClean="0"/>
              <a:t>‹Nº›</a:t>
            </a:fld>
            <a:endParaRPr lang="es-CO"/>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49819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1447191" y="2824269"/>
            <a:ext cx="4645152" cy="2644457"/>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6412362" y="2821491"/>
            <a:ext cx="4645152" cy="2637371"/>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AD218B7A-B0BA-4152-AF51-AC92194DACDE}" type="datetimeFigureOut">
              <a:rPr lang="es-CO" smtClean="0"/>
              <a:t>1/03/2023</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E25A8DB4-FD66-425B-A2C3-6A8C9B5C6945}" type="slidenum">
              <a:rPr lang="es-CO" smtClean="0"/>
              <a:t>‹Nº›</a:t>
            </a:fld>
            <a:endParaRPr lang="es-CO"/>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269956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AD218B7A-B0BA-4152-AF51-AC92194DACDE}" type="datetimeFigureOut">
              <a:rPr lang="es-CO" smtClean="0"/>
              <a:t>1/03/2023</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E25A8DB4-FD66-425B-A2C3-6A8C9B5C6945}" type="slidenum">
              <a:rPr lang="es-CO" smtClean="0"/>
              <a:t>‹Nº›</a:t>
            </a:fld>
            <a:endParaRPr lang="es-CO"/>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25340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218B7A-B0BA-4152-AF51-AC92194DACDE}" type="datetimeFigureOut">
              <a:rPr lang="es-CO" smtClean="0"/>
              <a:t>1/03/2023</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E25A8DB4-FD66-425B-A2C3-6A8C9B5C6945}" type="slidenum">
              <a:rPr lang="es-CO" smtClean="0"/>
              <a:t>‹Nº›</a:t>
            </a:fld>
            <a:endParaRPr lang="es-CO"/>
          </a:p>
        </p:txBody>
      </p:sp>
    </p:spTree>
    <p:extLst>
      <p:ext uri="{BB962C8B-B14F-4D97-AF65-F5344CB8AC3E}">
        <p14:creationId xmlns:p14="http://schemas.microsoft.com/office/powerpoint/2010/main" val="38647040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AD218B7A-B0BA-4152-AF51-AC92194DACDE}" type="datetimeFigureOut">
              <a:rPr lang="es-CO" smtClean="0"/>
              <a:t>1/03/2023</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25A8DB4-FD66-425B-A2C3-6A8C9B5C6945}" type="slidenum">
              <a:rPr lang="es-CO" smtClean="0"/>
              <a:t>‹Nº›</a:t>
            </a:fld>
            <a:endParaRPr lang="es-CO"/>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07815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AD218B7A-B0BA-4152-AF51-AC92194DACDE}" type="datetimeFigureOut">
              <a:rPr lang="es-CO" smtClean="0"/>
              <a:t>1/03/2023</a:t>
            </a:fld>
            <a:endParaRPr lang="es-CO"/>
          </a:p>
        </p:txBody>
      </p:sp>
      <p:sp>
        <p:nvSpPr>
          <p:cNvPr id="6" name="Footer Placeholder 5"/>
          <p:cNvSpPr>
            <a:spLocks noGrp="1"/>
          </p:cNvSpPr>
          <p:nvPr>
            <p:ph type="ftr" sz="quarter" idx="11"/>
          </p:nvPr>
        </p:nvSpPr>
        <p:spPr>
          <a:xfrm>
            <a:off x="1447382" y="318640"/>
            <a:ext cx="5541004" cy="320931"/>
          </a:xfrm>
        </p:spPr>
        <p:txBody>
          <a:bodyPr/>
          <a:lstStyle/>
          <a:p>
            <a:endParaRPr lang="es-CO"/>
          </a:p>
        </p:txBody>
      </p:sp>
      <p:sp>
        <p:nvSpPr>
          <p:cNvPr id="7" name="Slide Number Placeholder 6"/>
          <p:cNvSpPr>
            <a:spLocks noGrp="1"/>
          </p:cNvSpPr>
          <p:nvPr>
            <p:ph type="sldNum" sz="quarter" idx="12"/>
          </p:nvPr>
        </p:nvSpPr>
        <p:spPr/>
        <p:txBody>
          <a:bodyPr/>
          <a:lstStyle/>
          <a:p>
            <a:fld id="{E25A8DB4-FD66-425B-A2C3-6A8C9B5C6945}" type="slidenum">
              <a:rPr lang="es-CO" smtClean="0"/>
              <a:t>‹Nº›</a:t>
            </a:fld>
            <a:endParaRPr lang="es-CO"/>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703839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AD218B7A-B0BA-4152-AF51-AC92194DACDE}" type="datetimeFigureOut">
              <a:rPr lang="es-CO" smtClean="0"/>
              <a:t>1/03/2023</a:t>
            </a:fld>
            <a:endParaRPr lang="es-CO"/>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E25A8DB4-FD66-425B-A2C3-6A8C9B5C6945}" type="slidenum">
              <a:rPr lang="es-CO" smtClean="0"/>
              <a:t>‹Nº›</a:t>
            </a:fld>
            <a:endParaRPr lang="es-CO"/>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08362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youtu.be/hpw0El4n59w" TargetMode="External"/><Relationship Id="rId2" Type="http://schemas.openxmlformats.org/officeDocument/2006/relationships/hyperlink" Target="https://www.fiscalia.gov.co/colombia/noticias/obligan-a-un-preso-sordo-que-lleve-audifonos-a-las-audiencias-para-poder-imputarle-los-cargos/" TargetMode="External"/><Relationship Id="rId1" Type="http://schemas.openxmlformats.org/officeDocument/2006/relationships/slideLayout" Target="../slideLayouts/slideLayout2.xml"/><Relationship Id="rId4" Type="http://schemas.openxmlformats.org/officeDocument/2006/relationships/hyperlink" Target="https://youtu.be/d9bxhQr-MMs"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3.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14126E9-E619-4172-852A-DD59209D9BD3}"/>
              </a:ext>
            </a:extLst>
          </p:cNvPr>
          <p:cNvSpPr>
            <a:spLocks noGrp="1"/>
          </p:cNvSpPr>
          <p:nvPr>
            <p:ph type="ctrTitle"/>
          </p:nvPr>
        </p:nvSpPr>
        <p:spPr/>
        <p:txBody>
          <a:bodyPr>
            <a:normAutofit/>
          </a:bodyPr>
          <a:lstStyle/>
          <a:p>
            <a:r>
              <a:rPr lang="es-MX" sz="4000" dirty="0"/>
              <a:t>LA CAPACIDAD PARA SER PARTE EN EL PROCESO PENAL</a:t>
            </a:r>
            <a:endParaRPr lang="es-CO" sz="4000" dirty="0"/>
          </a:p>
        </p:txBody>
      </p:sp>
      <p:sp>
        <p:nvSpPr>
          <p:cNvPr id="3" name="Subtítulo 2">
            <a:extLst>
              <a:ext uri="{FF2B5EF4-FFF2-40B4-BE49-F238E27FC236}">
                <a16:creationId xmlns:a16="http://schemas.microsoft.com/office/drawing/2014/main" id="{D1C5AA3F-FF96-4E70-A956-259FBF7F6C0C}"/>
              </a:ext>
            </a:extLst>
          </p:cNvPr>
          <p:cNvSpPr>
            <a:spLocks noGrp="1"/>
          </p:cNvSpPr>
          <p:nvPr>
            <p:ph type="subTitle" idx="1"/>
          </p:nvPr>
        </p:nvSpPr>
        <p:spPr/>
        <p:txBody>
          <a:bodyPr/>
          <a:lstStyle/>
          <a:p>
            <a:r>
              <a:rPr lang="es-MX" dirty="0"/>
              <a:t>Conversatorio penal Quindío, </a:t>
            </a:r>
            <a:r>
              <a:rPr lang="es-MX" dirty="0" smtClean="0"/>
              <a:t>marzo 1º de </a:t>
            </a:r>
            <a:r>
              <a:rPr lang="es-MX" dirty="0"/>
              <a:t>2023</a:t>
            </a:r>
            <a:endParaRPr lang="es-CO" dirty="0"/>
          </a:p>
        </p:txBody>
      </p:sp>
      <p:sp>
        <p:nvSpPr>
          <p:cNvPr id="5" name="AutoShape 6" descr="2022 - Rama Judicial">
            <a:extLst>
              <a:ext uri="{FF2B5EF4-FFF2-40B4-BE49-F238E27FC236}">
                <a16:creationId xmlns:a16="http://schemas.microsoft.com/office/drawing/2014/main" id="{29AEFF5C-324F-4CDD-A859-7F7E6FEE1EBB}"/>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pic>
        <p:nvPicPr>
          <p:cNvPr id="1032" name="Picture 8" descr="2022 - Rama Judicial">
            <a:extLst>
              <a:ext uri="{FF2B5EF4-FFF2-40B4-BE49-F238E27FC236}">
                <a16:creationId xmlns:a16="http://schemas.microsoft.com/office/drawing/2014/main" id="{1B48A04E-2EA7-440F-90E0-CA6ADF1E5BD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5594" y="697082"/>
            <a:ext cx="2844369" cy="8920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94240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dirty="0" smtClean="0"/>
              <a:t/>
            </a:r>
            <a:br>
              <a:rPr lang="es-ES" dirty="0" smtClean="0"/>
            </a:br>
            <a:r>
              <a:rPr lang="es-ES" dirty="0" smtClean="0"/>
              <a:t>OBLIGACIONES</a:t>
            </a:r>
            <a:r>
              <a:rPr lang="es-ES" dirty="0"/>
              <a:t>:</a:t>
            </a:r>
            <a:endParaRPr lang="en-US" dirty="0"/>
          </a:p>
        </p:txBody>
      </p:sp>
      <p:sp>
        <p:nvSpPr>
          <p:cNvPr id="3" name="Marcador de contenido 2"/>
          <p:cNvSpPr>
            <a:spLocks noGrp="1"/>
          </p:cNvSpPr>
          <p:nvPr>
            <p:ph idx="1"/>
          </p:nvPr>
        </p:nvSpPr>
        <p:spPr/>
        <p:txBody>
          <a:bodyPr>
            <a:normAutofit/>
          </a:bodyPr>
          <a:lstStyle/>
          <a:p>
            <a:pPr marL="0" indent="0" algn="just">
              <a:lnSpc>
                <a:spcPct val="100000"/>
              </a:lnSpc>
              <a:spcBef>
                <a:spcPts val="0"/>
              </a:spcBef>
              <a:buNone/>
            </a:pPr>
            <a:r>
              <a:rPr lang="es-ES" sz="1800" b="1" dirty="0" smtClean="0"/>
              <a:t>LA DEFENSA: </a:t>
            </a:r>
            <a:r>
              <a:rPr lang="es-ES" sz="1800" dirty="0" smtClean="0"/>
              <a:t>debe desplegar una </a:t>
            </a:r>
            <a:r>
              <a:rPr lang="es-ES" sz="1800" dirty="0"/>
              <a:t>especial gestión encaminada a exigir y lograr que </a:t>
            </a:r>
            <a:r>
              <a:rPr lang="es-ES" sz="1800" dirty="0" smtClean="0"/>
              <a:t>su representado </a:t>
            </a:r>
            <a:r>
              <a:rPr lang="es-ES" sz="1800" dirty="0"/>
              <a:t>pueda ejercer, en igualdad de condiciones, las atribuciones propias de la defensa material. Y, en los eventos en que aquella condición pueda configurar una causal de inimputabilidad, deberá agotar todos los mecanismos legales a su alcance para probar esa situación</a:t>
            </a:r>
            <a:r>
              <a:rPr lang="es-ES" sz="1800" dirty="0" smtClean="0"/>
              <a:t>.</a:t>
            </a:r>
          </a:p>
          <a:p>
            <a:pPr marL="0" indent="0" algn="just">
              <a:lnSpc>
                <a:spcPct val="100000"/>
              </a:lnSpc>
              <a:spcBef>
                <a:spcPts val="0"/>
              </a:spcBef>
              <a:buNone/>
            </a:pPr>
            <a:endParaRPr lang="es-ES" sz="1800" b="1" dirty="0"/>
          </a:p>
          <a:p>
            <a:pPr marL="0" indent="0" algn="just">
              <a:lnSpc>
                <a:spcPct val="100000"/>
              </a:lnSpc>
              <a:spcBef>
                <a:spcPts val="0"/>
              </a:spcBef>
              <a:buNone/>
            </a:pPr>
            <a:r>
              <a:rPr lang="es-ES" sz="1800" b="1" dirty="0" smtClean="0"/>
              <a:t>EL MINISTERIO PÚBLICO: </a:t>
            </a:r>
            <a:r>
              <a:rPr lang="es-ES" sz="1800" dirty="0" smtClean="0"/>
              <a:t>debe ejercer una verdades defensa </a:t>
            </a:r>
            <a:r>
              <a:rPr lang="es-ES" sz="1800" dirty="0"/>
              <a:t>de </a:t>
            </a:r>
            <a:r>
              <a:rPr lang="es-ES" sz="1800" dirty="0" smtClean="0"/>
              <a:t>los </a:t>
            </a:r>
            <a:r>
              <a:rPr lang="es-ES" sz="1800" dirty="0"/>
              <a:t>derechos y garantías </a:t>
            </a:r>
            <a:r>
              <a:rPr lang="es-ES" sz="1800" dirty="0" smtClean="0"/>
              <a:t>fundamentales del investigado, </a:t>
            </a:r>
            <a:r>
              <a:rPr lang="es-ES" sz="1800" dirty="0"/>
              <a:t>así como también </a:t>
            </a:r>
            <a:r>
              <a:rPr lang="es-ES" sz="1800" dirty="0" smtClean="0"/>
              <a:t>ejercer </a:t>
            </a:r>
            <a:r>
              <a:rPr lang="es-ES" sz="1800" dirty="0"/>
              <a:t>sus facultades probatorias excepcionales para aclarar una eventual inimputabilidad si las partes se desentienden de este tema.</a:t>
            </a:r>
            <a:endParaRPr lang="en-US" sz="1800" b="1" dirty="0"/>
          </a:p>
        </p:txBody>
      </p:sp>
    </p:spTree>
    <p:extLst>
      <p:ext uri="{BB962C8B-B14F-4D97-AF65-F5344CB8AC3E}">
        <p14:creationId xmlns:p14="http://schemas.microsoft.com/office/powerpoint/2010/main" val="2946992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marL="0" indent="0" algn="ctr"/>
            <a:r>
              <a:rPr lang="es-MX"/>
              <a:t>OTROS ESCENARIOS:</a:t>
            </a:r>
            <a:endParaRPr lang="es-MX" dirty="0"/>
          </a:p>
        </p:txBody>
      </p:sp>
      <p:sp>
        <p:nvSpPr>
          <p:cNvPr id="3" name="Marcador de contenido 2"/>
          <p:cNvSpPr>
            <a:spLocks noGrp="1"/>
          </p:cNvSpPr>
          <p:nvPr>
            <p:ph idx="1"/>
          </p:nvPr>
        </p:nvSpPr>
        <p:spPr>
          <a:xfrm>
            <a:off x="1451578" y="1664039"/>
            <a:ext cx="9603275" cy="3450613"/>
          </a:xfrm>
        </p:spPr>
        <p:txBody>
          <a:bodyPr>
            <a:normAutofit fontScale="85000" lnSpcReduction="10000"/>
          </a:bodyPr>
          <a:lstStyle/>
          <a:p>
            <a:pPr marL="0" indent="0">
              <a:buNone/>
            </a:pPr>
            <a:endParaRPr lang="es-MX" dirty="0"/>
          </a:p>
          <a:p>
            <a:pPr marL="0" indent="0">
              <a:buNone/>
            </a:pPr>
            <a:r>
              <a:rPr lang="es-MX" dirty="0"/>
              <a:t>Imputado </a:t>
            </a:r>
            <a:r>
              <a:rPr lang="es-MX" dirty="0" smtClean="0"/>
              <a:t>sordomudo:</a:t>
            </a:r>
          </a:p>
          <a:p>
            <a:pPr marL="0" indent="0" algn="just">
              <a:buNone/>
            </a:pPr>
            <a:r>
              <a:rPr lang="es-ES" dirty="0" smtClean="0"/>
              <a:t>“</a:t>
            </a:r>
            <a:r>
              <a:rPr lang="es-ES" i="1" dirty="0" smtClean="0"/>
              <a:t>Obligan </a:t>
            </a:r>
            <a:r>
              <a:rPr lang="es-ES" i="1" dirty="0"/>
              <a:t>a un preso sordo que lleve audífonos a las audiencias para poder imputarle los </a:t>
            </a:r>
            <a:r>
              <a:rPr lang="es-ES" i="1" dirty="0" smtClean="0"/>
              <a:t>cargos</a:t>
            </a:r>
            <a:r>
              <a:rPr lang="es-ES" dirty="0" smtClean="0"/>
              <a:t>”. FUENTE: </a:t>
            </a:r>
            <a:r>
              <a:rPr lang="es-ES" dirty="0">
                <a:hlinkClick r:id="rId2"/>
              </a:rPr>
              <a:t>https://www.fiscalia.gov.co/colombia/noticias/obligan-a-un-preso-sordo-que-lleve-audifonos-a-las-audiencias-para-poder-imputarle-los-cargos</a:t>
            </a:r>
            <a:r>
              <a:rPr lang="es-ES" dirty="0" smtClean="0">
                <a:hlinkClick r:id="rId2"/>
              </a:rPr>
              <a:t>/</a:t>
            </a:r>
            <a:endParaRPr lang="es-ES" dirty="0" smtClean="0"/>
          </a:p>
          <a:p>
            <a:pPr marL="0" indent="0">
              <a:buNone/>
            </a:pPr>
            <a:endParaRPr lang="es-MX" dirty="0" smtClean="0"/>
          </a:p>
          <a:p>
            <a:pPr marL="0" indent="0">
              <a:buNone/>
            </a:pPr>
            <a:r>
              <a:rPr lang="es-MX" dirty="0" smtClean="0"/>
              <a:t>Imputado </a:t>
            </a:r>
            <a:r>
              <a:rPr lang="es-MX" dirty="0"/>
              <a:t>extranjero: </a:t>
            </a:r>
            <a:endParaRPr lang="es-MX" dirty="0" smtClean="0"/>
          </a:p>
          <a:p>
            <a:pPr marL="0" indent="0">
              <a:buNone/>
            </a:pPr>
            <a:r>
              <a:rPr lang="es-MX" dirty="0">
                <a:hlinkClick r:id="rId3"/>
              </a:rPr>
              <a:t>https://</a:t>
            </a:r>
            <a:r>
              <a:rPr lang="es-MX" dirty="0" smtClean="0">
                <a:hlinkClick r:id="rId3"/>
              </a:rPr>
              <a:t>youtu.be/hpw0El4n59w</a:t>
            </a:r>
            <a:endParaRPr lang="es-MX" dirty="0" smtClean="0"/>
          </a:p>
          <a:p>
            <a:pPr marL="0" indent="0">
              <a:buNone/>
            </a:pPr>
            <a:r>
              <a:rPr lang="es-MX" dirty="0" smtClean="0">
                <a:hlinkClick r:id="rId4"/>
              </a:rPr>
              <a:t>https</a:t>
            </a:r>
            <a:r>
              <a:rPr lang="es-MX" dirty="0">
                <a:hlinkClick r:id="rId4"/>
              </a:rPr>
              <a:t>://</a:t>
            </a:r>
            <a:r>
              <a:rPr lang="es-MX" dirty="0" smtClean="0">
                <a:hlinkClick r:id="rId4"/>
              </a:rPr>
              <a:t>youtu.be/d9bxhQr-MMs</a:t>
            </a:r>
            <a:endParaRPr lang="es-MX" dirty="0" smtClean="0"/>
          </a:p>
          <a:p>
            <a:endParaRPr lang="en-US" dirty="0"/>
          </a:p>
        </p:txBody>
      </p:sp>
    </p:spTree>
    <p:extLst>
      <p:ext uri="{BB962C8B-B14F-4D97-AF65-F5344CB8AC3E}">
        <p14:creationId xmlns:p14="http://schemas.microsoft.com/office/powerpoint/2010/main" val="26766556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S" sz="2500" b="1" dirty="0" smtClean="0"/>
              <a:t/>
            </a:r>
            <a:br>
              <a:rPr lang="es-ES" sz="2500" b="1" dirty="0" smtClean="0"/>
            </a:br>
            <a:r>
              <a:rPr lang="es-ES" sz="2500" b="1" dirty="0" smtClean="0"/>
              <a:t>CONCLUSIONES:</a:t>
            </a:r>
            <a:endParaRPr lang="en-US" sz="2500" b="1" dirty="0"/>
          </a:p>
        </p:txBody>
      </p:sp>
      <p:sp>
        <p:nvSpPr>
          <p:cNvPr id="3" name="Marcador de contenido 2"/>
          <p:cNvSpPr>
            <a:spLocks noGrp="1"/>
          </p:cNvSpPr>
          <p:nvPr>
            <p:ph idx="1"/>
          </p:nvPr>
        </p:nvSpPr>
        <p:spPr/>
        <p:txBody>
          <a:bodyPr>
            <a:normAutofit/>
          </a:bodyPr>
          <a:lstStyle/>
          <a:p>
            <a:pPr algn="just">
              <a:lnSpc>
                <a:spcPct val="100000"/>
              </a:lnSpc>
              <a:spcBef>
                <a:spcPts val="0"/>
              </a:spcBef>
              <a:buFontTx/>
              <a:buChar char="-"/>
            </a:pPr>
            <a:r>
              <a:rPr lang="es-ES" sz="1800" dirty="0" smtClean="0"/>
              <a:t>Existe una garantía de </a:t>
            </a:r>
            <a:r>
              <a:rPr lang="es-ES" sz="1800" b="1" dirty="0" smtClean="0"/>
              <a:t>comunicación efectiva </a:t>
            </a:r>
            <a:r>
              <a:rPr lang="es-ES" sz="1800" dirty="0" smtClean="0"/>
              <a:t>con el funcionario judicial y los otros sujetos procesales e intervinientes, que debe materializarse en el proceso penal.</a:t>
            </a:r>
          </a:p>
          <a:p>
            <a:pPr marL="0" indent="0" algn="just">
              <a:lnSpc>
                <a:spcPct val="100000"/>
              </a:lnSpc>
              <a:spcBef>
                <a:spcPts val="0"/>
              </a:spcBef>
              <a:buNone/>
            </a:pPr>
            <a:endParaRPr lang="es-ES" sz="1800" dirty="0" smtClean="0"/>
          </a:p>
          <a:p>
            <a:pPr algn="just">
              <a:lnSpc>
                <a:spcPct val="100000"/>
              </a:lnSpc>
              <a:spcBef>
                <a:spcPts val="0"/>
              </a:spcBef>
              <a:buFontTx/>
              <a:buChar char="-"/>
            </a:pPr>
            <a:r>
              <a:rPr lang="es-ES" sz="1800" dirty="0" smtClean="0"/>
              <a:t>Una de las condiciones de validez del acto procesal de la </a:t>
            </a:r>
            <a:r>
              <a:rPr lang="es-ES" sz="1800" dirty="0" smtClean="0"/>
              <a:t>imputación (extensible a otros escenarios), </a:t>
            </a:r>
            <a:r>
              <a:rPr lang="es-ES" sz="1800" dirty="0" smtClean="0"/>
              <a:t>es la presencia física del imputado, en condiciones de </a:t>
            </a:r>
            <a:r>
              <a:rPr lang="es-ES" sz="1800" b="1" dirty="0" smtClean="0"/>
              <a:t>entender, comunicarse y adoptar decisiones libres y voluntarias. </a:t>
            </a:r>
          </a:p>
          <a:p>
            <a:pPr marL="0" indent="0" algn="just">
              <a:lnSpc>
                <a:spcPct val="100000"/>
              </a:lnSpc>
              <a:spcBef>
                <a:spcPts val="0"/>
              </a:spcBef>
              <a:buNone/>
            </a:pPr>
            <a:endParaRPr lang="es-ES" sz="1800" b="1" dirty="0" smtClean="0"/>
          </a:p>
          <a:p>
            <a:pPr algn="just">
              <a:lnSpc>
                <a:spcPct val="100000"/>
              </a:lnSpc>
              <a:spcBef>
                <a:spcPts val="0"/>
              </a:spcBef>
              <a:buFontTx/>
              <a:buChar char="-"/>
            </a:pPr>
            <a:r>
              <a:rPr lang="es-ES" sz="1800" dirty="0" smtClean="0"/>
              <a:t>Las personas con algún tipo de discapacidad pueden enfrentar barreras actitudinales, comunicativas o físicas, que constituyen formas inadmisibles de discriminación e impiden el ejercicio del derecho al acceso efectivo a la administración de justicia en condiciones de igualdad, por lo cual deben hacerse </a:t>
            </a:r>
            <a:r>
              <a:rPr lang="es-ES" sz="1800" b="1" dirty="0" smtClean="0"/>
              <a:t>AJUSTES EN EL PROCEDIMIENTO </a:t>
            </a:r>
            <a:r>
              <a:rPr lang="es-ES" sz="1800" dirty="0" smtClean="0"/>
              <a:t>(razonables)</a:t>
            </a:r>
            <a:r>
              <a:rPr lang="es-ES" sz="1800" b="1" dirty="0" smtClean="0"/>
              <a:t>. </a:t>
            </a:r>
            <a:endParaRPr lang="en-US" sz="1800" dirty="0"/>
          </a:p>
        </p:txBody>
      </p:sp>
    </p:spTree>
    <p:extLst>
      <p:ext uri="{BB962C8B-B14F-4D97-AF65-F5344CB8AC3E}">
        <p14:creationId xmlns:p14="http://schemas.microsoft.com/office/powerpoint/2010/main" val="26802479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b="1" dirty="0" smtClean="0"/>
              <a:t/>
            </a:r>
            <a:br>
              <a:rPr lang="es-ES" b="1" dirty="0" smtClean="0"/>
            </a:br>
            <a:r>
              <a:rPr lang="es-ES" b="1" dirty="0" smtClean="0"/>
              <a:t>CONCLUSIONES</a:t>
            </a:r>
            <a:r>
              <a:rPr lang="es-ES" b="1" dirty="0"/>
              <a:t>:</a:t>
            </a:r>
            <a:endParaRPr lang="en-US" dirty="0"/>
          </a:p>
        </p:txBody>
      </p:sp>
      <p:sp>
        <p:nvSpPr>
          <p:cNvPr id="3" name="Marcador de contenido 2"/>
          <p:cNvSpPr>
            <a:spLocks noGrp="1"/>
          </p:cNvSpPr>
          <p:nvPr>
            <p:ph idx="1"/>
          </p:nvPr>
        </p:nvSpPr>
        <p:spPr/>
        <p:txBody>
          <a:bodyPr>
            <a:normAutofit/>
          </a:bodyPr>
          <a:lstStyle/>
          <a:p>
            <a:pPr algn="just">
              <a:lnSpc>
                <a:spcPct val="150000"/>
              </a:lnSpc>
              <a:spcBef>
                <a:spcPts val="0"/>
              </a:spcBef>
              <a:buFontTx/>
              <a:buChar char="-"/>
            </a:pPr>
            <a:r>
              <a:rPr lang="es-ES" sz="1800" dirty="0" smtClean="0"/>
              <a:t>La carga de acreditar la capacidad que tiene en investigado de comprender, comunicarse y tomar decisiones informadas, que se traduce en la capacidad de ser parte en el proceso penal, no radica en la defensa, sino en la Fiscalía. </a:t>
            </a:r>
          </a:p>
          <a:p>
            <a:pPr marL="0" indent="0" algn="just">
              <a:lnSpc>
                <a:spcPct val="150000"/>
              </a:lnSpc>
              <a:spcBef>
                <a:spcPts val="0"/>
              </a:spcBef>
              <a:buNone/>
            </a:pPr>
            <a:endParaRPr lang="es-ES" sz="1800" dirty="0" smtClean="0"/>
          </a:p>
          <a:p>
            <a:pPr algn="just">
              <a:lnSpc>
                <a:spcPct val="150000"/>
              </a:lnSpc>
              <a:spcBef>
                <a:spcPts val="0"/>
              </a:spcBef>
              <a:buFontTx/>
              <a:buChar char="-"/>
            </a:pPr>
            <a:r>
              <a:rPr lang="es-ES" sz="1800" dirty="0" smtClean="0"/>
              <a:t>Se </a:t>
            </a:r>
            <a:r>
              <a:rPr lang="es-ES" sz="1800" dirty="0" smtClean="0"/>
              <a:t>requiere que el legislador, sin más demoras, estructure reformas al proceso penal, creando escenarios adecuados para garantizar el acceso efectivo de los procesados en una situación especial de discapacidad mental y/o sensorial., más aún cuando la misma pueda tener relación con una causal de inimputabilidad. </a:t>
            </a:r>
          </a:p>
          <a:p>
            <a:pPr>
              <a:buFontTx/>
              <a:buChar char="-"/>
            </a:pPr>
            <a:endParaRPr lang="en-US" sz="1800" dirty="0"/>
          </a:p>
        </p:txBody>
      </p:sp>
    </p:spTree>
    <p:extLst>
      <p:ext uri="{BB962C8B-B14F-4D97-AF65-F5344CB8AC3E}">
        <p14:creationId xmlns:p14="http://schemas.microsoft.com/office/powerpoint/2010/main" val="36113360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a:extLst>
              <a:ext uri="{FF2B5EF4-FFF2-40B4-BE49-F238E27FC236}">
                <a16:creationId xmlns:a16="http://schemas.microsoft.com/office/drawing/2014/main" id="{5A41BE32-2EF8-4FF0-9131-090C7BFCA0CA}"/>
              </a:ext>
            </a:extLst>
          </p:cNvPr>
          <p:cNvSpPr>
            <a:spLocks noGrp="1"/>
          </p:cNvSpPr>
          <p:nvPr>
            <p:ph idx="1"/>
          </p:nvPr>
        </p:nvSpPr>
        <p:spPr/>
        <p:txBody>
          <a:bodyPr>
            <a:normAutofit lnSpcReduction="10000"/>
          </a:bodyPr>
          <a:lstStyle/>
          <a:p>
            <a:pPr marL="0" indent="0">
              <a:buNone/>
            </a:pPr>
            <a:r>
              <a:rPr lang="es-MX" sz="6000" dirty="0"/>
              <a:t>       </a:t>
            </a:r>
          </a:p>
          <a:p>
            <a:pPr marL="0" indent="0">
              <a:buNone/>
            </a:pPr>
            <a:r>
              <a:rPr lang="es-MX" sz="6000" dirty="0"/>
              <a:t>        GRACIAS</a:t>
            </a:r>
          </a:p>
          <a:p>
            <a:pPr marL="0" indent="0">
              <a:buNone/>
            </a:pPr>
            <a:r>
              <a:rPr lang="es-MX" sz="6000" dirty="0"/>
              <a:t> </a:t>
            </a:r>
            <a:endParaRPr lang="es-CO" sz="6000" dirty="0"/>
          </a:p>
        </p:txBody>
      </p:sp>
      <p:sp>
        <p:nvSpPr>
          <p:cNvPr id="6" name="Marcador de contenido 2">
            <a:extLst>
              <a:ext uri="{FF2B5EF4-FFF2-40B4-BE49-F238E27FC236}">
                <a16:creationId xmlns:a16="http://schemas.microsoft.com/office/drawing/2014/main" id="{B3967F58-3132-4273-9242-39034CA78299}"/>
              </a:ext>
            </a:extLst>
          </p:cNvPr>
          <p:cNvSpPr txBox="1">
            <a:spLocks/>
          </p:cNvSpPr>
          <p:nvPr/>
        </p:nvSpPr>
        <p:spPr>
          <a:xfrm>
            <a:off x="3200478" y="1900322"/>
            <a:ext cx="9603275" cy="3450613"/>
          </a:xfrm>
          <a:prstGeom prst="rect">
            <a:avLst/>
          </a:prstGeom>
        </p:spPr>
        <p:txBody>
          <a:bodyPr vert="horz" lIns="91440" tIns="45720" rIns="91440" bIns="45720" rtlCol="0" anchor="t">
            <a:norm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marL="0" indent="0">
              <a:buFont typeface="Arial" panose="020B0604020202020204" pitchFamily="34" charset="0"/>
              <a:buNone/>
            </a:pPr>
            <a:endParaRPr lang="es-MX" dirty="0"/>
          </a:p>
          <a:p>
            <a:pPr marL="0" indent="0">
              <a:buFont typeface="Arial" panose="020B0604020202020204" pitchFamily="34" charset="0"/>
              <a:buNone/>
            </a:pPr>
            <a:endParaRPr lang="es-MX" dirty="0"/>
          </a:p>
          <a:p>
            <a:pPr marL="0" indent="0">
              <a:buFont typeface="Arial" panose="020B0604020202020204" pitchFamily="34" charset="0"/>
              <a:buNone/>
            </a:pPr>
            <a:endParaRPr lang="es-CO" dirty="0"/>
          </a:p>
        </p:txBody>
      </p:sp>
      <p:pic>
        <p:nvPicPr>
          <p:cNvPr id="8" name="Picture 2" descr="Carita FELIZ | Facebook">
            <a:extLst>
              <a:ext uri="{FF2B5EF4-FFF2-40B4-BE49-F238E27FC236}">
                <a16:creationId xmlns:a16="http://schemas.microsoft.com/office/drawing/2014/main" id="{A2367368-3FF8-43FB-BC96-DAA810357B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78087" y="2332515"/>
            <a:ext cx="2333625" cy="1962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3841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5A9C7508-8518-4ED8-BD76-A2717DE1AEDA}"/>
              </a:ext>
            </a:extLst>
          </p:cNvPr>
          <p:cNvSpPr>
            <a:spLocks noGrp="1"/>
          </p:cNvSpPr>
          <p:nvPr>
            <p:ph idx="1"/>
          </p:nvPr>
        </p:nvSpPr>
        <p:spPr>
          <a:xfrm>
            <a:off x="1757779" y="1979722"/>
            <a:ext cx="5335479" cy="1007617"/>
          </a:xfrm>
        </p:spPr>
        <p:txBody>
          <a:bodyPr>
            <a:normAutofit fontScale="92500" lnSpcReduction="20000"/>
          </a:bodyPr>
          <a:lstStyle/>
          <a:p>
            <a:pPr marL="0" indent="0" algn="ctr">
              <a:buNone/>
            </a:pPr>
            <a:r>
              <a:rPr lang="es-MX" dirty="0"/>
              <a:t>PRINCIPIOS RECTORES Y GARANTÍAS PROCESALES EN EL MARCO DE LA LEY 906 DE 2004:</a:t>
            </a:r>
          </a:p>
        </p:txBody>
      </p:sp>
      <p:graphicFrame>
        <p:nvGraphicFramePr>
          <p:cNvPr id="6" name="Diagrama 5">
            <a:extLst>
              <a:ext uri="{FF2B5EF4-FFF2-40B4-BE49-F238E27FC236}">
                <a16:creationId xmlns:a16="http://schemas.microsoft.com/office/drawing/2014/main" id="{1F834F0B-4685-4336-A1C8-16A700255C56}"/>
              </a:ext>
            </a:extLst>
          </p:cNvPr>
          <p:cNvGraphicFramePr/>
          <p:nvPr>
            <p:extLst>
              <p:ext uri="{D42A27DB-BD31-4B8C-83A1-F6EECF244321}">
                <p14:modId xmlns:p14="http://schemas.microsoft.com/office/powerpoint/2010/main" val="3130538775"/>
              </p:ext>
            </p:extLst>
          </p:nvPr>
        </p:nvGraphicFramePr>
        <p:xfrm>
          <a:off x="6738810" y="1997477"/>
          <a:ext cx="3488924" cy="26455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050" name="Picture 2" descr="El defectuoso funcionamiento de la administración de justicia también  abarca la mora judicial | Ámbito Jurídico">
            <a:extLst>
              <a:ext uri="{FF2B5EF4-FFF2-40B4-BE49-F238E27FC236}">
                <a16:creationId xmlns:a16="http://schemas.microsoft.com/office/drawing/2014/main" id="{CACCB5C6-2A7C-4C4E-82E9-77E3B221AF6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681056" y="3093872"/>
            <a:ext cx="3488923" cy="17444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10545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F782871-2DD1-44F2-8780-8388B3E6715B}"/>
              </a:ext>
            </a:extLst>
          </p:cNvPr>
          <p:cNvSpPr>
            <a:spLocks noGrp="1"/>
          </p:cNvSpPr>
          <p:nvPr>
            <p:ph idx="1"/>
          </p:nvPr>
        </p:nvSpPr>
        <p:spPr>
          <a:xfrm>
            <a:off x="1451579" y="719666"/>
            <a:ext cx="9603275" cy="4746680"/>
          </a:xfrm>
        </p:spPr>
        <p:txBody>
          <a:bodyPr/>
          <a:lstStyle/>
          <a:p>
            <a:pPr marL="0" indent="0">
              <a:buNone/>
            </a:pPr>
            <a:endParaRPr lang="es-MX" dirty="0"/>
          </a:p>
          <a:p>
            <a:pPr marL="0" indent="0">
              <a:buNone/>
            </a:pPr>
            <a:endParaRPr lang="es-CO" dirty="0"/>
          </a:p>
          <a:p>
            <a:pPr marL="0" indent="0">
              <a:buNone/>
            </a:pPr>
            <a:endParaRPr lang="es-MX" dirty="0"/>
          </a:p>
        </p:txBody>
      </p:sp>
      <p:graphicFrame>
        <p:nvGraphicFramePr>
          <p:cNvPr id="4" name="Diagrama 3">
            <a:extLst>
              <a:ext uri="{FF2B5EF4-FFF2-40B4-BE49-F238E27FC236}">
                <a16:creationId xmlns:a16="http://schemas.microsoft.com/office/drawing/2014/main" id="{8609A78B-2517-4F50-9AE0-C33D4D4FA6DA}"/>
              </a:ext>
            </a:extLst>
          </p:cNvPr>
          <p:cNvGraphicFramePr/>
          <p:nvPr>
            <p:extLst>
              <p:ext uri="{D42A27DB-BD31-4B8C-83A1-F6EECF244321}">
                <p14:modId xmlns:p14="http://schemas.microsoft.com/office/powerpoint/2010/main" val="3843445753"/>
              </p:ext>
            </p:extLst>
          </p:nvPr>
        </p:nvGraphicFramePr>
        <p:xfrm>
          <a:off x="2348523" y="383672"/>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286388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0C5C16F-3518-4962-8124-C81B227E04FD}"/>
              </a:ext>
            </a:extLst>
          </p:cNvPr>
          <p:cNvSpPr>
            <a:spLocks noGrp="1"/>
          </p:cNvSpPr>
          <p:nvPr>
            <p:ph idx="1"/>
          </p:nvPr>
        </p:nvSpPr>
        <p:spPr>
          <a:xfrm>
            <a:off x="1574671" y="1875054"/>
            <a:ext cx="9603275" cy="3450613"/>
          </a:xfrm>
        </p:spPr>
        <p:txBody>
          <a:bodyPr/>
          <a:lstStyle/>
          <a:p>
            <a:pPr marL="0" indent="0" algn="just">
              <a:lnSpc>
                <a:spcPct val="100000"/>
              </a:lnSpc>
              <a:spcBef>
                <a:spcPts val="0"/>
              </a:spcBef>
              <a:buNone/>
            </a:pPr>
            <a:r>
              <a:rPr lang="es-ES" dirty="0"/>
              <a:t>“(…) </a:t>
            </a:r>
            <a:r>
              <a:rPr lang="es-ES" i="1" dirty="0"/>
              <a:t>será «imputado» o «acusado» quien tiene la aptitud legal para ser sujeto pasivo de la relación jurídico-procesal penal que, en el proceso ordinario o común, es toda persona natural mayor de 18 </a:t>
            </a:r>
            <a:r>
              <a:rPr lang="es-ES" i="1" dirty="0" smtClean="0"/>
              <a:t>años”. </a:t>
            </a:r>
          </a:p>
          <a:p>
            <a:pPr marL="0" indent="0" algn="just">
              <a:lnSpc>
                <a:spcPct val="100000"/>
              </a:lnSpc>
              <a:spcBef>
                <a:spcPts val="0"/>
              </a:spcBef>
              <a:buNone/>
            </a:pPr>
            <a:endParaRPr lang="es-ES" i="1" dirty="0"/>
          </a:p>
          <a:p>
            <a:pPr marL="0" indent="0" algn="just">
              <a:lnSpc>
                <a:spcPct val="100000"/>
              </a:lnSpc>
              <a:spcBef>
                <a:spcPts val="0"/>
              </a:spcBef>
              <a:buNone/>
            </a:pPr>
            <a:r>
              <a:rPr lang="es-ES" i="1" dirty="0" smtClean="0"/>
              <a:t>“(…) quienes </a:t>
            </a:r>
            <a:r>
              <a:rPr lang="es-ES" i="1" dirty="0"/>
              <a:t>se encuentren en situación de discapacidad también pueden ser parte en el proceso penal ordinario en la condición de sujetos pasivos de la acción y, por ende, ejercer todos los derechos que le son </a:t>
            </a:r>
            <a:r>
              <a:rPr lang="es-ES" i="1" dirty="0" smtClean="0"/>
              <a:t>propios</a:t>
            </a:r>
            <a:r>
              <a:rPr lang="es-ES" dirty="0" smtClean="0"/>
              <a:t>”.</a:t>
            </a:r>
          </a:p>
          <a:p>
            <a:pPr marL="0" indent="0" algn="just">
              <a:lnSpc>
                <a:spcPct val="100000"/>
              </a:lnSpc>
              <a:spcBef>
                <a:spcPts val="0"/>
              </a:spcBef>
              <a:buNone/>
            </a:pPr>
            <a:endParaRPr lang="es-ES" dirty="0"/>
          </a:p>
          <a:p>
            <a:pPr marL="0" indent="0" algn="just">
              <a:lnSpc>
                <a:spcPct val="100000"/>
              </a:lnSpc>
              <a:spcBef>
                <a:spcPts val="0"/>
              </a:spcBef>
              <a:buNone/>
            </a:pPr>
            <a:r>
              <a:rPr lang="es-ES" dirty="0"/>
              <a:t>“(…) </a:t>
            </a:r>
            <a:r>
              <a:rPr lang="es-ES" i="1" dirty="0"/>
              <a:t>Claro está, a estos individuos deberá facilitárseles el «apoyo» que requieran para el ejercicio pleno de la capacidad </a:t>
            </a:r>
            <a:r>
              <a:rPr lang="es-ES" i="1" dirty="0" smtClean="0"/>
              <a:t>jurídico-procesal</a:t>
            </a:r>
            <a:r>
              <a:rPr lang="es-ES" dirty="0" smtClean="0"/>
              <a:t>”.</a:t>
            </a:r>
            <a:endParaRPr lang="en-US" dirty="0"/>
          </a:p>
          <a:p>
            <a:pPr marL="0" indent="0">
              <a:buNone/>
            </a:pPr>
            <a:endParaRPr lang="es-CO" dirty="0"/>
          </a:p>
        </p:txBody>
      </p:sp>
      <p:sp>
        <p:nvSpPr>
          <p:cNvPr id="2" name="Rectángulo 1"/>
          <p:cNvSpPr/>
          <p:nvPr/>
        </p:nvSpPr>
        <p:spPr>
          <a:xfrm>
            <a:off x="1424354" y="547274"/>
            <a:ext cx="9753592" cy="1200329"/>
          </a:xfrm>
          <a:prstGeom prst="rect">
            <a:avLst/>
          </a:prstGeom>
        </p:spPr>
        <p:txBody>
          <a:bodyPr wrap="square">
            <a:spAutoFit/>
          </a:bodyPr>
          <a:lstStyle/>
          <a:p>
            <a:pPr algn="ctr"/>
            <a:r>
              <a:rPr lang="es-MX" u="sng" dirty="0" smtClean="0"/>
              <a:t>RAD</a:t>
            </a:r>
            <a:r>
              <a:rPr lang="es-MX" u="sng" dirty="0"/>
              <a:t>. 52.671 DEL 25/11/2020, M.P PATRICIA SALAZAR </a:t>
            </a:r>
            <a:r>
              <a:rPr lang="es-MX" u="sng" dirty="0" smtClean="0"/>
              <a:t>CUELLAR</a:t>
            </a:r>
          </a:p>
          <a:p>
            <a:r>
              <a:rPr lang="es-MX" dirty="0" smtClean="0"/>
              <a:t>(Sentencias C 458 de 2005, C 425 de 2008 y C 182 de 2016 y Rad. 26.789 de 2009 y 44.950 de 2017) </a:t>
            </a:r>
          </a:p>
          <a:p>
            <a:pPr algn="ctr"/>
            <a:endParaRPr lang="es-MX" b="1" dirty="0" smtClean="0"/>
          </a:p>
          <a:p>
            <a:pPr algn="ctr"/>
            <a:r>
              <a:rPr lang="es-MX" b="1" dirty="0" smtClean="0"/>
              <a:t>CAPACIDAD </a:t>
            </a:r>
            <a:r>
              <a:rPr lang="es-MX" b="1" dirty="0" smtClean="0"/>
              <a:t>PARA SER PARTE</a:t>
            </a:r>
            <a:endParaRPr lang="en-US" b="1" dirty="0"/>
          </a:p>
        </p:txBody>
      </p:sp>
    </p:spTree>
    <p:extLst>
      <p:ext uri="{BB962C8B-B14F-4D97-AF65-F5344CB8AC3E}">
        <p14:creationId xmlns:p14="http://schemas.microsoft.com/office/powerpoint/2010/main" val="42727213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1800" b="1" dirty="0" smtClean="0"/>
              <a:t>  </a:t>
            </a:r>
            <a:br>
              <a:rPr lang="es-ES" sz="1800" b="1" dirty="0" smtClean="0"/>
            </a:br>
            <a:r>
              <a:rPr lang="es-ES" sz="1800" b="1" dirty="0"/>
              <a:t> </a:t>
            </a:r>
            <a:r>
              <a:rPr lang="es-ES" sz="1800" b="1" dirty="0" smtClean="0"/>
              <a:t>                Capacidad para realizar el delito con culpabilidad</a:t>
            </a:r>
            <a:br>
              <a:rPr lang="es-ES" sz="1800" b="1" dirty="0" smtClean="0"/>
            </a:br>
            <a:r>
              <a:rPr lang="es-ES" sz="1800" b="1" dirty="0" smtClean="0"/>
              <a:t>                                                        o IMPUTABILIDAD</a:t>
            </a:r>
            <a:endParaRPr lang="en-US" sz="1800" b="1" dirty="0"/>
          </a:p>
        </p:txBody>
      </p:sp>
      <p:sp>
        <p:nvSpPr>
          <p:cNvPr id="3" name="Marcador de contenido 2"/>
          <p:cNvSpPr>
            <a:spLocks noGrp="1"/>
          </p:cNvSpPr>
          <p:nvPr>
            <p:ph idx="1"/>
          </p:nvPr>
        </p:nvSpPr>
        <p:spPr/>
        <p:txBody>
          <a:bodyPr>
            <a:normAutofit fontScale="92500" lnSpcReduction="10000"/>
          </a:bodyPr>
          <a:lstStyle/>
          <a:p>
            <a:pPr marL="0" indent="0" algn="just">
              <a:lnSpc>
                <a:spcPct val="100000"/>
              </a:lnSpc>
              <a:spcBef>
                <a:spcPts val="0"/>
              </a:spcBef>
              <a:buNone/>
            </a:pPr>
            <a:r>
              <a:rPr lang="es-ES" smtClean="0"/>
              <a:t>“(…) </a:t>
            </a:r>
            <a:r>
              <a:rPr lang="es-ES" i="1" smtClean="0"/>
              <a:t>la </a:t>
            </a:r>
            <a:r>
              <a:rPr lang="es-ES" i="1" dirty="0"/>
              <a:t>aptitud psicológica, mental y sociocultural para comprender la antijuridicidad o ilicitud de una conducta y para determinarse con fundamento en esa </a:t>
            </a:r>
            <a:r>
              <a:rPr lang="es-ES" i="1" dirty="0" smtClean="0"/>
              <a:t>comprensión</a:t>
            </a:r>
            <a:r>
              <a:rPr lang="es-ES" dirty="0" smtClean="0"/>
              <a:t>”.</a:t>
            </a:r>
          </a:p>
          <a:p>
            <a:pPr marL="0" indent="0" algn="just">
              <a:lnSpc>
                <a:spcPct val="100000"/>
              </a:lnSpc>
              <a:spcBef>
                <a:spcPts val="0"/>
              </a:spcBef>
              <a:buNone/>
            </a:pPr>
            <a:endParaRPr lang="es-ES" dirty="0"/>
          </a:p>
          <a:p>
            <a:pPr marL="0" indent="0" algn="just">
              <a:lnSpc>
                <a:spcPct val="100000"/>
              </a:lnSpc>
              <a:spcBef>
                <a:spcPts val="0"/>
              </a:spcBef>
              <a:buNone/>
            </a:pPr>
            <a:r>
              <a:rPr lang="es-ES" dirty="0"/>
              <a:t>“(…) </a:t>
            </a:r>
            <a:r>
              <a:rPr lang="es-ES" i="1" dirty="0"/>
              <a:t>quien al momento de ejecutar el injusto (</a:t>
            </a:r>
            <a:r>
              <a:rPr lang="es-ES" i="1" dirty="0" err="1"/>
              <a:t>coetaneidad</a:t>
            </a:r>
            <a:r>
              <a:rPr lang="es-ES" i="1" dirty="0"/>
              <a:t>) presente inmadurez psicológica, trastorno mental o diversidad sociocultural3 -o estados similares- (causa), que haya eliminado esa capacidad cognitiva y/o la volitiva (consecuencia), es inimputable (art. 33 C.P</a:t>
            </a:r>
            <a:r>
              <a:rPr lang="es-ES" i="1" dirty="0" smtClean="0"/>
              <a:t>.)”.</a:t>
            </a:r>
          </a:p>
          <a:p>
            <a:pPr marL="0" indent="0" algn="just">
              <a:lnSpc>
                <a:spcPct val="100000"/>
              </a:lnSpc>
              <a:spcBef>
                <a:spcPts val="0"/>
              </a:spcBef>
              <a:buNone/>
            </a:pPr>
            <a:endParaRPr lang="es-ES" dirty="0" smtClean="0"/>
          </a:p>
          <a:p>
            <a:pPr marL="0" indent="0" algn="just">
              <a:lnSpc>
                <a:spcPct val="100000"/>
              </a:lnSpc>
              <a:spcBef>
                <a:spcPts val="0"/>
              </a:spcBef>
              <a:buNone/>
            </a:pPr>
            <a:r>
              <a:rPr lang="es-ES" dirty="0" smtClean="0"/>
              <a:t>“(…) </a:t>
            </a:r>
            <a:r>
              <a:rPr lang="es-ES" i="1" dirty="0" smtClean="0"/>
              <a:t>una </a:t>
            </a:r>
            <a:r>
              <a:rPr lang="es-ES" i="1" dirty="0"/>
              <a:t>situación de discapacidad física o psicológica del procesado no conlleva necesariamente su inimputabilidad, porque para que esa condición derive en </a:t>
            </a:r>
            <a:r>
              <a:rPr lang="es-ES" i="1" dirty="0" smtClean="0"/>
              <a:t>este </a:t>
            </a:r>
            <a:r>
              <a:rPr lang="es-ES" i="1" dirty="0"/>
              <a:t>fenómeno jurídico se requerirá que: (i) haya existido al tiempo de la conducta antijurídica realizada, (ii) provenga de un trastorno mental o de inmadurez psicológica, y (iii) haya anulado la facultad de discernir la ilicitud de aquel comportamiento y/o de </a:t>
            </a:r>
            <a:r>
              <a:rPr lang="es-ES" i="1" dirty="0" err="1" smtClean="0"/>
              <a:t>autodeterminarse</a:t>
            </a:r>
            <a:r>
              <a:rPr lang="es-ES" i="1" dirty="0" smtClean="0"/>
              <a:t>”. </a:t>
            </a:r>
            <a:endParaRPr lang="es-ES" i="1" dirty="0"/>
          </a:p>
          <a:p>
            <a:pPr marL="0" indent="0" algn="just">
              <a:lnSpc>
                <a:spcPct val="100000"/>
              </a:lnSpc>
              <a:spcBef>
                <a:spcPts val="0"/>
              </a:spcBef>
              <a:buNone/>
            </a:pPr>
            <a:endParaRPr lang="en-US" dirty="0"/>
          </a:p>
        </p:txBody>
      </p:sp>
    </p:spTree>
    <p:extLst>
      <p:ext uri="{BB962C8B-B14F-4D97-AF65-F5344CB8AC3E}">
        <p14:creationId xmlns:p14="http://schemas.microsoft.com/office/powerpoint/2010/main" val="6948544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2000" b="1" dirty="0" smtClean="0"/>
              <a:t/>
            </a:r>
            <a:br>
              <a:rPr lang="es-ES" sz="2000" b="1" dirty="0" smtClean="0"/>
            </a:br>
            <a:r>
              <a:rPr lang="es-ES" sz="2000" b="1" dirty="0" smtClean="0"/>
              <a:t>GARANTÍAS DE ACCESO EFECTIVO A LA COMUNICACIÓN PROCESAL: </a:t>
            </a:r>
            <a:endParaRPr lang="en-US" sz="2000" b="1" dirty="0"/>
          </a:p>
        </p:txBody>
      </p:sp>
      <p:sp>
        <p:nvSpPr>
          <p:cNvPr id="3" name="Marcador de contenido 2"/>
          <p:cNvSpPr>
            <a:spLocks noGrp="1"/>
          </p:cNvSpPr>
          <p:nvPr>
            <p:ph idx="1"/>
          </p:nvPr>
        </p:nvSpPr>
        <p:spPr/>
        <p:txBody>
          <a:bodyPr/>
          <a:lstStyle/>
          <a:p>
            <a:pPr marL="0" indent="0" algn="just">
              <a:lnSpc>
                <a:spcPct val="100000"/>
              </a:lnSpc>
              <a:spcBef>
                <a:spcPts val="0"/>
              </a:spcBef>
              <a:buNone/>
            </a:pPr>
            <a:r>
              <a:rPr lang="es-ES" dirty="0" smtClean="0"/>
              <a:t>En Colombia </a:t>
            </a:r>
            <a:r>
              <a:rPr lang="es-ES" i="1" dirty="0" smtClean="0"/>
              <a:t>“(…) se </a:t>
            </a:r>
            <a:r>
              <a:rPr lang="es-ES" i="1" dirty="0"/>
              <a:t>reconocen las garantías propias de la defensa material a un modelo de «procesado» que cuenta con capacidad para comunicarse oralmente o por signos -que puedan ser interpretados- y para tomar decisiones libres, conscientes, voluntarias e informadas, dejando de lado a las personas en situaciones de discapacidad mental o sensorial que pueden presentar dificultades para ejercer esos atributos y, por tanto, requerir de ayudas especiales no contempladas en la ley </a:t>
            </a:r>
            <a:r>
              <a:rPr lang="es-ES" i="1" dirty="0" smtClean="0"/>
              <a:t>procesal”.</a:t>
            </a:r>
          </a:p>
          <a:p>
            <a:pPr marL="0" indent="0" algn="just">
              <a:lnSpc>
                <a:spcPct val="100000"/>
              </a:lnSpc>
              <a:spcBef>
                <a:spcPts val="0"/>
              </a:spcBef>
              <a:buNone/>
            </a:pPr>
            <a:endParaRPr lang="es-ES" i="1" dirty="0"/>
          </a:p>
          <a:p>
            <a:pPr marL="0" indent="0" algn="just">
              <a:lnSpc>
                <a:spcPct val="100000"/>
              </a:lnSpc>
              <a:spcBef>
                <a:spcPts val="0"/>
              </a:spcBef>
              <a:buNone/>
            </a:pPr>
            <a:r>
              <a:rPr lang="es-ES" i="1" dirty="0" smtClean="0"/>
              <a:t>“(…) la </a:t>
            </a:r>
            <a:r>
              <a:rPr lang="es-ES" i="1" dirty="0"/>
              <a:t>posibilidad de ser emisor y receptor válido en la actuación procesal es una condición necesaria del ejercicio del derecho a la defensa material e incide, de manera sustancial, en la efectividad de la técnica</a:t>
            </a:r>
            <a:r>
              <a:rPr lang="es-ES" dirty="0" smtClean="0"/>
              <a:t>.” </a:t>
            </a:r>
            <a:endParaRPr lang="en-US" i="1" dirty="0"/>
          </a:p>
        </p:txBody>
      </p:sp>
    </p:spTree>
    <p:extLst>
      <p:ext uri="{BB962C8B-B14F-4D97-AF65-F5344CB8AC3E}">
        <p14:creationId xmlns:p14="http://schemas.microsoft.com/office/powerpoint/2010/main" val="34619752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dirty="0" smtClean="0"/>
              <a:t/>
            </a:r>
            <a:br>
              <a:rPr lang="es-ES" dirty="0" smtClean="0"/>
            </a:br>
            <a:r>
              <a:rPr lang="es-ES" dirty="0" smtClean="0"/>
              <a:t>OBLIGACIONES:</a:t>
            </a:r>
            <a:endParaRPr lang="en-US" dirty="0"/>
          </a:p>
        </p:txBody>
      </p:sp>
      <p:sp>
        <p:nvSpPr>
          <p:cNvPr id="3" name="Marcador de contenido 2"/>
          <p:cNvSpPr>
            <a:spLocks noGrp="1"/>
          </p:cNvSpPr>
          <p:nvPr>
            <p:ph idx="1"/>
          </p:nvPr>
        </p:nvSpPr>
        <p:spPr/>
        <p:txBody>
          <a:bodyPr>
            <a:normAutofit lnSpcReduction="10000"/>
          </a:bodyPr>
          <a:lstStyle/>
          <a:p>
            <a:pPr marL="0" indent="0" algn="just">
              <a:lnSpc>
                <a:spcPct val="100000"/>
              </a:lnSpc>
              <a:spcBef>
                <a:spcPts val="0"/>
              </a:spcBef>
              <a:buNone/>
            </a:pPr>
            <a:r>
              <a:rPr lang="es-ES" sz="1800" b="1" dirty="0" smtClean="0"/>
              <a:t>JUEZ</a:t>
            </a:r>
            <a:r>
              <a:rPr lang="es-ES" sz="1800" b="1" dirty="0" smtClean="0"/>
              <a:t>:</a:t>
            </a:r>
          </a:p>
          <a:p>
            <a:pPr marL="0" indent="0" algn="just">
              <a:lnSpc>
                <a:spcPct val="100000"/>
              </a:lnSpc>
              <a:spcBef>
                <a:spcPts val="0"/>
              </a:spcBef>
              <a:buNone/>
            </a:pPr>
            <a:endParaRPr lang="es-ES" sz="1800" dirty="0"/>
          </a:p>
          <a:p>
            <a:pPr marL="0" indent="0" algn="just">
              <a:lnSpc>
                <a:spcPct val="100000"/>
              </a:lnSpc>
              <a:spcBef>
                <a:spcPts val="0"/>
              </a:spcBef>
              <a:buNone/>
            </a:pPr>
            <a:r>
              <a:rPr lang="es-ES" sz="1800" dirty="0" smtClean="0"/>
              <a:t>De </a:t>
            </a:r>
            <a:r>
              <a:rPr lang="es-ES" sz="1800" dirty="0"/>
              <a:t>garantías: si advierte que el indiciado presenta alguna discapacidad mental, intelectual o sensorial, previo a viabilizar la imputación, deberá interrogar al fiscal del caso sobre las actividades investigativas pertinentes y las gestiones realizadas para garantizar el tratamiento igualitario de aquél; además, podrá solicitar información al mismo indiciado, a sus familiares y/o acompañantes, y a su defensor. Todas esas labores tendrán por finalidad que el Juez pueda determinar (i) si el discapacitado requiere de un «apoyo» para entender y expresarse y, en caso de que así sea, (ii) cuál sería el necesario para garantizarle los mismos derechos que a cualquier otro indiciado</a:t>
            </a:r>
            <a:r>
              <a:rPr lang="es-ES" sz="1800" dirty="0" smtClean="0"/>
              <a:t>. </a:t>
            </a:r>
          </a:p>
          <a:p>
            <a:pPr marL="0" indent="0" algn="just">
              <a:lnSpc>
                <a:spcPct val="100000"/>
              </a:lnSpc>
              <a:spcBef>
                <a:spcPts val="0"/>
              </a:spcBef>
              <a:buNone/>
            </a:pPr>
            <a:endParaRPr lang="es-ES" sz="1800" dirty="0"/>
          </a:p>
          <a:p>
            <a:pPr marL="0" indent="0" algn="just">
              <a:lnSpc>
                <a:spcPct val="100000"/>
              </a:lnSpc>
              <a:spcBef>
                <a:spcPts val="0"/>
              </a:spcBef>
              <a:buNone/>
            </a:pPr>
            <a:r>
              <a:rPr lang="es-ES" sz="1800" dirty="0"/>
              <a:t>En cualquier caso, la procedencia de la audiencia de imputación estará condicionada al agotamiento de las diligencias tendientes a garantizar al indiciado con alguna discapacidad las posibilidades de comunicación y de adopción de decisiones libres, conscientes y voluntarias.</a:t>
            </a:r>
            <a:endParaRPr lang="es-ES" sz="1800" dirty="0" smtClean="0"/>
          </a:p>
          <a:p>
            <a:pPr marL="0" indent="0" algn="just">
              <a:lnSpc>
                <a:spcPct val="100000"/>
              </a:lnSpc>
              <a:spcBef>
                <a:spcPts val="0"/>
              </a:spcBef>
              <a:buNone/>
            </a:pPr>
            <a:endParaRPr lang="es-ES" sz="1800" dirty="0"/>
          </a:p>
          <a:p>
            <a:pPr marL="0" indent="0" algn="just">
              <a:lnSpc>
                <a:spcPct val="100000"/>
              </a:lnSpc>
              <a:spcBef>
                <a:spcPts val="0"/>
              </a:spcBef>
              <a:buNone/>
            </a:pPr>
            <a:endParaRPr lang="es-ES" sz="1800" dirty="0" smtClean="0"/>
          </a:p>
        </p:txBody>
      </p:sp>
    </p:spTree>
    <p:extLst>
      <p:ext uri="{BB962C8B-B14F-4D97-AF65-F5344CB8AC3E}">
        <p14:creationId xmlns:p14="http://schemas.microsoft.com/office/powerpoint/2010/main" val="21033552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dirty="0" smtClean="0"/>
              <a:t/>
            </a:r>
            <a:br>
              <a:rPr lang="es-ES" dirty="0" smtClean="0"/>
            </a:br>
            <a:r>
              <a:rPr lang="es-ES" dirty="0" smtClean="0"/>
              <a:t>OBLIGACIONES</a:t>
            </a:r>
            <a:r>
              <a:rPr lang="es-ES" dirty="0"/>
              <a:t>:</a:t>
            </a:r>
            <a:endParaRPr lang="en-US" dirty="0"/>
          </a:p>
        </p:txBody>
      </p:sp>
      <p:sp>
        <p:nvSpPr>
          <p:cNvPr id="3" name="Marcador de contenido 2"/>
          <p:cNvSpPr>
            <a:spLocks noGrp="1"/>
          </p:cNvSpPr>
          <p:nvPr>
            <p:ph idx="1"/>
          </p:nvPr>
        </p:nvSpPr>
        <p:spPr/>
        <p:txBody>
          <a:bodyPr/>
          <a:lstStyle/>
          <a:p>
            <a:pPr marL="0" indent="0" algn="just">
              <a:buNone/>
            </a:pPr>
            <a:r>
              <a:rPr lang="es-ES" dirty="0"/>
              <a:t>De conocimiento: </a:t>
            </a:r>
            <a:endParaRPr lang="es-ES" dirty="0" smtClean="0"/>
          </a:p>
          <a:p>
            <a:pPr marL="0" indent="0" algn="just">
              <a:buNone/>
            </a:pPr>
            <a:r>
              <a:rPr lang="es-ES" dirty="0" smtClean="0"/>
              <a:t>Corroborar </a:t>
            </a:r>
            <a:r>
              <a:rPr lang="es-ES" dirty="0"/>
              <a:t>el cumplimiento de las garantías derivadas del derecho de defensa material y adoptar las medidas correctivas que sean necesarias para subsanar el proceso, especialmente en la audiencia de formulación de acusación Casación L. 906/2004 Rad. 52671 Carlos Hernán Rodríguez 36 que es la sede propicia para los debates sobre la legalidad de aquél. De igual forma, en este escenario velará por el uso de los medios de comunicación de la acusación que resulten comprensibles para el acusado. </a:t>
            </a:r>
            <a:endParaRPr lang="en-US" dirty="0"/>
          </a:p>
        </p:txBody>
      </p:sp>
    </p:spTree>
    <p:extLst>
      <p:ext uri="{BB962C8B-B14F-4D97-AF65-F5344CB8AC3E}">
        <p14:creationId xmlns:p14="http://schemas.microsoft.com/office/powerpoint/2010/main" val="8107985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dirty="0" smtClean="0"/>
              <a:t/>
            </a:r>
            <a:br>
              <a:rPr lang="es-ES" dirty="0" smtClean="0"/>
            </a:br>
            <a:r>
              <a:rPr lang="es-ES" dirty="0" smtClean="0"/>
              <a:t>OBLIGACIONES</a:t>
            </a:r>
            <a:r>
              <a:rPr lang="es-ES" dirty="0"/>
              <a:t>:</a:t>
            </a:r>
            <a:endParaRPr lang="en-US" dirty="0"/>
          </a:p>
        </p:txBody>
      </p:sp>
      <p:sp>
        <p:nvSpPr>
          <p:cNvPr id="3" name="Marcador de contenido 2"/>
          <p:cNvSpPr>
            <a:spLocks noGrp="1"/>
          </p:cNvSpPr>
          <p:nvPr>
            <p:ph idx="1"/>
          </p:nvPr>
        </p:nvSpPr>
        <p:spPr/>
        <p:txBody>
          <a:bodyPr>
            <a:normAutofit fontScale="62500" lnSpcReduction="20000"/>
          </a:bodyPr>
          <a:lstStyle/>
          <a:p>
            <a:pPr marL="0" indent="0" algn="just">
              <a:spcBef>
                <a:spcPts val="0"/>
              </a:spcBef>
              <a:buNone/>
            </a:pPr>
            <a:r>
              <a:rPr lang="es-ES" sz="2600" b="1" dirty="0"/>
              <a:t>FISCAL: </a:t>
            </a:r>
            <a:r>
              <a:rPr lang="es-ES" sz="2600" dirty="0" smtClean="0"/>
              <a:t>Es </a:t>
            </a:r>
            <a:r>
              <a:rPr lang="es-ES" sz="2600" dirty="0"/>
              <a:t>probable que obtenga datos sobre el estado de salud del indiciado, algunos de los cuales podrían tener incidencia en la validez de actos procesales y/o en la determinación de su imputabilidad, como podrían serlo situaciones de discapacidad mental o sensorial. </a:t>
            </a:r>
            <a:r>
              <a:rPr lang="es-ES" sz="2600" dirty="0" smtClean="0"/>
              <a:t>Deberá recabar </a:t>
            </a:r>
            <a:r>
              <a:rPr lang="es-ES" sz="2600" dirty="0"/>
              <a:t>los elementos probatorios (historia clínica u otros documentos) y/o practicar los exámenes médico-legales (psicológicos o psiquiátricos) que le permitan verificar el estado de las capacidades cognitivas y comunicativas del investigado, antes de solicitar la audiencia de imputación, </a:t>
            </a:r>
            <a:r>
              <a:rPr lang="es-ES" sz="2600" b="1" dirty="0"/>
              <a:t>especialmente cuando no tiene la premura de una captura en flagrancia o de prescripción de la acción penal</a:t>
            </a:r>
            <a:r>
              <a:rPr lang="es-ES" sz="2600" dirty="0" smtClean="0"/>
              <a:t>.</a:t>
            </a:r>
          </a:p>
          <a:p>
            <a:pPr marL="0" indent="0" algn="just">
              <a:spcBef>
                <a:spcPts val="0"/>
              </a:spcBef>
              <a:buNone/>
            </a:pPr>
            <a:endParaRPr lang="es-ES" sz="2600" b="1" dirty="0"/>
          </a:p>
          <a:p>
            <a:pPr marL="0" indent="0" algn="just">
              <a:spcBef>
                <a:spcPts val="0"/>
              </a:spcBef>
              <a:buNone/>
            </a:pPr>
            <a:r>
              <a:rPr lang="es-ES" sz="2600" dirty="0" smtClean="0"/>
              <a:t>Hacerlo preferentemente </a:t>
            </a:r>
            <a:r>
              <a:rPr lang="es-ES" sz="2600" dirty="0"/>
              <a:t>antes de la audiencia de formulación de imputación </a:t>
            </a:r>
            <a:r>
              <a:rPr lang="es-ES" sz="2600" dirty="0" smtClean="0"/>
              <a:t>para (i</a:t>
            </a:r>
            <a:r>
              <a:rPr lang="es-ES" sz="2600" dirty="0"/>
              <a:t>) brindar el tratamiento especial que demande la discapacidad del sujeto y procurar los mecanismos de apoyo necesarios para el ejercicio de la defensa material, evitando así irregularidades procesales; y, (ii) adecuar el juicio de imputación y su actividad probatoria, si determina que la situación de discapacidad tiene relación con una causal de inimputabilidad.</a:t>
            </a:r>
            <a:endParaRPr lang="en-US" sz="2600" b="1" dirty="0"/>
          </a:p>
          <a:p>
            <a:pPr marL="0" indent="0">
              <a:buNone/>
            </a:pPr>
            <a:endParaRPr lang="en-US" dirty="0"/>
          </a:p>
        </p:txBody>
      </p:sp>
    </p:spTree>
    <p:extLst>
      <p:ext uri="{BB962C8B-B14F-4D97-AF65-F5344CB8AC3E}">
        <p14:creationId xmlns:p14="http://schemas.microsoft.com/office/powerpoint/2010/main" val="2685581757"/>
      </p:ext>
    </p:extLst>
  </p:cSld>
  <p:clrMapOvr>
    <a:masterClrMapping/>
  </p:clrMapOvr>
  <p:timing>
    <p:tnLst>
      <p:par>
        <p:cTn id="1" dur="indefinite" restart="never" nodeType="tmRoot"/>
      </p:par>
    </p:tnLst>
  </p:timing>
</p:sld>
</file>

<file path=ppt/theme/theme1.xml><?xml version="1.0" encoding="utf-8"?>
<a:theme xmlns:a="http://schemas.openxmlformats.org/drawingml/2006/main" name="Galería">
  <a:themeElements>
    <a:clrScheme name="Galería">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ía">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ía">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784</TotalTime>
  <Words>1263</Words>
  <Application>Microsoft Office PowerPoint</Application>
  <PresentationFormat>Panorámica</PresentationFormat>
  <Paragraphs>67</Paragraphs>
  <Slides>14</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14</vt:i4>
      </vt:variant>
    </vt:vector>
  </HeadingPairs>
  <TitlesOfParts>
    <vt:vector size="17" baseType="lpstr">
      <vt:lpstr>Arial</vt:lpstr>
      <vt:lpstr>Gill Sans MT</vt:lpstr>
      <vt:lpstr>Galería</vt:lpstr>
      <vt:lpstr>LA CAPACIDAD PARA SER PARTE EN EL PROCESO PENAL</vt:lpstr>
      <vt:lpstr>Presentación de PowerPoint</vt:lpstr>
      <vt:lpstr>Presentación de PowerPoint</vt:lpstr>
      <vt:lpstr>Presentación de PowerPoint</vt:lpstr>
      <vt:lpstr>                    Capacidad para realizar el delito con culpabilidad                                                         o IMPUTABILIDAD</vt:lpstr>
      <vt:lpstr> GARANTÍAS DE ACCESO EFECTIVO A LA COMUNICACIÓN PROCESAL: </vt:lpstr>
      <vt:lpstr> OBLIGACIONES:</vt:lpstr>
      <vt:lpstr> OBLIGACIONES:</vt:lpstr>
      <vt:lpstr> OBLIGACIONES:</vt:lpstr>
      <vt:lpstr> OBLIGACIONES:</vt:lpstr>
      <vt:lpstr>OTROS ESCENARIOS:</vt:lpstr>
      <vt:lpstr> CONCLUSIONES:</vt:lpstr>
      <vt:lpstr> CONCLUSIONES:</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CAPACIDAD PARA SER PARTE EN EL PROCESO PENAL</dc:title>
  <dc:creator>CSJ</dc:creator>
  <cp:lastModifiedBy>Astrid Eliana</cp:lastModifiedBy>
  <cp:revision>65</cp:revision>
  <dcterms:created xsi:type="dcterms:W3CDTF">2023-02-20T16:54:43Z</dcterms:created>
  <dcterms:modified xsi:type="dcterms:W3CDTF">2023-03-01T16:19:30Z</dcterms:modified>
</cp:coreProperties>
</file>