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6"/>
  </p:notesMasterIdLst>
  <p:sldIdLst>
    <p:sldId id="270" r:id="rId4"/>
    <p:sldId id="356" r:id="rId5"/>
    <p:sldId id="341" r:id="rId6"/>
    <p:sldId id="340" r:id="rId7"/>
    <p:sldId id="281" r:id="rId8"/>
    <p:sldId id="344" r:id="rId9"/>
    <p:sldId id="290" r:id="rId10"/>
    <p:sldId id="342" r:id="rId11"/>
    <p:sldId id="355" r:id="rId12"/>
    <p:sldId id="317" r:id="rId13"/>
    <p:sldId id="354" r:id="rId14"/>
    <p:sldId id="280" r:id="rId15"/>
    <p:sldId id="282" r:id="rId16"/>
    <p:sldId id="278" r:id="rId17"/>
    <p:sldId id="345" r:id="rId18"/>
    <p:sldId id="351" r:id="rId19"/>
    <p:sldId id="349" r:id="rId20"/>
    <p:sldId id="346" r:id="rId21"/>
    <p:sldId id="348" r:id="rId22"/>
    <p:sldId id="352" r:id="rId23"/>
    <p:sldId id="357" r:id="rId24"/>
    <p:sldId id="35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96" y="72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B936-46E4-4182-A6FC-50D7FDF22CA0}" type="datetimeFigureOut">
              <a:rPr lang="es-CO" smtClean="0"/>
              <a:t>31/05/2023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A8B07-0C7A-4D46-8360-F0723F5BC4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111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A8B07-0C7A-4D46-8360-F0723F5BC4EE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873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20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09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5033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458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4CF9D97-FAE0-4B0A-A30C-8936E46C66B2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8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6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2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9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74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5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65" r:id="rId11"/>
    <p:sldLayoutId id="2147483677" r:id="rId12"/>
    <p:sldLayoutId id="2147483681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majudicial.gov.co/web/correo-electronico-institucional/manuales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stemaaudiencias.ramajudicial.gov.co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@agendamientocsj373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judicial.gov.co/portal/inici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W9a2TKhxzEc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2BF505-7DE6-4F49-BE53-8357C3CFAD67}"/>
              </a:ext>
            </a:extLst>
          </p:cNvPr>
          <p:cNvGrpSpPr/>
          <p:nvPr/>
        </p:nvGrpSpPr>
        <p:grpSpPr>
          <a:xfrm>
            <a:off x="10046387" y="194480"/>
            <a:ext cx="1684599" cy="413563"/>
            <a:chOff x="864753" y="5755727"/>
            <a:chExt cx="1544830" cy="413563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76510AC1-6796-4AAE-826B-82E3C6C83F08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AA9B7A6-AA04-48A1-8F03-8478DA0AB4E2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1FA3CF-9802-4908-BF1F-FFF6919AFED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67BCD5F-023B-4928-A8BA-960BE01DD3FA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E83D94-2B8F-4267-A14B-28F4B1D232E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9FB9A1-EA5C-4B9A-9354-78F7C28542B6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3352801" y="2272234"/>
            <a:ext cx="8558754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CO" sz="5400" dirty="0">
                <a:solidFill>
                  <a:schemeClr val="bg1"/>
                </a:solidFill>
                <a:latin typeface="+mj-lt"/>
              </a:rPr>
              <a:t>Herramientas Tecnológicas para una Administración </a:t>
            </a:r>
          </a:p>
          <a:p>
            <a:pPr algn="r"/>
            <a:r>
              <a:rPr lang="es-CO" sz="5400" dirty="0">
                <a:solidFill>
                  <a:schemeClr val="bg1"/>
                </a:solidFill>
                <a:latin typeface="+mj-lt"/>
              </a:rPr>
              <a:t>de Justicia Digital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6903174" y="5706336"/>
            <a:ext cx="500838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Andrew Colorado González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09C12A-FEBB-4AC3-9481-EAD649767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81" y="6331247"/>
            <a:ext cx="2496317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499E92-50A7-4680-90CB-41532F4FC718}"/>
              </a:ext>
            </a:extLst>
          </p:cNvPr>
          <p:cNvSpPr/>
          <p:nvPr/>
        </p:nvSpPr>
        <p:spPr>
          <a:xfrm>
            <a:off x="6106651" y="504631"/>
            <a:ext cx="5636534" cy="6270778"/>
          </a:xfrm>
          <a:prstGeom prst="roundRect">
            <a:avLst>
              <a:gd name="adj" fmla="val 12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7081344" y="3025702"/>
            <a:ext cx="466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ko-KR" sz="1400" dirty="0">
                <a:solidFill>
                  <a:schemeClr val="bg1"/>
                </a:solidFill>
                <a:cs typeface="Arial" pitchFamily="34" charset="0"/>
              </a:rPr>
              <a:t>Word, Excel, PowerPoint, etc.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305942" y="2342782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s-CO" altLang="ko-KR" sz="2700" b="1" dirty="0">
                  <a:solidFill>
                    <a:schemeClr val="bg1"/>
                  </a:solidFill>
                  <a:cs typeface="Arial" pitchFamily="34" charset="0"/>
                </a:rPr>
                <a:t>Ofimática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s-CO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7081344" y="4164694"/>
            <a:ext cx="466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ko-KR" sz="1400" dirty="0">
                <a:solidFill>
                  <a:schemeClr val="bg1"/>
                </a:solidFill>
                <a:cs typeface="Arial" pitchFamily="34" charset="0"/>
              </a:rPr>
              <a:t>LifeSize, Teams, YouTube, Meets, Zoom, Stream, Etc.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305942" y="3481774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s-CO" altLang="ko-KR" sz="2700" b="1" dirty="0">
                  <a:solidFill>
                    <a:schemeClr val="bg1"/>
                  </a:solidFill>
                  <a:cs typeface="Arial" pitchFamily="34" charset="0"/>
                </a:rPr>
                <a:t>Video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s-CO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7081344" y="5303686"/>
            <a:ext cx="466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ko-KR" sz="1400" dirty="0">
                <a:solidFill>
                  <a:schemeClr val="bg1"/>
                </a:solidFill>
                <a:cs typeface="Arial" pitchFamily="34" charset="0"/>
              </a:rPr>
              <a:t>OneDrive, Drive Google, Sistemas NAS, Azure, Etc.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305942" y="4620766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s-CO" altLang="ko-KR" sz="2700" b="1" dirty="0">
                  <a:solidFill>
                    <a:schemeClr val="bg1"/>
                  </a:solidFill>
                  <a:cs typeface="Arial" pitchFamily="34" charset="0"/>
                </a:rPr>
                <a:t>Almacenamiento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s-CO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7081344" y="6442678"/>
            <a:ext cx="466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ko-KR" sz="1400" dirty="0">
                <a:solidFill>
                  <a:schemeClr val="bg1"/>
                </a:solidFill>
                <a:cs typeface="Arial" pitchFamily="34" charset="0"/>
              </a:rPr>
              <a:t>WhatsApp, Teams, Twitter, Meta, Instagram, Etc.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305942" y="5759758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s-CO" altLang="ko-KR" sz="2700" b="1" dirty="0">
                  <a:solidFill>
                    <a:schemeClr val="bg1"/>
                  </a:solidFill>
                  <a:cs typeface="Arial" pitchFamily="34" charset="0"/>
                </a:rPr>
                <a:t>Interacción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s-CO" altLang="ko-KR" sz="4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</a:p>
          </p:txBody>
        </p:sp>
      </p:grp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947943F9-8FF8-4CA6-9099-9C3510923426}"/>
              </a:ext>
            </a:extLst>
          </p:cNvPr>
          <p:cNvSpPr/>
          <p:nvPr/>
        </p:nvSpPr>
        <p:spPr>
          <a:xfrm>
            <a:off x="4351680" y="189884"/>
            <a:ext cx="6570625" cy="112462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D6B7577F-D204-497C-B0ED-B6CE66250131}"/>
              </a:ext>
            </a:extLst>
          </p:cNvPr>
          <p:cNvSpPr txBox="1"/>
          <p:nvPr/>
        </p:nvSpPr>
        <p:spPr>
          <a:xfrm>
            <a:off x="4596018" y="379251"/>
            <a:ext cx="6081943" cy="7078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altLang="ko-KR" sz="4000" b="1" dirty="0">
                <a:solidFill>
                  <a:schemeClr val="bg1"/>
                </a:solidFill>
                <a:cs typeface="Arial" pitchFamily="34" charset="0"/>
              </a:rPr>
              <a:t>Clasificación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5394E501-B69C-4E1D-887B-7962E6405A6A}"/>
              </a:ext>
            </a:extLst>
          </p:cNvPr>
          <p:cNvSpPr txBox="1"/>
          <p:nvPr/>
        </p:nvSpPr>
        <p:spPr>
          <a:xfrm>
            <a:off x="7078996" y="1968276"/>
            <a:ext cx="466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ko-KR" sz="1400" dirty="0">
                <a:solidFill>
                  <a:schemeClr val="bg1"/>
                </a:solidFill>
                <a:cs typeface="Arial" pitchFamily="34" charset="0"/>
              </a:rPr>
              <a:t>Justicia XXI, SIUGJ, Consulta Unificada de Procesos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0CBAEE70-4516-44F5-9AC5-6030661FB1B0}"/>
              </a:ext>
            </a:extLst>
          </p:cNvPr>
          <p:cNvGrpSpPr/>
          <p:nvPr/>
        </p:nvGrpSpPr>
        <p:grpSpPr>
          <a:xfrm>
            <a:off x="6303594" y="1285356"/>
            <a:ext cx="5419664" cy="777510"/>
            <a:chOff x="6102442" y="1483456"/>
            <a:chExt cx="5419664" cy="777510"/>
          </a:xfrm>
        </p:grpSpPr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BD8407FE-3BD4-415D-B4FD-567243C9861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s-CO" altLang="ko-KR" sz="2700" b="1" dirty="0">
                  <a:solidFill>
                    <a:schemeClr val="bg1"/>
                  </a:solidFill>
                  <a:cs typeface="Arial" pitchFamily="34" charset="0"/>
                </a:rPr>
                <a:t>Gestión de Información</a:t>
              </a:r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4D30614A-60D7-44B8-82B4-8B8DFE07280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s-CO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30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96D37EAF-9A20-460A-B38C-707270D87450}"/>
              </a:ext>
            </a:extLst>
          </p:cNvPr>
          <p:cNvGrpSpPr/>
          <p:nvPr/>
        </p:nvGrpSpPr>
        <p:grpSpPr>
          <a:xfrm>
            <a:off x="511200" y="464400"/>
            <a:ext cx="10440000" cy="6120001"/>
            <a:chOff x="6031523" y="778095"/>
            <a:chExt cx="2514601" cy="1736505"/>
          </a:xfrm>
        </p:grpSpPr>
        <p:sp>
          <p:nvSpPr>
            <p:cNvPr id="3" name="Rectangle 13">
              <a:extLst>
                <a:ext uri="{FF2B5EF4-FFF2-40B4-BE49-F238E27FC236}">
                  <a16:creationId xmlns:a16="http://schemas.microsoft.com/office/drawing/2014/main" id="{0C60B616-04D6-433D-8021-C82E700F9AF8}"/>
                </a:ext>
              </a:extLst>
            </p:cNvPr>
            <p:cNvSpPr/>
            <p:nvPr/>
          </p:nvSpPr>
          <p:spPr>
            <a:xfrm>
              <a:off x="6383216" y="931985"/>
              <a:ext cx="2162908" cy="158261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: Rounded Corners 14">
              <a:extLst>
                <a:ext uri="{FF2B5EF4-FFF2-40B4-BE49-F238E27FC236}">
                  <a16:creationId xmlns:a16="http://schemas.microsoft.com/office/drawing/2014/main" id="{C585E7C0-7B5D-4098-AF05-1267F44DA88B}"/>
                </a:ext>
              </a:extLst>
            </p:cNvPr>
            <p:cNvSpPr/>
            <p:nvPr/>
          </p:nvSpPr>
          <p:spPr>
            <a:xfrm>
              <a:off x="6031523" y="778095"/>
              <a:ext cx="1582615" cy="39128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E5E48DB6-B52F-4BC7-A52A-7C71AF10FE15}"/>
                </a:ext>
              </a:extLst>
            </p:cNvPr>
            <p:cNvSpPr txBox="1"/>
            <p:nvPr/>
          </p:nvSpPr>
          <p:spPr>
            <a:xfrm>
              <a:off x="6085980" y="872118"/>
              <a:ext cx="1464910" cy="20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altLang="ko-KR" sz="4000" b="1" dirty="0">
                  <a:solidFill>
                    <a:schemeClr val="bg1"/>
                  </a:solidFill>
                  <a:cs typeface="Arial" pitchFamily="34" charset="0"/>
                </a:rPr>
                <a:t>Justicia Siglo XXI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CAE0164C-B277-4C97-B241-6B77BAF7B531}"/>
                </a:ext>
              </a:extLst>
            </p:cNvPr>
            <p:cNvSpPr txBox="1"/>
            <p:nvPr/>
          </p:nvSpPr>
          <p:spPr>
            <a:xfrm>
              <a:off x="6525936" y="1219970"/>
              <a:ext cx="1877468" cy="1004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altLang="ko-KR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Herramienta diseñada para la gestión de expedientes judiciales. Su tarea principal es la gestión de información de los procesos de la Rama Judicial. Sus bases de datos pueden ser  consultadas a través de la web (Consulta Unificada de Procesos) y localmente a través del cliente servidor instalado en la PC (Registro de Actuaciones, Consulta Procesos).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46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e 46">
            <a:extLst>
              <a:ext uri="{FF2B5EF4-FFF2-40B4-BE49-F238E27FC236}">
                <a16:creationId xmlns:a16="http://schemas.microsoft.com/office/drawing/2014/main" id="{442A293A-33C6-4399-988B-2E0E35E2495B}"/>
              </a:ext>
            </a:extLst>
          </p:cNvPr>
          <p:cNvSpPr/>
          <p:nvPr/>
        </p:nvSpPr>
        <p:spPr>
          <a:xfrm>
            <a:off x="2477728" y="1063625"/>
            <a:ext cx="7138219" cy="570547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8564" y="310008"/>
            <a:ext cx="11572875" cy="7239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Microsoft 365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CF2E0EF-678D-4DB7-94EC-E888F9DAE5AA}"/>
              </a:ext>
            </a:extLst>
          </p:cNvPr>
          <p:cNvSpPr/>
          <p:nvPr/>
        </p:nvSpPr>
        <p:spPr>
          <a:xfrm>
            <a:off x="4836596" y="3122298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5EC22C-4DE9-4BD1-9132-96A276430CDC}"/>
              </a:ext>
            </a:extLst>
          </p:cNvPr>
          <p:cNvGrpSpPr/>
          <p:nvPr/>
        </p:nvGrpSpPr>
        <p:grpSpPr>
          <a:xfrm rot="-3060000">
            <a:off x="4565779" y="3130544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2CBD9ED-874C-4E6E-B6D1-477FF7FCA179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E01523-AB69-4CC1-BE3D-3FA3DBE5B65F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DBCF2A-058F-4084-A436-4E592317F773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0369967-8AF8-485E-8568-826C237D5231}"/>
              </a:ext>
            </a:extLst>
          </p:cNvPr>
          <p:cNvSpPr/>
          <p:nvPr/>
        </p:nvSpPr>
        <p:spPr>
          <a:xfrm>
            <a:off x="3700642" y="2448217"/>
            <a:ext cx="797943" cy="79794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4FDB39-BC36-4918-81BE-7DE1A317F559}"/>
              </a:ext>
            </a:extLst>
          </p:cNvPr>
          <p:cNvSpPr/>
          <p:nvPr/>
        </p:nvSpPr>
        <p:spPr>
          <a:xfrm>
            <a:off x="5676070" y="1742695"/>
            <a:ext cx="797943" cy="79794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97D6FB-D24D-4532-AA3A-839C2FDCF16B}"/>
              </a:ext>
            </a:extLst>
          </p:cNvPr>
          <p:cNvSpPr/>
          <p:nvPr/>
        </p:nvSpPr>
        <p:spPr>
          <a:xfrm>
            <a:off x="7464154" y="2368171"/>
            <a:ext cx="797943" cy="79794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F89395-4508-41A2-B82B-7E42234E19A9}"/>
              </a:ext>
            </a:extLst>
          </p:cNvPr>
          <p:cNvSpPr/>
          <p:nvPr/>
        </p:nvSpPr>
        <p:spPr>
          <a:xfrm>
            <a:off x="3447376" y="4479042"/>
            <a:ext cx="797943" cy="79794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A9057E-FEDC-4569-BD07-2510D730E574}"/>
              </a:ext>
            </a:extLst>
          </p:cNvPr>
          <p:cNvSpPr/>
          <p:nvPr/>
        </p:nvSpPr>
        <p:spPr>
          <a:xfrm>
            <a:off x="4754290" y="4953012"/>
            <a:ext cx="797943" cy="79794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153BF8-EA68-41BB-81BC-B2AB1C047E15}"/>
              </a:ext>
            </a:extLst>
          </p:cNvPr>
          <p:cNvSpPr/>
          <p:nvPr/>
        </p:nvSpPr>
        <p:spPr>
          <a:xfrm>
            <a:off x="6639769" y="4953012"/>
            <a:ext cx="797943" cy="79794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E744CC-6340-4EDF-A268-26CCFCA69CD2}"/>
              </a:ext>
            </a:extLst>
          </p:cNvPr>
          <p:cNvSpPr/>
          <p:nvPr/>
        </p:nvSpPr>
        <p:spPr>
          <a:xfrm>
            <a:off x="7895002" y="4400271"/>
            <a:ext cx="797943" cy="79794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E6B61C-3CD4-411A-AD1B-5F4FED3043DC}"/>
              </a:ext>
            </a:extLst>
          </p:cNvPr>
          <p:cNvGrpSpPr/>
          <p:nvPr/>
        </p:nvGrpSpPr>
        <p:grpSpPr>
          <a:xfrm rot="3060000" flipH="1">
            <a:off x="7237481" y="3035762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C158E8-06A7-48B5-926C-DD53A48BBEA1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7A44B7-EBD7-43B2-8762-448D87FAC0C9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ADC528-5D04-47B3-BB38-3473572E2C7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A4D763-8802-4CE9-985E-76AF2B24C180}"/>
              </a:ext>
            </a:extLst>
          </p:cNvPr>
          <p:cNvGrpSpPr/>
          <p:nvPr/>
        </p:nvGrpSpPr>
        <p:grpSpPr>
          <a:xfrm flipH="1">
            <a:off x="6015002" y="2628563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271A80E-6BB4-4688-9510-FAB78E2F68B0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1D6485-9DF4-47AC-894A-E504C1FACB72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198F9C-C4C9-4992-9C26-E91569BE6302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CA6098-0224-489D-B107-0F70C08ACEA3}"/>
              </a:ext>
            </a:extLst>
          </p:cNvPr>
          <p:cNvGrpSpPr/>
          <p:nvPr/>
        </p:nvGrpSpPr>
        <p:grpSpPr>
          <a:xfrm rot="2880000">
            <a:off x="4516343" y="4215286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9E2016-2856-448D-9C65-51979562478A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A3B023-5622-4794-966F-8304C55A35A6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3ADCB25-59D9-4EC2-8534-D0DEE77B2C87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81DC42-BB69-4DC0-B9AF-75C64B750AA8}"/>
              </a:ext>
            </a:extLst>
          </p:cNvPr>
          <p:cNvGrpSpPr/>
          <p:nvPr/>
        </p:nvGrpSpPr>
        <p:grpSpPr>
          <a:xfrm rot="18720000" flipH="1">
            <a:off x="7610019" y="4155419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565B945-FF18-4EE1-9C02-DFD01E05C5B4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F79FFB-363A-4240-B2C9-408F2D39B3BF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F160FBB-D2A8-4779-82A8-96FA110DD75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8ACF42-6025-40F4-8683-2075D5A58B3C}"/>
              </a:ext>
            </a:extLst>
          </p:cNvPr>
          <p:cNvGrpSpPr/>
          <p:nvPr/>
        </p:nvGrpSpPr>
        <p:grpSpPr>
          <a:xfrm rot="1380000">
            <a:off x="5363532" y="4497400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70FCEF-C868-446C-A9A2-1476A9F3B27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CF9736-5600-438F-80BD-D2EB66BCB185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02CD7D9-AD29-45E5-B47A-EDA32D7611E8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D04D4-FA19-4497-987E-818B8194DDB6}"/>
              </a:ext>
            </a:extLst>
          </p:cNvPr>
          <p:cNvGrpSpPr/>
          <p:nvPr/>
        </p:nvGrpSpPr>
        <p:grpSpPr>
          <a:xfrm rot="19920000" flipH="1">
            <a:off x="6585823" y="4577738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2A840D3-AA70-4000-975B-F3A46DBA0311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115F8B1-4215-4C92-AECD-EF0832B67423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2A7DED8-EEBB-412D-915C-06A131F7D567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B71E602-2873-4B06-965F-238AF6E09A4A}"/>
              </a:ext>
            </a:extLst>
          </p:cNvPr>
          <p:cNvSpPr txBox="1"/>
          <p:nvPr/>
        </p:nvSpPr>
        <p:spPr>
          <a:xfrm>
            <a:off x="5221327" y="3713871"/>
            <a:ext cx="177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2"/>
                </a:solidFill>
                <a:ea typeface="FZShuTi" pitchFamily="2" charset="-122"/>
                <a:cs typeface="Arial" pitchFamily="34" charset="0"/>
              </a:rPr>
              <a:t>OneDrive</a:t>
            </a:r>
            <a:endParaRPr lang="ko-KR" altLang="en-US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6C165F-56C4-4602-801C-D0F34C665A73}"/>
              </a:ext>
            </a:extLst>
          </p:cNvPr>
          <p:cNvSpPr txBox="1"/>
          <p:nvPr/>
        </p:nvSpPr>
        <p:spPr>
          <a:xfrm>
            <a:off x="5356137" y="1412105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Stream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53B3E8-89B4-42A5-A1ED-D90995C6B8BA}"/>
              </a:ext>
            </a:extLst>
          </p:cNvPr>
          <p:cNvSpPr txBox="1"/>
          <p:nvPr/>
        </p:nvSpPr>
        <p:spPr>
          <a:xfrm>
            <a:off x="7300284" y="3225930"/>
            <a:ext cx="1143803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s-CO" altLang="ko-KR" sz="1400" b="1" dirty="0">
                <a:solidFill>
                  <a:schemeClr val="bg1"/>
                </a:solidFill>
                <a:cs typeface="Arial" pitchFamily="34" charset="0"/>
              </a:rPr>
              <a:t>Outlook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B208E2-1902-4072-AA03-D4B2FF355A66}"/>
              </a:ext>
            </a:extLst>
          </p:cNvPr>
          <p:cNvSpPr txBox="1"/>
          <p:nvPr/>
        </p:nvSpPr>
        <p:spPr>
          <a:xfrm>
            <a:off x="3365118" y="3342823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Calendario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AD7ECD-A70D-4994-8405-69732B671A80}"/>
              </a:ext>
            </a:extLst>
          </p:cNvPr>
          <p:cNvSpPr txBox="1"/>
          <p:nvPr/>
        </p:nvSpPr>
        <p:spPr>
          <a:xfrm>
            <a:off x="3095139" y="537133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s-CO" altLang="ko-KR" sz="1400" b="1" dirty="0">
                <a:solidFill>
                  <a:schemeClr val="bg1"/>
                </a:solidFill>
                <a:cs typeface="Arial" pitchFamily="34" charset="0"/>
              </a:rPr>
              <a:t>Listas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7486BB-5B7F-471D-B46B-749135A3256A}"/>
              </a:ext>
            </a:extLst>
          </p:cNvPr>
          <p:cNvSpPr txBox="1"/>
          <p:nvPr/>
        </p:nvSpPr>
        <p:spPr>
          <a:xfrm>
            <a:off x="4418976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Agenda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71BF14-E8E0-45C3-A373-527304467797}"/>
              </a:ext>
            </a:extLst>
          </p:cNvPr>
          <p:cNvSpPr txBox="1"/>
          <p:nvPr/>
        </p:nvSpPr>
        <p:spPr>
          <a:xfrm>
            <a:off x="6305240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s-CO" altLang="ko-KR" sz="1400" b="1" dirty="0">
                <a:solidFill>
                  <a:schemeClr val="bg1"/>
                </a:solidFill>
                <a:cs typeface="Arial" pitchFamily="34" charset="0"/>
              </a:rPr>
              <a:t>Teams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DF843B-4C0A-4903-AD29-720CFA3288C3}"/>
              </a:ext>
            </a:extLst>
          </p:cNvPr>
          <p:cNvSpPr txBox="1"/>
          <p:nvPr/>
        </p:nvSpPr>
        <p:spPr>
          <a:xfrm>
            <a:off x="7530827" y="4076773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Yammer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:a16="http://schemas.microsoft.com/office/drawing/2014/main" id="{BBBC6386-F8B2-43B5-97AF-5E9A38DAF1B5}"/>
              </a:ext>
            </a:extLst>
          </p:cNvPr>
          <p:cNvSpPr/>
          <p:nvPr/>
        </p:nvSpPr>
        <p:spPr>
          <a:xfrm flipH="1">
            <a:off x="3918730" y="267313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DE64BDE6-E97D-4B9F-8F55-5B169DD439D7}"/>
              </a:ext>
            </a:extLst>
          </p:cNvPr>
          <p:cNvSpPr/>
          <p:nvPr/>
        </p:nvSpPr>
        <p:spPr>
          <a:xfrm>
            <a:off x="4994656" y="519384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1" name="Frame 17">
            <a:extLst>
              <a:ext uri="{FF2B5EF4-FFF2-40B4-BE49-F238E27FC236}">
                <a16:creationId xmlns:a16="http://schemas.microsoft.com/office/drawing/2014/main" id="{BB06DA03-C930-4A73-86B9-22D235D516EF}"/>
              </a:ext>
            </a:extLst>
          </p:cNvPr>
          <p:cNvSpPr/>
          <p:nvPr/>
        </p:nvSpPr>
        <p:spPr>
          <a:xfrm>
            <a:off x="3674482" y="4706148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64838679-BE28-4C8C-B058-9675CB19099C}"/>
              </a:ext>
            </a:extLst>
          </p:cNvPr>
          <p:cNvSpPr/>
          <p:nvPr/>
        </p:nvSpPr>
        <p:spPr>
          <a:xfrm flipH="1">
            <a:off x="6842898" y="51904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:a16="http://schemas.microsoft.com/office/drawing/2014/main" id="{E2494E74-6017-4456-BD0B-C6C1341B38F1}"/>
              </a:ext>
            </a:extLst>
          </p:cNvPr>
          <p:cNvSpPr>
            <a:spLocks noChangeAspect="1"/>
          </p:cNvSpPr>
          <p:nvPr/>
        </p:nvSpPr>
        <p:spPr>
          <a:xfrm rot="9900000">
            <a:off x="8131140" y="463607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D9C1897A-47BB-421F-9AE0-1109017D3EA4}"/>
              </a:ext>
            </a:extLst>
          </p:cNvPr>
          <p:cNvSpPr/>
          <p:nvPr/>
        </p:nvSpPr>
        <p:spPr>
          <a:xfrm>
            <a:off x="5901172" y="198275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7" name="Diamond 5">
            <a:extLst>
              <a:ext uri="{FF2B5EF4-FFF2-40B4-BE49-F238E27FC236}">
                <a16:creationId xmlns:a16="http://schemas.microsoft.com/office/drawing/2014/main" id="{0CD2A6AD-16C0-4621-B13C-6A9E6E88C309}"/>
              </a:ext>
            </a:extLst>
          </p:cNvPr>
          <p:cNvSpPr/>
          <p:nvPr/>
        </p:nvSpPr>
        <p:spPr>
          <a:xfrm>
            <a:off x="7606478" y="2457150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2B36ECBE-7BD2-4F4B-A915-5BA61A3A2F8F}"/>
              </a:ext>
            </a:extLst>
          </p:cNvPr>
          <p:cNvSpPr/>
          <p:nvPr/>
        </p:nvSpPr>
        <p:spPr>
          <a:xfrm>
            <a:off x="10031333" y="5796580"/>
            <a:ext cx="1575581" cy="523220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Tutoriales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8B950E7C-51E1-43CA-AE88-CC6C56197628}"/>
              </a:ext>
            </a:extLst>
          </p:cNvPr>
          <p:cNvSpPr/>
          <p:nvPr/>
        </p:nvSpPr>
        <p:spPr>
          <a:xfrm>
            <a:off x="323529" y="1333145"/>
            <a:ext cx="11573197" cy="518534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Sistema Integrado de Grabaciones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5D84FB-B9AD-451C-B829-31C0171022DC}"/>
              </a:ext>
            </a:extLst>
          </p:cNvPr>
          <p:cNvSpPr/>
          <p:nvPr/>
        </p:nvSpPr>
        <p:spPr>
          <a:xfrm>
            <a:off x="4266552" y="2881510"/>
            <a:ext cx="7925448" cy="2056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altLang="ko-KR" sz="270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76A8B0-F0B1-42BF-8A04-031CD38047D4}"/>
              </a:ext>
            </a:extLst>
          </p:cNvPr>
          <p:cNvSpPr/>
          <p:nvPr/>
        </p:nvSpPr>
        <p:spPr>
          <a:xfrm>
            <a:off x="4800530" y="2258017"/>
            <a:ext cx="1260000" cy="126000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altLang="ko-KR" sz="270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91A248-0092-4FFA-9BC8-2BB7FCCE3FA7}"/>
              </a:ext>
            </a:extLst>
          </p:cNvPr>
          <p:cNvSpPr/>
          <p:nvPr/>
        </p:nvSpPr>
        <p:spPr>
          <a:xfrm>
            <a:off x="4800530" y="4264854"/>
            <a:ext cx="1260000" cy="12600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altLang="ko-KR" sz="2700">
              <a:solidFill>
                <a:schemeClr val="bg1"/>
              </a:solidFill>
            </a:endParaRPr>
          </a:p>
        </p:txBody>
      </p:sp>
      <p:sp>
        <p:nvSpPr>
          <p:cNvPr id="6" name="Plus 7">
            <a:extLst>
              <a:ext uri="{FF2B5EF4-FFF2-40B4-BE49-F238E27FC236}">
                <a16:creationId xmlns:a16="http://schemas.microsoft.com/office/drawing/2014/main" id="{11C3043C-D25A-43CF-AD35-55248B7A5FB6}"/>
              </a:ext>
            </a:extLst>
          </p:cNvPr>
          <p:cNvSpPr/>
          <p:nvPr/>
        </p:nvSpPr>
        <p:spPr>
          <a:xfrm>
            <a:off x="5081307" y="3534320"/>
            <a:ext cx="698446" cy="698446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altLang="ko-KR" sz="270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CCD7FC-BBF6-4FDA-AE2A-B92608B25595}"/>
              </a:ext>
            </a:extLst>
          </p:cNvPr>
          <p:cNvSpPr/>
          <p:nvPr/>
        </p:nvSpPr>
        <p:spPr>
          <a:xfrm>
            <a:off x="8293749" y="2757507"/>
            <a:ext cx="2304256" cy="2304256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altLang="ko-KR" sz="2700">
              <a:solidFill>
                <a:schemeClr val="bg1"/>
              </a:solidFill>
            </a:endParaRPr>
          </a:p>
        </p:txBody>
      </p:sp>
      <p:sp>
        <p:nvSpPr>
          <p:cNvPr id="10" name="Equal 10">
            <a:extLst>
              <a:ext uri="{FF2B5EF4-FFF2-40B4-BE49-F238E27FC236}">
                <a16:creationId xmlns:a16="http://schemas.microsoft.com/office/drawing/2014/main" id="{CE62953F-05A7-46F6-9AD3-7BC00397F0F2}"/>
              </a:ext>
            </a:extLst>
          </p:cNvPr>
          <p:cNvSpPr/>
          <p:nvPr/>
        </p:nvSpPr>
        <p:spPr>
          <a:xfrm>
            <a:off x="6890184" y="3559999"/>
            <a:ext cx="647088" cy="647088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altLang="ko-KR" sz="27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6D2BC-9E0C-498C-890B-EB242CB1C671}"/>
              </a:ext>
            </a:extLst>
          </p:cNvPr>
          <p:cNvSpPr txBox="1"/>
          <p:nvPr/>
        </p:nvSpPr>
        <p:spPr>
          <a:xfrm>
            <a:off x="8307817" y="4085743"/>
            <a:ext cx="2304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/>
              </a:rPr>
              <a:t>Sistemas Integrado de Grabaciones</a:t>
            </a:r>
            <a:endParaRPr lang="es-CO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DC50C0-6694-4C3B-B598-1ECAE5295725}"/>
              </a:ext>
            </a:extLst>
          </p:cNvPr>
          <p:cNvGrpSpPr/>
          <p:nvPr/>
        </p:nvGrpSpPr>
        <p:grpSpPr>
          <a:xfrm>
            <a:off x="6459641" y="5464000"/>
            <a:ext cx="3918658" cy="765176"/>
            <a:chOff x="539552" y="3029577"/>
            <a:chExt cx="1872208" cy="765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ABF9A0-FD1B-4FF5-AF08-64CAC0DAB602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Plataforma de colaboración y comunicación empresarial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5BDF3A-E368-43F6-996D-78E1E39DBE4B}"/>
                </a:ext>
              </a:extLst>
            </p:cNvPr>
            <p:cNvSpPr txBox="1"/>
            <p:nvPr/>
          </p:nvSpPr>
          <p:spPr>
            <a:xfrm>
              <a:off x="539552" y="3029577"/>
              <a:ext cx="1872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Teams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65705F-ED8E-4741-82FB-D53FEC113030}"/>
              </a:ext>
            </a:extLst>
          </p:cNvPr>
          <p:cNvGrpSpPr/>
          <p:nvPr/>
        </p:nvGrpSpPr>
        <p:grpSpPr>
          <a:xfrm>
            <a:off x="6459641" y="1733438"/>
            <a:ext cx="3918658" cy="765176"/>
            <a:chOff x="539552" y="3029577"/>
            <a:chExt cx="1872208" cy="765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979102-0D54-4D67-BA49-77478B00AE61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Solución de manejo y gestión de videoconferencias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282F9B-49CE-44E9-B681-A6968AD3CDB2}"/>
                </a:ext>
              </a:extLst>
            </p:cNvPr>
            <p:cNvSpPr txBox="1"/>
            <p:nvPr/>
          </p:nvSpPr>
          <p:spPr>
            <a:xfrm>
              <a:off x="539552" y="3029577"/>
              <a:ext cx="1872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LifeSize</a:t>
              </a:r>
            </a:p>
          </p:txBody>
        </p:sp>
      </p:grpSp>
      <p:cxnSp>
        <p:nvCxnSpPr>
          <p:cNvPr id="18" name="Elbow Connector 5">
            <a:extLst>
              <a:ext uri="{FF2B5EF4-FFF2-40B4-BE49-F238E27FC236}">
                <a16:creationId xmlns:a16="http://schemas.microsoft.com/office/drawing/2014/main" id="{25748B69-F2A2-465E-93D4-D05B462A16E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31095" y="2042017"/>
            <a:ext cx="720000" cy="216000"/>
          </a:xfrm>
          <a:prstGeom prst="bentConnector2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8DC464EE-73A5-44AB-898A-A504387F7F06}"/>
              </a:ext>
            </a:extLst>
          </p:cNvPr>
          <p:cNvCxnSpPr>
            <a:cxnSpLocks/>
          </p:cNvCxnSpPr>
          <p:nvPr/>
        </p:nvCxnSpPr>
        <p:spPr>
          <a:xfrm rot="10800000">
            <a:off x="5431095" y="5599808"/>
            <a:ext cx="720000" cy="216000"/>
          </a:xfrm>
          <a:prstGeom prst="bentConnector2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BA2410-C723-4070-990F-1282CFD799D6}"/>
              </a:ext>
            </a:extLst>
          </p:cNvPr>
          <p:cNvGrpSpPr/>
          <p:nvPr/>
        </p:nvGrpSpPr>
        <p:grpSpPr>
          <a:xfrm>
            <a:off x="8868727" y="3197243"/>
            <a:ext cx="1130986" cy="819601"/>
            <a:chOff x="4477067" y="3197243"/>
            <a:chExt cx="1130986" cy="81960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D260C83-32FD-496F-8C4D-92D48786695E}"/>
                </a:ext>
              </a:extLst>
            </p:cNvPr>
            <p:cNvGrpSpPr/>
            <p:nvPr/>
          </p:nvGrpSpPr>
          <p:grpSpPr>
            <a:xfrm>
              <a:off x="5122819" y="3642094"/>
              <a:ext cx="485234" cy="374750"/>
              <a:chOff x="5122819" y="3605542"/>
              <a:chExt cx="485234" cy="374750"/>
            </a:xfrm>
          </p:grpSpPr>
          <p:cxnSp>
            <p:nvCxnSpPr>
              <p:cNvPr id="25" name="Connector: Elbow 24">
                <a:extLst>
                  <a:ext uri="{FF2B5EF4-FFF2-40B4-BE49-F238E27FC236}">
                    <a16:creationId xmlns:a16="http://schemas.microsoft.com/office/drawing/2014/main" id="{458E74F4-41C7-4566-881E-BFAA6B9CF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or: Elbow 31">
                <a:extLst>
                  <a:ext uri="{FF2B5EF4-FFF2-40B4-BE49-F238E27FC236}">
                    <a16:creationId xmlns:a16="http://schemas.microsoft.com/office/drawing/2014/main" id="{1C3C5121-DB56-460A-A7AD-77A470ABD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01C540E-B5C5-4480-8616-0C568DD6D73B}"/>
                </a:ext>
              </a:extLst>
            </p:cNvPr>
            <p:cNvCxnSpPr>
              <a:cxnSpLocks/>
            </p:cNvCxnSpPr>
            <p:nvPr/>
          </p:nvCxnSpPr>
          <p:spPr>
            <a:xfrm>
              <a:off x="5037112" y="3576272"/>
              <a:ext cx="10895" cy="440572"/>
            </a:xfrm>
            <a:prstGeom prst="line">
              <a:avLst/>
            </a:prstGeom>
            <a:ln w="190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73ED9AF-C08E-496D-9EEC-07DFC1BE76D0}"/>
                </a:ext>
              </a:extLst>
            </p:cNvPr>
            <p:cNvGrpSpPr/>
            <p:nvPr/>
          </p:nvGrpSpPr>
          <p:grpSpPr>
            <a:xfrm flipH="1">
              <a:off x="4477067" y="3642094"/>
              <a:ext cx="485234" cy="374750"/>
              <a:chOff x="5122819" y="3605542"/>
              <a:chExt cx="485234" cy="374750"/>
            </a:xfrm>
          </p:grpSpPr>
          <p:cxnSp>
            <p:nvCxnSpPr>
              <p:cNvPr id="43" name="Connector: Elbow 42">
                <a:extLst>
                  <a:ext uri="{FF2B5EF4-FFF2-40B4-BE49-F238E27FC236}">
                    <a16:creationId xmlns:a16="http://schemas.microsoft.com/office/drawing/2014/main" id="{C7C64C34-99A6-45DA-9E14-2CD7DDCAF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or: Elbow 43">
                <a:extLst>
                  <a:ext uri="{FF2B5EF4-FFF2-40B4-BE49-F238E27FC236}">
                    <a16:creationId xmlns:a16="http://schemas.microsoft.com/office/drawing/2014/main" id="{795A60D3-D176-4625-A6B3-D87090CC05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45AE3C0-CFA2-4EB2-87C2-59274358534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572054" y="3197243"/>
              <a:ext cx="936188" cy="504402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O" altLang="ko-KR" sz="2701">
                <a:solidFill>
                  <a:schemeClr val="bg1"/>
                </a:solidFill>
              </a:endParaRPr>
            </a:p>
          </p:txBody>
        </p:sp>
      </p:grpSp>
      <p:sp>
        <p:nvSpPr>
          <p:cNvPr id="33" name="Oval 3">
            <a:extLst>
              <a:ext uri="{FF2B5EF4-FFF2-40B4-BE49-F238E27FC236}">
                <a16:creationId xmlns:a16="http://schemas.microsoft.com/office/drawing/2014/main" id="{EF36484A-F9F0-4E67-9082-64512F286EF6}"/>
              </a:ext>
            </a:extLst>
          </p:cNvPr>
          <p:cNvSpPr/>
          <p:nvPr/>
        </p:nvSpPr>
        <p:spPr>
          <a:xfrm>
            <a:off x="3624204" y="3202880"/>
            <a:ext cx="1260000" cy="1260000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altLang="ko-KR" sz="2700">
              <a:solidFill>
                <a:schemeClr val="bg1"/>
              </a:solidFill>
            </a:endParaRPr>
          </a:p>
        </p:txBody>
      </p:sp>
      <p:cxnSp>
        <p:nvCxnSpPr>
          <p:cNvPr id="34" name="Elbow Connector 5">
            <a:extLst>
              <a:ext uri="{FF2B5EF4-FFF2-40B4-BE49-F238E27FC236}">
                <a16:creationId xmlns:a16="http://schemas.microsoft.com/office/drawing/2014/main" id="{E653066F-D696-4774-9585-FB140B180B7B}"/>
              </a:ext>
            </a:extLst>
          </p:cNvPr>
          <p:cNvCxnSpPr>
            <a:cxnSpLocks/>
          </p:cNvCxnSpPr>
          <p:nvPr/>
        </p:nvCxnSpPr>
        <p:spPr>
          <a:xfrm>
            <a:off x="3035300" y="3832408"/>
            <a:ext cx="50800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14">
            <a:extLst>
              <a:ext uri="{FF2B5EF4-FFF2-40B4-BE49-F238E27FC236}">
                <a16:creationId xmlns:a16="http://schemas.microsoft.com/office/drawing/2014/main" id="{237F787A-2C46-4EF6-8A43-049DB5F39E12}"/>
              </a:ext>
            </a:extLst>
          </p:cNvPr>
          <p:cNvGrpSpPr/>
          <p:nvPr/>
        </p:nvGrpSpPr>
        <p:grpSpPr>
          <a:xfrm>
            <a:off x="466686" y="3290178"/>
            <a:ext cx="2606900" cy="1029378"/>
            <a:chOff x="631216" y="3029577"/>
            <a:chExt cx="1887319" cy="717788"/>
          </a:xfrm>
        </p:grpSpPr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id="{D8536570-B9F6-4FDA-9EAF-EC0A067CB058}"/>
                </a:ext>
              </a:extLst>
            </p:cNvPr>
            <p:cNvSpPr txBox="1"/>
            <p:nvPr/>
          </p:nvSpPr>
          <p:spPr>
            <a:xfrm>
              <a:off x="646327" y="3232293"/>
              <a:ext cx="1872208" cy="51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Plataforma de agendamiento y precatalogación  de audiencias</a:t>
              </a:r>
            </a:p>
          </p:txBody>
        </p:sp>
        <p:sp>
          <p:nvSpPr>
            <p:cNvPr id="49" name="TextBox 16">
              <a:extLst>
                <a:ext uri="{FF2B5EF4-FFF2-40B4-BE49-F238E27FC236}">
                  <a16:creationId xmlns:a16="http://schemas.microsoft.com/office/drawing/2014/main" id="{94FBB145-7E64-4BE8-AA08-95EC8DF00D0A}"/>
                </a:ext>
              </a:extLst>
            </p:cNvPr>
            <p:cNvSpPr txBox="1"/>
            <p:nvPr/>
          </p:nvSpPr>
          <p:spPr>
            <a:xfrm>
              <a:off x="631216" y="3029577"/>
              <a:ext cx="1872207" cy="21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Sistema Audiencias</a:t>
              </a:r>
            </a:p>
          </p:txBody>
        </p:sp>
      </p:grp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12C866E-B571-4DC8-B248-17C41AA0195D}"/>
              </a:ext>
            </a:extLst>
          </p:cNvPr>
          <p:cNvSpPr/>
          <p:nvPr/>
        </p:nvSpPr>
        <p:spPr>
          <a:xfrm>
            <a:off x="1111348" y="5464000"/>
            <a:ext cx="1575581" cy="523220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Tutoriales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30" y="339509"/>
            <a:ext cx="6828782" cy="724247"/>
          </a:xfrm>
          <a:prstGeom prst="rect">
            <a:avLst/>
          </a:prstGeom>
        </p:spPr>
        <p:txBody>
          <a:bodyPr/>
          <a:lstStyle/>
          <a:p>
            <a:r>
              <a:rPr lang="es-CO" dirty="0"/>
              <a:t>Portal Web Integrado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9647152-983C-49E8-9F34-F9883A63DBB6}"/>
              </a:ext>
            </a:extLst>
          </p:cNvPr>
          <p:cNvSpPr/>
          <p:nvPr/>
        </p:nvSpPr>
        <p:spPr>
          <a:xfrm>
            <a:off x="3262372" y="2925876"/>
            <a:ext cx="1774869" cy="141989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accent1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E95F1F-FB62-4B4C-9F0B-FA681AEE1E2B}"/>
              </a:ext>
            </a:extLst>
          </p:cNvPr>
          <p:cNvSpPr/>
          <p:nvPr/>
        </p:nvSpPr>
        <p:spPr>
          <a:xfrm>
            <a:off x="4671494" y="3287754"/>
            <a:ext cx="1064923" cy="141989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accent2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CE3B5B2-728D-403D-9D87-14149A2E1A61}"/>
              </a:ext>
            </a:extLst>
          </p:cNvPr>
          <p:cNvSpPr/>
          <p:nvPr/>
        </p:nvSpPr>
        <p:spPr>
          <a:xfrm rot="10800000" flipV="1">
            <a:off x="5377442" y="2923992"/>
            <a:ext cx="1774869" cy="141989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accent3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9E07440-AFB1-402B-A374-9476FBA9AC8B}"/>
              </a:ext>
            </a:extLst>
          </p:cNvPr>
          <p:cNvSpPr/>
          <p:nvPr/>
        </p:nvSpPr>
        <p:spPr>
          <a:xfrm rot="10800000" flipV="1">
            <a:off x="6744749" y="3278817"/>
            <a:ext cx="1064923" cy="141989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accent4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FB48C7-9C68-47C0-8DB6-68A116A59A79}"/>
              </a:ext>
            </a:extLst>
          </p:cNvPr>
          <p:cNvSpPr/>
          <p:nvPr/>
        </p:nvSpPr>
        <p:spPr>
          <a:xfrm>
            <a:off x="7449187" y="2901245"/>
            <a:ext cx="1774869" cy="141989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accent5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cxnSp>
        <p:nvCxnSpPr>
          <p:cNvPr id="13" name="Elbow Connector 14">
            <a:extLst>
              <a:ext uri="{FF2B5EF4-FFF2-40B4-BE49-F238E27FC236}">
                <a16:creationId xmlns:a16="http://schemas.microsoft.com/office/drawing/2014/main" id="{1ADF520C-8261-474A-A01A-940817AC88AB}"/>
              </a:ext>
            </a:extLst>
          </p:cNvPr>
          <p:cNvCxnSpPr>
            <a:cxnSpLocks/>
          </p:cNvCxnSpPr>
          <p:nvPr/>
        </p:nvCxnSpPr>
        <p:spPr>
          <a:xfrm flipV="1">
            <a:off x="1370417" y="4494473"/>
            <a:ext cx="2715858" cy="972953"/>
          </a:xfrm>
          <a:prstGeom prst="bentConnector3">
            <a:avLst>
              <a:gd name="adj1" fmla="val -20144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40BEA3-354E-47F1-858E-AC97BEEAE8D4}"/>
              </a:ext>
            </a:extLst>
          </p:cNvPr>
          <p:cNvGrpSpPr/>
          <p:nvPr/>
        </p:nvGrpSpPr>
        <p:grpSpPr>
          <a:xfrm>
            <a:off x="1544237" y="4851827"/>
            <a:ext cx="3250312" cy="1258537"/>
            <a:chOff x="1418442" y="3723892"/>
            <a:chExt cx="2062864" cy="109489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9C3BDD-659C-46AE-A6E9-D7B283F5B862}"/>
                </a:ext>
              </a:extLst>
            </p:cNvPr>
            <p:cNvSpPr txBox="1"/>
            <p:nvPr/>
          </p:nvSpPr>
          <p:spPr>
            <a:xfrm>
              <a:off x="1418442" y="3723892"/>
              <a:ext cx="2038788" cy="5622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s-CO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Recepción Tutelas Habeas Corpus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C6F4E4-6D0D-4B70-A06B-9B42EF9D5B5A}"/>
                </a:ext>
              </a:extLst>
            </p:cNvPr>
            <p:cNvSpPr txBox="1"/>
            <p:nvPr/>
          </p:nvSpPr>
          <p:spPr>
            <a:xfrm>
              <a:off x="1436591" y="3976761"/>
              <a:ext cx="2044715" cy="84202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s-CO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Aplicación integrada con las oficinas judiciales para la presentación en linea de estas acciones constitucionales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357DA9-19D4-4C6D-8893-570936FB8348}"/>
              </a:ext>
            </a:extLst>
          </p:cNvPr>
          <p:cNvGrpSpPr/>
          <p:nvPr/>
        </p:nvGrpSpPr>
        <p:grpSpPr>
          <a:xfrm>
            <a:off x="5291466" y="5142088"/>
            <a:ext cx="2045528" cy="1434618"/>
            <a:chOff x="1418442" y="3789040"/>
            <a:chExt cx="2045528" cy="14346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11D17D-DF26-4136-B902-5B8F94F3BD0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s-CO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Firma Electrónica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658D43-7D26-42F2-868D-345B3544743B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116955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s-CO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Aplicación que permite certificar la emisión de documentos oficiales con huella hash (Permitiendo validación)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D1E1B4-0D67-4CCA-B66B-A00F83F7562A}"/>
              </a:ext>
            </a:extLst>
          </p:cNvPr>
          <p:cNvGrpSpPr/>
          <p:nvPr/>
        </p:nvGrpSpPr>
        <p:grpSpPr>
          <a:xfrm>
            <a:off x="7729859" y="5142088"/>
            <a:ext cx="3015855" cy="1434618"/>
            <a:chOff x="1418442" y="3789040"/>
            <a:chExt cx="2045528" cy="143461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A119EC-7441-4652-B307-04843BD04658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s-CO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Consulta Unificada de Procesos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563722-3B1E-47C8-B7AA-4E493FB9CE88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116955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s-CO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Aplicación multi consulta que permite verificar datos con base en lo relacionado en los distintos aplicativos de gestión de información.</a:t>
              </a:r>
            </a:p>
          </p:txBody>
        </p:sp>
      </p:grpSp>
      <p:cxnSp>
        <p:nvCxnSpPr>
          <p:cNvPr id="23" name="Elbow Connector 30">
            <a:extLst>
              <a:ext uri="{FF2B5EF4-FFF2-40B4-BE49-F238E27FC236}">
                <a16:creationId xmlns:a16="http://schemas.microsoft.com/office/drawing/2014/main" id="{2379F85C-BBD7-4D76-9E5B-2FB8FD6296BD}"/>
              </a:ext>
            </a:extLst>
          </p:cNvPr>
          <p:cNvCxnSpPr>
            <a:cxnSpLocks/>
          </p:cNvCxnSpPr>
          <p:nvPr/>
        </p:nvCxnSpPr>
        <p:spPr>
          <a:xfrm flipV="1">
            <a:off x="5138012" y="4908984"/>
            <a:ext cx="1109203" cy="985379"/>
          </a:xfrm>
          <a:prstGeom prst="bentConnector3">
            <a:avLst>
              <a:gd name="adj1" fmla="val -17218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3">
            <a:extLst>
              <a:ext uri="{FF2B5EF4-FFF2-40B4-BE49-F238E27FC236}">
                <a16:creationId xmlns:a16="http://schemas.microsoft.com/office/drawing/2014/main" id="{B758394B-CB2A-47B2-B99E-7D11B7D9A8A7}"/>
              </a:ext>
            </a:extLst>
          </p:cNvPr>
          <p:cNvCxnSpPr>
            <a:cxnSpLocks/>
          </p:cNvCxnSpPr>
          <p:nvPr/>
        </p:nvCxnSpPr>
        <p:spPr>
          <a:xfrm rot="10800000">
            <a:off x="8782795" y="4946526"/>
            <a:ext cx="2038788" cy="520900"/>
          </a:xfrm>
          <a:prstGeom prst="bentConnector3">
            <a:avLst>
              <a:gd name="adj1" fmla="val -19611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132628-1B87-451C-BB7B-D89EBEBF31CE}"/>
              </a:ext>
            </a:extLst>
          </p:cNvPr>
          <p:cNvGrpSpPr/>
          <p:nvPr/>
        </p:nvGrpSpPr>
        <p:grpSpPr>
          <a:xfrm>
            <a:off x="2858999" y="1549379"/>
            <a:ext cx="2713015" cy="1003731"/>
            <a:chOff x="1418442" y="3789040"/>
            <a:chExt cx="2045528" cy="10037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3F21C9-B5BC-4095-A853-F20F24E4EF2D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s-CO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Notificaciones Judiciales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C5DDF2-DF42-4FC4-9B7E-D391F716EDE8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s-CO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Publicaciones visibles de los despachos judiciales a través del Gestor de Contenido</a:t>
              </a:r>
            </a:p>
          </p:txBody>
        </p:sp>
      </p:grpSp>
      <p:cxnSp>
        <p:nvCxnSpPr>
          <p:cNvPr id="28" name="Elbow Connector 43">
            <a:extLst>
              <a:ext uri="{FF2B5EF4-FFF2-40B4-BE49-F238E27FC236}">
                <a16:creationId xmlns:a16="http://schemas.microsoft.com/office/drawing/2014/main" id="{2085084D-9491-4B46-871F-18ECA41711FA}"/>
              </a:ext>
            </a:extLst>
          </p:cNvPr>
          <p:cNvCxnSpPr>
            <a:cxnSpLocks/>
          </p:cNvCxnSpPr>
          <p:nvPr/>
        </p:nvCxnSpPr>
        <p:spPr>
          <a:xfrm>
            <a:off x="2563632" y="2075797"/>
            <a:ext cx="2640323" cy="788006"/>
          </a:xfrm>
          <a:prstGeom prst="bentConnector3">
            <a:avLst>
              <a:gd name="adj1" fmla="val -12771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ECE028-58E4-4E68-A7C4-C6004DA2C01C}"/>
              </a:ext>
            </a:extLst>
          </p:cNvPr>
          <p:cNvGrpSpPr/>
          <p:nvPr/>
        </p:nvGrpSpPr>
        <p:grpSpPr>
          <a:xfrm>
            <a:off x="7449187" y="1572244"/>
            <a:ext cx="2721983" cy="788287"/>
            <a:chOff x="1418442" y="3789040"/>
            <a:chExt cx="2045528" cy="78828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02B60F-59E8-4C04-87D4-80001D210DA9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s-CO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Subsitio Despachos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DC783D-AC40-4A04-AC28-1A021DD8D256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s-CO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Permite publicaciones en linea dentro del portal.</a:t>
              </a:r>
            </a:p>
          </p:txBody>
        </p:sp>
      </p:grpSp>
      <p:cxnSp>
        <p:nvCxnSpPr>
          <p:cNvPr id="32" name="Elbow Connector 55">
            <a:extLst>
              <a:ext uri="{FF2B5EF4-FFF2-40B4-BE49-F238E27FC236}">
                <a16:creationId xmlns:a16="http://schemas.microsoft.com/office/drawing/2014/main" id="{67A69DF5-F536-4184-9694-E80F89841402}"/>
              </a:ext>
            </a:extLst>
          </p:cNvPr>
          <p:cNvCxnSpPr/>
          <p:nvPr/>
        </p:nvCxnSpPr>
        <p:spPr>
          <a:xfrm flipV="1">
            <a:off x="7509998" y="1726133"/>
            <a:ext cx="2755744" cy="926235"/>
          </a:xfrm>
          <a:prstGeom prst="bentConnector3">
            <a:avLst>
              <a:gd name="adj1" fmla="val 112168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1EA6BFA2-D896-4DE9-8911-38EEEDD67647}"/>
              </a:ext>
            </a:extLst>
          </p:cNvPr>
          <p:cNvSpPr/>
          <p:nvPr/>
        </p:nvSpPr>
        <p:spPr>
          <a:xfrm>
            <a:off x="10265742" y="355244"/>
            <a:ext cx="1575581" cy="523220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Ingreso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73C4ABF1-56DA-4E55-BEE6-F8F10F5975A6}"/>
              </a:ext>
            </a:extLst>
          </p:cNvPr>
          <p:cNvSpPr/>
          <p:nvPr/>
        </p:nvSpPr>
        <p:spPr>
          <a:xfrm>
            <a:off x="5121077" y="2789674"/>
            <a:ext cx="6570626" cy="1278651"/>
          </a:xfrm>
          <a:prstGeom prst="roundRect">
            <a:avLst>
              <a:gd name="adj" fmla="val 16667"/>
            </a:avLst>
          </a:prstGeom>
          <a:solidFill>
            <a:schemeClr val="accent2">
              <a:alpha val="53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2DE9F437-FC0C-4529-B939-34A865A810E3}"/>
              </a:ext>
            </a:extLst>
          </p:cNvPr>
          <p:cNvSpPr txBox="1"/>
          <p:nvPr/>
        </p:nvSpPr>
        <p:spPr>
          <a:xfrm>
            <a:off x="5365418" y="2957839"/>
            <a:ext cx="6081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2800" b="1" dirty="0">
                <a:solidFill>
                  <a:schemeClr val="bg1"/>
                </a:solidFill>
                <a:cs typeface="Arial" pitchFamily="34" charset="0"/>
              </a:rPr>
              <a:t>Próxima generación de entornos  de herramientas para la justicia</a:t>
            </a:r>
          </a:p>
        </p:txBody>
      </p:sp>
    </p:spTree>
    <p:extLst>
      <p:ext uri="{BB962C8B-B14F-4D97-AF65-F5344CB8AC3E}">
        <p14:creationId xmlns:p14="http://schemas.microsoft.com/office/powerpoint/2010/main" val="2423214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9A5B5C5-70DB-40D6-8159-0733660FD818}"/>
              </a:ext>
            </a:extLst>
          </p:cNvPr>
          <p:cNvGrpSpPr/>
          <p:nvPr/>
        </p:nvGrpSpPr>
        <p:grpSpPr>
          <a:xfrm>
            <a:off x="511200" y="464400"/>
            <a:ext cx="10440000" cy="6120000"/>
            <a:chOff x="6031523" y="778095"/>
            <a:chExt cx="2514601" cy="1736505"/>
          </a:xfrm>
          <a:solidFill>
            <a:schemeClr val="tx2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04C95E-CE4D-4872-AD43-842FE593C991}"/>
                </a:ext>
              </a:extLst>
            </p:cNvPr>
            <p:cNvSpPr/>
            <p:nvPr/>
          </p:nvSpPr>
          <p:spPr>
            <a:xfrm>
              <a:off x="6383216" y="931985"/>
              <a:ext cx="2162908" cy="1582615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E925DAC-9DC7-4015-85D7-8EA0F3FD4AC5}"/>
                </a:ext>
              </a:extLst>
            </p:cNvPr>
            <p:cNvSpPr/>
            <p:nvPr/>
          </p:nvSpPr>
          <p:spPr>
            <a:xfrm>
              <a:off x="6031523" y="778095"/>
              <a:ext cx="2371881" cy="39128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17EC30-FAF4-4BEF-8D30-052BAAE76070}"/>
                </a:ext>
              </a:extLst>
            </p:cNvPr>
            <p:cNvSpPr txBox="1"/>
            <p:nvPr/>
          </p:nvSpPr>
          <p:spPr>
            <a:xfrm>
              <a:off x="6075371" y="973736"/>
              <a:ext cx="2284184" cy="1309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altLang="ko-KR" sz="2400" dirty="0">
                  <a:solidFill>
                    <a:schemeClr val="bg1"/>
                  </a:solidFill>
                  <a:cs typeface="Arial" pitchFamily="34" charset="0"/>
                </a:rPr>
                <a:t>Herramientas a implementar próximamente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15">
            <a:extLst>
              <a:ext uri="{FF2B5EF4-FFF2-40B4-BE49-F238E27FC236}">
                <a16:creationId xmlns:a16="http://schemas.microsoft.com/office/drawing/2014/main" id="{1CB041DB-00F5-4570-BEEF-A56B42E16544}"/>
              </a:ext>
            </a:extLst>
          </p:cNvPr>
          <p:cNvSpPr txBox="1"/>
          <p:nvPr/>
        </p:nvSpPr>
        <p:spPr>
          <a:xfrm>
            <a:off x="693246" y="569125"/>
            <a:ext cx="9483366" cy="58477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s-CO" altLang="ko-KR" sz="3200" b="1" dirty="0">
                <a:solidFill>
                  <a:schemeClr val="bg1"/>
                </a:solidFill>
                <a:cs typeface="Arial" pitchFamily="34" charset="0"/>
              </a:rPr>
              <a:t>Transformación Digital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Elementos multimedia en línea 3" title="KICK OFF RAMA JUDICIAL">
            <a:hlinkClick r:id="" action="ppaction://media"/>
            <a:extLst>
              <a:ext uri="{FF2B5EF4-FFF2-40B4-BE49-F238E27FC236}">
                <a16:creationId xmlns:a16="http://schemas.microsoft.com/office/drawing/2014/main" id="{F89AC4E2-7E26-437D-95AD-304AEC3230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00617" y="1918061"/>
            <a:ext cx="7921308" cy="44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73C4ABF1-56DA-4E55-BEE6-F8F10F5975A6}"/>
              </a:ext>
            </a:extLst>
          </p:cNvPr>
          <p:cNvSpPr/>
          <p:nvPr/>
        </p:nvSpPr>
        <p:spPr>
          <a:xfrm>
            <a:off x="5121077" y="2789674"/>
            <a:ext cx="6570626" cy="1278651"/>
          </a:xfrm>
          <a:prstGeom prst="roundRect">
            <a:avLst>
              <a:gd name="adj" fmla="val 16667"/>
            </a:avLst>
          </a:prstGeom>
          <a:solidFill>
            <a:schemeClr val="accent2">
              <a:alpha val="53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2DE9F437-FC0C-4529-B939-34A865A810E3}"/>
              </a:ext>
            </a:extLst>
          </p:cNvPr>
          <p:cNvSpPr txBox="1"/>
          <p:nvPr/>
        </p:nvSpPr>
        <p:spPr>
          <a:xfrm>
            <a:off x="5365418" y="2957839"/>
            <a:ext cx="6081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2800" b="1" dirty="0">
                <a:solidFill>
                  <a:schemeClr val="bg1"/>
                </a:solidFill>
                <a:cs typeface="Arial" pitchFamily="34" charset="0"/>
              </a:rPr>
              <a:t>Migración a Tecnologías basadas en IA</a:t>
            </a:r>
          </a:p>
        </p:txBody>
      </p:sp>
    </p:spTree>
    <p:extLst>
      <p:ext uri="{BB962C8B-B14F-4D97-AF65-F5344CB8AC3E}">
        <p14:creationId xmlns:p14="http://schemas.microsoft.com/office/powerpoint/2010/main" val="1663198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084E826-761C-4980-9B99-1CF80CB73AD0}"/>
              </a:ext>
            </a:extLst>
          </p:cNvPr>
          <p:cNvGrpSpPr/>
          <p:nvPr/>
        </p:nvGrpSpPr>
        <p:grpSpPr>
          <a:xfrm>
            <a:off x="1972208" y="320764"/>
            <a:ext cx="9865365" cy="6256436"/>
            <a:chOff x="6383216" y="736344"/>
            <a:chExt cx="2376193" cy="19145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B29D82-6A98-463D-A002-35875D32DB85}"/>
                </a:ext>
              </a:extLst>
            </p:cNvPr>
            <p:cNvSpPr/>
            <p:nvPr/>
          </p:nvSpPr>
          <p:spPr>
            <a:xfrm>
              <a:off x="6383216" y="931985"/>
              <a:ext cx="2162908" cy="1718901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D05618F-4A57-444D-B8D3-B562EB3A9094}"/>
                </a:ext>
              </a:extLst>
            </p:cNvPr>
            <p:cNvSpPr/>
            <p:nvPr/>
          </p:nvSpPr>
          <p:spPr>
            <a:xfrm>
              <a:off x="7176794" y="736344"/>
              <a:ext cx="1582615" cy="39128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B999AF-AD38-492F-ADD7-B8ACCC68292B}"/>
                </a:ext>
              </a:extLst>
            </p:cNvPr>
            <p:cNvSpPr txBox="1"/>
            <p:nvPr/>
          </p:nvSpPr>
          <p:spPr>
            <a:xfrm>
              <a:off x="7235646" y="813999"/>
              <a:ext cx="1464910" cy="216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altLang="ko-KR" sz="4000" b="1" dirty="0">
                  <a:solidFill>
                    <a:schemeClr val="bg1"/>
                  </a:solidFill>
                  <a:cs typeface="Arial" pitchFamily="34" charset="0"/>
                </a:rPr>
                <a:t>IA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FE65E0-C83B-49FE-A097-74C60F79CC69}"/>
                </a:ext>
              </a:extLst>
            </p:cNvPr>
            <p:cNvSpPr txBox="1"/>
            <p:nvPr/>
          </p:nvSpPr>
          <p:spPr>
            <a:xfrm>
              <a:off x="6525746" y="1222422"/>
              <a:ext cx="1877847" cy="118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BARD</a:t>
              </a:r>
            </a:p>
            <a:p>
              <a:pPr marL="342900" indent="-342900" algn="just">
                <a:buFont typeface="Wingdings" panose="05000000000000000000" pitchFamily="2" charset="2"/>
                <a:buChar char="v"/>
              </a:pP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Google </a:t>
              </a:r>
              <a:r>
                <a:rPr lang="es-CO" altLang="ko-KR" sz="16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Bard</a:t>
              </a: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es un </a:t>
              </a:r>
              <a:r>
                <a:rPr lang="es-CO" altLang="ko-KR" sz="16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bot</a:t>
              </a: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conversacional de inteligencia artificial desarrollado por Google, basado en la familia </a:t>
              </a:r>
              <a:r>
                <a:rPr lang="es-CO" altLang="ko-KR" sz="16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LaMDA</a:t>
              </a: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(Modelo de lenguaje para aplicaciones de diálogo).​ Se desarrolló como respuesta directa al auge de </a:t>
              </a:r>
              <a:r>
                <a:rPr lang="es-CO" altLang="ko-KR" sz="16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ChatGPT</a:t>
              </a: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de </a:t>
              </a:r>
              <a:r>
                <a:rPr lang="es-CO" altLang="ko-KR" sz="16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OpenAI</a:t>
              </a: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Se lanzó de forma limitada en marzo de 2023 con una acogida entusiasta.</a:t>
              </a:r>
            </a:p>
            <a:p>
              <a:pPr algn="just"/>
              <a:endParaRPr lang="es-CO" altLang="ko-KR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s-CO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OPEN AI</a:t>
              </a:r>
            </a:p>
            <a:p>
              <a:pPr marL="342900" indent="-342900" algn="just">
                <a:buFont typeface="Wingdings" panose="05000000000000000000" pitchFamily="2" charset="2"/>
                <a:buChar char="v"/>
              </a:pPr>
              <a:r>
                <a:rPr lang="es-CO" altLang="ko-KR" sz="16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OpenAI</a:t>
              </a: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es un laboratorio de investigación de inteligencia artificial estadounidense, que consta de la organización sin fines de lucro </a:t>
              </a:r>
              <a:r>
                <a:rPr lang="es-CO" altLang="ko-KR" sz="16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OpenAI</a:t>
              </a: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CO" altLang="ko-KR" sz="16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Incorporated</a:t>
              </a: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y su corporación subsidiaria con fines de lucro </a:t>
              </a:r>
              <a:r>
                <a:rPr lang="es-CO" altLang="ko-KR" sz="16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OpenAI</a:t>
              </a: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CO" altLang="ko-KR" sz="16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Limited</a:t>
              </a: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CO" altLang="ko-KR" sz="16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Partnership</a:t>
              </a: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just"/>
              <a:endParaRPr lang="es-CO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s-CO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AZURE IA</a:t>
              </a:r>
            </a:p>
            <a:p>
              <a:pPr marL="285750" indent="-285750" algn="just">
                <a:buFont typeface="Wingdings" panose="05000000000000000000" pitchFamily="2" charset="2"/>
                <a:buChar char="v"/>
              </a:pP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Inteligencia artificial basada en </a:t>
              </a:r>
              <a:r>
                <a:rPr lang="es-CO" altLang="ko-KR" sz="16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chatGPT</a:t>
              </a: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que permite optimizar y automatizar ciclos de tarea en la integración de las herramientas productivas Microsoft.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737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FCA5DE83-2228-43F3-A6DC-1FC4FEECC11F}"/>
              </a:ext>
            </a:extLst>
          </p:cNvPr>
          <p:cNvGrpSpPr/>
          <p:nvPr/>
        </p:nvGrpSpPr>
        <p:grpSpPr>
          <a:xfrm>
            <a:off x="1972208" y="320764"/>
            <a:ext cx="9865365" cy="6256436"/>
            <a:chOff x="6383216" y="736344"/>
            <a:chExt cx="2376193" cy="1914542"/>
          </a:xfrm>
          <a:solidFill>
            <a:schemeClr val="tx2">
              <a:lumMod val="60000"/>
              <a:lumOff val="40000"/>
              <a:alpha val="70000"/>
            </a:schemeClr>
          </a:solidFill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3C224C58-F6EE-44E2-ACAF-463D776CC2E6}"/>
                </a:ext>
              </a:extLst>
            </p:cNvPr>
            <p:cNvSpPr/>
            <p:nvPr/>
          </p:nvSpPr>
          <p:spPr>
            <a:xfrm>
              <a:off x="6383216" y="931985"/>
              <a:ext cx="2162908" cy="1718901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angle: Rounded Corners 9">
              <a:extLst>
                <a:ext uri="{FF2B5EF4-FFF2-40B4-BE49-F238E27FC236}">
                  <a16:creationId xmlns:a16="http://schemas.microsoft.com/office/drawing/2014/main" id="{3F4D3F65-F955-49C2-8DC1-86D239055D48}"/>
                </a:ext>
              </a:extLst>
            </p:cNvPr>
            <p:cNvSpPr/>
            <p:nvPr/>
          </p:nvSpPr>
          <p:spPr>
            <a:xfrm>
              <a:off x="7176794" y="736344"/>
              <a:ext cx="1582615" cy="39128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7500F183-C488-4746-A0F5-1B8940FE9AEF}"/>
                </a:ext>
              </a:extLst>
            </p:cNvPr>
            <p:cNvSpPr txBox="1"/>
            <p:nvPr/>
          </p:nvSpPr>
          <p:spPr>
            <a:xfrm>
              <a:off x="7235646" y="813999"/>
              <a:ext cx="1464910" cy="2166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altLang="ko-KR" sz="4000" b="1" dirty="0">
                  <a:solidFill>
                    <a:schemeClr val="bg1"/>
                  </a:solidFill>
                  <a:cs typeface="Arial" pitchFamily="34" charset="0"/>
                </a:rPr>
                <a:t>Entornos RV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F72D3D0E-9ADF-4F25-B4EC-DCDA292418DD}"/>
                </a:ext>
              </a:extLst>
            </p:cNvPr>
            <p:cNvSpPr txBox="1"/>
            <p:nvPr/>
          </p:nvSpPr>
          <p:spPr>
            <a:xfrm>
              <a:off x="6525746" y="1222422"/>
              <a:ext cx="1877847" cy="134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META Y DECENTRALAND</a:t>
              </a:r>
            </a:p>
            <a:p>
              <a:pPr marL="342900" indent="-342900" algn="just">
                <a:buFont typeface="Wingdings" panose="05000000000000000000" pitchFamily="2" charset="2"/>
                <a:buChar char="v"/>
              </a:pP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El metaverso es un término utilizado para describir un espacio virtual colectivo y persistente, que puede ser visitado y explorado por muchos usuarios. Es un mundo generado por computadora, que se puede visitar a través de un dispositivo de realidad virtual o a través de un navegador web. </a:t>
              </a:r>
            </a:p>
            <a:p>
              <a:pPr algn="just"/>
              <a:endParaRPr lang="es-CO" altLang="ko-KR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s-CO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WORKROOMS</a:t>
              </a:r>
            </a:p>
            <a:p>
              <a:pPr marL="342900" indent="-342900" algn="just">
                <a:buFont typeface="Wingdings" panose="05000000000000000000" pitchFamily="2" charset="2"/>
                <a:buChar char="v"/>
              </a:pP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Salas de reuniones </a:t>
              </a:r>
              <a:r>
                <a:rPr lang="es-CO" altLang="ko-KR" sz="16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virtualesen</a:t>
              </a: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un tipo de "presencia social" del mundo real en donde los trabajadores remotos pueden hacer presentaciones, organizar revisiones de diseño y realizar horas de coworking sin cita previa, aparentemente en la misma sala.</a:t>
              </a:r>
            </a:p>
            <a:p>
              <a:pPr algn="just"/>
              <a:endParaRPr lang="es-CO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s-CO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SANDBOX</a:t>
              </a:r>
            </a:p>
            <a:p>
              <a:pPr marL="285750" indent="-285750" algn="just">
                <a:buFont typeface="Wingdings" panose="05000000000000000000" pitchFamily="2" charset="2"/>
                <a:buChar char="v"/>
              </a:pPr>
              <a:r>
                <a:rPr lang="es-CO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 seguridad informática, el aislamiento de procesos, espacio o entorno aislado es un mecanismo de seguridad para separar los programas en ejecución, normalmente para mitigar los fallos del sistema y las vulnerabilidades del software para que no se propaguen.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62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DBF0CB60-69AC-4EE5-A590-7A7BAAD30C49}"/>
              </a:ext>
            </a:extLst>
          </p:cNvPr>
          <p:cNvGrpSpPr/>
          <p:nvPr/>
        </p:nvGrpSpPr>
        <p:grpSpPr>
          <a:xfrm>
            <a:off x="1972208" y="320764"/>
            <a:ext cx="9865365" cy="6256437"/>
            <a:chOff x="6383216" y="736344"/>
            <a:chExt cx="2376193" cy="1914542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BDDF0FCF-CB82-422A-B6EF-4FB00F5C0002}"/>
                </a:ext>
              </a:extLst>
            </p:cNvPr>
            <p:cNvSpPr/>
            <p:nvPr/>
          </p:nvSpPr>
          <p:spPr>
            <a:xfrm>
              <a:off x="6383216" y="931985"/>
              <a:ext cx="2162908" cy="1718901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: Rounded Corners 9">
              <a:extLst>
                <a:ext uri="{FF2B5EF4-FFF2-40B4-BE49-F238E27FC236}">
                  <a16:creationId xmlns:a16="http://schemas.microsoft.com/office/drawing/2014/main" id="{E656B4FE-11A9-4319-8757-66A78974BBB5}"/>
                </a:ext>
              </a:extLst>
            </p:cNvPr>
            <p:cNvSpPr/>
            <p:nvPr/>
          </p:nvSpPr>
          <p:spPr>
            <a:xfrm>
              <a:off x="7176794" y="736344"/>
              <a:ext cx="1582615" cy="39128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3996425C-3572-4270-B6CF-9E6AC31CF8E0}"/>
                </a:ext>
              </a:extLst>
            </p:cNvPr>
            <p:cNvSpPr txBox="1"/>
            <p:nvPr/>
          </p:nvSpPr>
          <p:spPr>
            <a:xfrm>
              <a:off x="7235646" y="813999"/>
              <a:ext cx="1464910" cy="216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altLang="ko-KR" sz="4000" b="1" dirty="0">
                  <a:solidFill>
                    <a:schemeClr val="bg1"/>
                  </a:solidFill>
                  <a:cs typeface="Arial" pitchFamily="34" charset="0"/>
                </a:rPr>
                <a:t>Introducción</a:t>
              </a:r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57D1DDBA-8478-4608-9FA8-EEB499DA223B}"/>
                </a:ext>
              </a:extLst>
            </p:cNvPr>
            <p:cNvSpPr txBox="1"/>
            <p:nvPr/>
          </p:nvSpPr>
          <p:spPr>
            <a:xfrm>
              <a:off x="6525746" y="1243944"/>
              <a:ext cx="1877847" cy="1083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altLang="ko-KR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¿Que es una herramienta tecnológica?</a:t>
              </a:r>
            </a:p>
            <a:p>
              <a:pPr algn="just"/>
              <a:endParaRPr lang="es-CO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s-CO" altLang="ko-KR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Puede ser cualquier recurso digital o físico utilizado para facilitar o mejorar una tarea, proceso o actividad específica. Estas herramientas suelen ser diseñadas con el propósito de aumentar la eficiencia, interoperabilidad y funcionalidad en diversas áreas de la vida cotidiana, el trabajo, la educación, la comunicación, entre otros.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930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73C4ABF1-56DA-4E55-BEE6-F8F10F5975A6}"/>
              </a:ext>
            </a:extLst>
          </p:cNvPr>
          <p:cNvSpPr/>
          <p:nvPr/>
        </p:nvSpPr>
        <p:spPr>
          <a:xfrm>
            <a:off x="5107009" y="2648998"/>
            <a:ext cx="6570626" cy="1278651"/>
          </a:xfrm>
          <a:prstGeom prst="roundRect">
            <a:avLst>
              <a:gd name="adj" fmla="val 16667"/>
            </a:avLst>
          </a:prstGeom>
          <a:solidFill>
            <a:schemeClr val="accent2">
              <a:alpha val="53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2DE9F437-FC0C-4529-B939-34A865A810E3}"/>
              </a:ext>
            </a:extLst>
          </p:cNvPr>
          <p:cNvSpPr txBox="1"/>
          <p:nvPr/>
        </p:nvSpPr>
        <p:spPr>
          <a:xfrm>
            <a:off x="5365418" y="2957839"/>
            <a:ext cx="608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2800" b="1" dirty="0">
                <a:solidFill>
                  <a:schemeClr val="bg1"/>
                </a:solidFill>
                <a:cs typeface="Arial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14479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8FC2C835-A604-49B8-8892-9C3ED4A2455B}"/>
              </a:ext>
            </a:extLst>
          </p:cNvPr>
          <p:cNvGrpSpPr/>
          <p:nvPr/>
        </p:nvGrpSpPr>
        <p:grpSpPr>
          <a:xfrm>
            <a:off x="1972209" y="960090"/>
            <a:ext cx="8979859" cy="5617109"/>
            <a:chOff x="6383216" y="931985"/>
            <a:chExt cx="2162908" cy="1718901"/>
          </a:xfrm>
          <a:solidFill>
            <a:schemeClr val="tx2">
              <a:lumMod val="60000"/>
              <a:lumOff val="40000"/>
              <a:alpha val="70000"/>
            </a:schemeClr>
          </a:solidFill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6DA5C8B4-AABF-4574-8E8C-2E7B310356B7}"/>
                </a:ext>
              </a:extLst>
            </p:cNvPr>
            <p:cNvSpPr/>
            <p:nvPr/>
          </p:nvSpPr>
          <p:spPr>
            <a:xfrm>
              <a:off x="6383216" y="931985"/>
              <a:ext cx="2162908" cy="1718901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55A774B6-8AA5-4E53-B80F-1E7B8598F43B}"/>
                </a:ext>
              </a:extLst>
            </p:cNvPr>
            <p:cNvSpPr txBox="1"/>
            <p:nvPr/>
          </p:nvSpPr>
          <p:spPr>
            <a:xfrm>
              <a:off x="6525746" y="1222422"/>
              <a:ext cx="1877847" cy="124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CO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Capacitarse según sus necesidades para entender la razón de implementación de una herramienta.</a:t>
              </a:r>
            </a:p>
            <a:p>
              <a:pPr algn="just"/>
              <a:endParaRPr lang="es-CO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CO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Analizar muy bien las tareas para la eficacia de la implementación</a:t>
              </a:r>
            </a:p>
            <a:p>
              <a:pPr algn="just"/>
              <a:endParaRPr lang="es-CO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CO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Necesidad de constante evolución en el uso y manejo de sistemas informáticos que permitan agilizar la acción judicial</a:t>
              </a:r>
            </a:p>
            <a:p>
              <a:pPr algn="just"/>
              <a:endParaRPr lang="es-CO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087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93914FB-BCCE-469D-AC02-952440017CAC}"/>
              </a:ext>
            </a:extLst>
          </p:cNvPr>
          <p:cNvSpPr/>
          <p:nvPr/>
        </p:nvSpPr>
        <p:spPr>
          <a:xfrm>
            <a:off x="3432517" y="2208628"/>
            <a:ext cx="5331655" cy="21664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0E28CC-1FC8-454D-AE19-DA1F13580335}"/>
              </a:ext>
            </a:extLst>
          </p:cNvPr>
          <p:cNvSpPr txBox="1"/>
          <p:nvPr/>
        </p:nvSpPr>
        <p:spPr>
          <a:xfrm>
            <a:off x="3794729" y="2433710"/>
            <a:ext cx="46025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568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6AAE7A2-6345-41B3-81CB-7B027A0DD739}"/>
              </a:ext>
            </a:extLst>
          </p:cNvPr>
          <p:cNvGrpSpPr/>
          <p:nvPr/>
        </p:nvGrpSpPr>
        <p:grpSpPr>
          <a:xfrm>
            <a:off x="511200" y="464400"/>
            <a:ext cx="10440000" cy="6120000"/>
            <a:chOff x="6031523" y="778095"/>
            <a:chExt cx="2514601" cy="173650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4823C5-AAD3-4FB3-A25D-C238181A022C}"/>
                </a:ext>
              </a:extLst>
            </p:cNvPr>
            <p:cNvSpPr/>
            <p:nvPr/>
          </p:nvSpPr>
          <p:spPr>
            <a:xfrm>
              <a:off x="6383216" y="931985"/>
              <a:ext cx="2162908" cy="1582615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9426DEA-E145-4CB5-A124-03449CFBB3D2}"/>
                </a:ext>
              </a:extLst>
            </p:cNvPr>
            <p:cNvSpPr/>
            <p:nvPr/>
          </p:nvSpPr>
          <p:spPr>
            <a:xfrm>
              <a:off x="6031523" y="778095"/>
              <a:ext cx="1582615" cy="391282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DFB5B5-FA64-4BEE-B753-0656AB389907}"/>
                </a:ext>
              </a:extLst>
            </p:cNvPr>
            <p:cNvSpPr txBox="1"/>
            <p:nvPr/>
          </p:nvSpPr>
          <p:spPr>
            <a:xfrm>
              <a:off x="6090375" y="859768"/>
              <a:ext cx="1464910" cy="200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altLang="ko-KR" sz="4000" b="1" dirty="0">
                  <a:solidFill>
                    <a:schemeClr val="bg1"/>
                  </a:solidFill>
                  <a:cs typeface="Arial" pitchFamily="34" charset="0"/>
                </a:rPr>
                <a:t>Entorno Judicial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C24BE7-F4B7-4B22-90D0-D58085FC6A1F}"/>
                </a:ext>
              </a:extLst>
            </p:cNvPr>
            <p:cNvSpPr txBox="1"/>
            <p:nvPr/>
          </p:nvSpPr>
          <p:spPr>
            <a:xfrm>
              <a:off x="6525936" y="1219970"/>
              <a:ext cx="1877468" cy="1004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altLang="ko-KR" sz="3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 la actualidad se emplean diversas herramientas tecnológicas para fortalecer la administración de justicia, incluyendo sistemas de gestión de expedientes electrónicos, plataformas en línea, videoconferencias y herramientas de análisis jurídico.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564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084E826-761C-4980-9B99-1CF80CB73AD0}"/>
              </a:ext>
            </a:extLst>
          </p:cNvPr>
          <p:cNvGrpSpPr/>
          <p:nvPr/>
        </p:nvGrpSpPr>
        <p:grpSpPr>
          <a:xfrm>
            <a:off x="1972208" y="320764"/>
            <a:ext cx="9865365" cy="6256437"/>
            <a:chOff x="6383216" y="736344"/>
            <a:chExt cx="2376193" cy="19145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B29D82-6A98-463D-A002-35875D32DB85}"/>
                </a:ext>
              </a:extLst>
            </p:cNvPr>
            <p:cNvSpPr/>
            <p:nvPr/>
          </p:nvSpPr>
          <p:spPr>
            <a:xfrm>
              <a:off x="6383216" y="931985"/>
              <a:ext cx="2162908" cy="1718901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D05618F-4A57-444D-B8D3-B562EB3A9094}"/>
                </a:ext>
              </a:extLst>
            </p:cNvPr>
            <p:cNvSpPr/>
            <p:nvPr/>
          </p:nvSpPr>
          <p:spPr>
            <a:xfrm>
              <a:off x="7176794" y="736344"/>
              <a:ext cx="1582615" cy="39128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B999AF-AD38-492F-ADD7-B8ACCC68292B}"/>
                </a:ext>
              </a:extLst>
            </p:cNvPr>
            <p:cNvSpPr txBox="1"/>
            <p:nvPr/>
          </p:nvSpPr>
          <p:spPr>
            <a:xfrm>
              <a:off x="7235646" y="813999"/>
              <a:ext cx="1464910" cy="216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altLang="ko-KR" sz="4000" b="1" dirty="0">
                  <a:solidFill>
                    <a:schemeClr val="bg1"/>
                  </a:solidFill>
                  <a:cs typeface="Arial" pitchFamily="34" charset="0"/>
                </a:rPr>
                <a:t>Cronología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FE65E0-C83B-49FE-A097-74C60F79CC69}"/>
                </a:ext>
              </a:extLst>
            </p:cNvPr>
            <p:cNvSpPr txBox="1"/>
            <p:nvPr/>
          </p:nvSpPr>
          <p:spPr>
            <a:xfrm>
              <a:off x="6525746" y="1127712"/>
              <a:ext cx="1877847" cy="1422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altLang="ko-KR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Previo año 2020 </a:t>
              </a:r>
            </a:p>
            <a:p>
              <a:pPr marL="342900" indent="-342900" algn="just">
                <a:buFont typeface="Wingdings" panose="05000000000000000000" pitchFamily="2" charset="2"/>
                <a:buChar char="v"/>
              </a:pPr>
              <a:r>
                <a:rPr lang="es-CO" altLang="ko-KR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Procesos  físicos y manuales, Justicia Siglo XXI y uso de herramientas OFIMATICA, DE ALMACENAMIENTO pero sin aprovechar su naturaleza, consulta web directa en el sistema, priman los medios físicos para el procesamiento documental. </a:t>
              </a:r>
            </a:p>
            <a:p>
              <a:pPr algn="just"/>
              <a:endParaRPr lang="es-CO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s-CO" altLang="ko-KR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Durante Pandemia (2020-2022)</a:t>
              </a:r>
            </a:p>
            <a:p>
              <a:pPr marL="342900" indent="-342900" algn="just">
                <a:buFont typeface="Wingdings" panose="05000000000000000000" pitchFamily="2" charset="2"/>
                <a:buChar char="v"/>
              </a:pPr>
              <a:r>
                <a:rPr lang="es-CO" altLang="ko-KR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Las dinámicas sociales mixtas se fusionaron en un entorno más digital. Inclusión de herramientas GESTORES INFORMÁTICOS, PLATAFORMAS MULTIFUNCIÓN que permiten entornos digitales interactivos y disponibilidad inmediata.</a:t>
              </a:r>
            </a:p>
            <a:p>
              <a:pPr algn="just"/>
              <a:endParaRPr lang="es-CO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s-CO" altLang="ko-KR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Post Pandemia (2022-Actualidad)</a:t>
              </a:r>
            </a:p>
            <a:p>
              <a:pPr marL="342900" indent="-342900" algn="just">
                <a:buFont typeface="Wingdings" panose="05000000000000000000" pitchFamily="2" charset="2"/>
                <a:buChar char="v"/>
              </a:pPr>
              <a:r>
                <a:rPr lang="es-CO" altLang="ko-KR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Cultura electrónica y digital, consultas dinámicas, cambios significativos en los procesos de gestión de las labores habituales, herramientas DE PRODUCTIVIDAD Y DE DISPONIBILIDAD SINCRÓNICA apoyadas por Inteligencia Artificial.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08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9A5B5C5-70DB-40D6-8159-0733660FD818}"/>
              </a:ext>
            </a:extLst>
          </p:cNvPr>
          <p:cNvGrpSpPr/>
          <p:nvPr/>
        </p:nvGrpSpPr>
        <p:grpSpPr>
          <a:xfrm>
            <a:off x="511200" y="464400"/>
            <a:ext cx="10440000" cy="6120000"/>
            <a:chOff x="6031523" y="778095"/>
            <a:chExt cx="2514601" cy="173650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04C95E-CE4D-4872-AD43-842FE593C991}"/>
                </a:ext>
              </a:extLst>
            </p:cNvPr>
            <p:cNvSpPr/>
            <p:nvPr/>
          </p:nvSpPr>
          <p:spPr>
            <a:xfrm>
              <a:off x="6383216" y="931985"/>
              <a:ext cx="2162908" cy="1582615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E925DAC-9DC7-4015-85D7-8EA0F3FD4AC5}"/>
                </a:ext>
              </a:extLst>
            </p:cNvPr>
            <p:cNvSpPr/>
            <p:nvPr/>
          </p:nvSpPr>
          <p:spPr>
            <a:xfrm>
              <a:off x="6031523" y="778095"/>
              <a:ext cx="1582615" cy="39128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17EC30-FAF4-4BEF-8D30-052BAAE76070}"/>
                </a:ext>
              </a:extLst>
            </p:cNvPr>
            <p:cNvSpPr txBox="1"/>
            <p:nvPr/>
          </p:nvSpPr>
          <p:spPr>
            <a:xfrm>
              <a:off x="6085980" y="872118"/>
              <a:ext cx="1464910" cy="20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altLang="ko-KR" sz="4000" b="1" dirty="0">
                  <a:solidFill>
                    <a:schemeClr val="bg1"/>
                  </a:solidFill>
                  <a:cs typeface="Arial" pitchFamily="34" charset="0"/>
                </a:rPr>
                <a:t>Justicia Digital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424E76-DB0B-44E0-951A-219996937979}"/>
                </a:ext>
              </a:extLst>
            </p:cNvPr>
            <p:cNvSpPr txBox="1"/>
            <p:nvPr/>
          </p:nvSpPr>
          <p:spPr>
            <a:xfrm>
              <a:off x="6525936" y="1219970"/>
              <a:ext cx="1877468" cy="115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altLang="ko-KR" sz="3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Tiene como objetivo principal mejorar la eficiencia, la transparencia y la accesibilidad de los procesos legales, facilitando la gestión de casos, la digitalización de documentos, la realización de audiencias a distancia y la aplicación de análisis de datos, entre otros aspectos.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C083858-AE35-4153-BB4A-CB0AE79FD6A0}"/>
              </a:ext>
            </a:extLst>
          </p:cNvPr>
          <p:cNvSpPr/>
          <p:nvPr/>
        </p:nvSpPr>
        <p:spPr>
          <a:xfrm>
            <a:off x="3924886" y="1600200"/>
            <a:ext cx="8051214" cy="3251200"/>
          </a:xfrm>
          <a:prstGeom prst="round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E4DFB83-DE1D-493B-B18A-444645F1CEFC}"/>
              </a:ext>
            </a:extLst>
          </p:cNvPr>
          <p:cNvSpPr txBox="1"/>
          <p:nvPr/>
        </p:nvSpPr>
        <p:spPr>
          <a:xfrm>
            <a:off x="4375050" y="2009225"/>
            <a:ext cx="7209106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4000" dirty="0"/>
              <a:t>Principios en el Proceso de la Estructura del Sistema Judicial conforme a la implementación de herramientas</a:t>
            </a:r>
          </a:p>
        </p:txBody>
      </p:sp>
    </p:spTree>
    <p:extLst>
      <p:ext uri="{BB962C8B-B14F-4D97-AF65-F5344CB8AC3E}">
        <p14:creationId xmlns:p14="http://schemas.microsoft.com/office/powerpoint/2010/main" val="390430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0EF3DABA-BFE1-4235-BF43-1AE96022C558}"/>
              </a:ext>
            </a:extLst>
          </p:cNvPr>
          <p:cNvSpPr/>
          <p:nvPr/>
        </p:nvSpPr>
        <p:spPr>
          <a:xfrm>
            <a:off x="467552" y="1783663"/>
            <a:ext cx="11246171" cy="4926041"/>
          </a:xfrm>
          <a:prstGeom prst="round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56465"/>
            <a:ext cx="11573197" cy="1384994"/>
          </a:xfrm>
          <a:prstGeom prst="rect">
            <a:avLst/>
          </a:prstGeom>
        </p:spPr>
        <p:txBody>
          <a:bodyPr/>
          <a:lstStyle/>
          <a:p>
            <a:r>
              <a:rPr lang="es-CO" sz="4800" dirty="0">
                <a:solidFill>
                  <a:schemeClr val="bg1"/>
                </a:solidFill>
              </a:rPr>
              <a:t>Integración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CEDD89-FB95-4698-A951-8D667DAD61F7}"/>
              </a:ext>
            </a:extLst>
          </p:cNvPr>
          <p:cNvCxnSpPr/>
          <p:nvPr/>
        </p:nvCxnSpPr>
        <p:spPr>
          <a:xfrm flipV="1">
            <a:off x="1121792" y="4131099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3AC6F6-116D-4971-9838-E43566A33F7B}"/>
              </a:ext>
            </a:extLst>
          </p:cNvPr>
          <p:cNvCxnSpPr/>
          <p:nvPr/>
        </p:nvCxnSpPr>
        <p:spPr>
          <a:xfrm flipV="1">
            <a:off x="3442224" y="3486526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A7DE9A-E02E-4428-88E9-F0BCCAB02C1D}"/>
              </a:ext>
            </a:extLst>
          </p:cNvPr>
          <p:cNvCxnSpPr/>
          <p:nvPr/>
        </p:nvCxnSpPr>
        <p:spPr>
          <a:xfrm flipV="1">
            <a:off x="5762656" y="2841954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4486CC-CA76-4B10-B129-8499FDEA5FEA}"/>
              </a:ext>
            </a:extLst>
          </p:cNvPr>
          <p:cNvCxnSpPr/>
          <p:nvPr/>
        </p:nvCxnSpPr>
        <p:spPr>
          <a:xfrm flipV="1">
            <a:off x="8083088" y="2197382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7">
            <a:extLst>
              <a:ext uri="{FF2B5EF4-FFF2-40B4-BE49-F238E27FC236}">
                <a16:creationId xmlns:a16="http://schemas.microsoft.com/office/drawing/2014/main" id="{0C365D8F-B51C-4EA5-AE51-77287C3CAC89}"/>
              </a:ext>
            </a:extLst>
          </p:cNvPr>
          <p:cNvSpPr/>
          <p:nvPr/>
        </p:nvSpPr>
        <p:spPr>
          <a:xfrm>
            <a:off x="2177788" y="4777240"/>
            <a:ext cx="8555861" cy="1752420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0F8524-0A4C-4E1C-9513-B1BD35631E5C}"/>
              </a:ext>
            </a:extLst>
          </p:cNvPr>
          <p:cNvSpPr/>
          <p:nvPr/>
        </p:nvSpPr>
        <p:spPr>
          <a:xfrm>
            <a:off x="2470798" y="5947060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altLang="ko-KR" sz="27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7CAE00-43F8-43C3-A3AA-0919566D1751}"/>
              </a:ext>
            </a:extLst>
          </p:cNvPr>
          <p:cNvSpPr/>
          <p:nvPr/>
        </p:nvSpPr>
        <p:spPr>
          <a:xfrm>
            <a:off x="4791230" y="5298988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altLang="ko-KR" sz="27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CE5775-A6BE-48EC-9AE3-DD1B8EB71F14}"/>
              </a:ext>
            </a:extLst>
          </p:cNvPr>
          <p:cNvSpPr/>
          <p:nvPr/>
        </p:nvSpPr>
        <p:spPr>
          <a:xfrm>
            <a:off x="7111662" y="4650916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altLang="ko-KR" sz="27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BB38F-1896-40FA-8156-C3F7EFC2A617}"/>
              </a:ext>
            </a:extLst>
          </p:cNvPr>
          <p:cNvSpPr/>
          <p:nvPr/>
        </p:nvSpPr>
        <p:spPr>
          <a:xfrm>
            <a:off x="9432094" y="4002844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altLang="ko-KR" sz="2700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4B46152-1512-46A0-AED5-FF1369FF6B36}"/>
              </a:ext>
            </a:extLst>
          </p:cNvPr>
          <p:cNvSpPr/>
          <p:nvPr/>
        </p:nvSpPr>
        <p:spPr>
          <a:xfrm>
            <a:off x="3526992" y="5710020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bg1"/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altLang="ko-KR" sz="27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F7DAB2-4D7F-4052-993B-B9E880C8FCB3}"/>
              </a:ext>
            </a:extLst>
          </p:cNvPr>
          <p:cNvGrpSpPr/>
          <p:nvPr/>
        </p:nvGrpSpPr>
        <p:grpSpPr>
          <a:xfrm>
            <a:off x="1294266" y="4373199"/>
            <a:ext cx="2000667" cy="1096075"/>
            <a:chOff x="4965552" y="1736224"/>
            <a:chExt cx="1374975" cy="1096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2FABD8-8437-483C-A209-7358C76DD032}"/>
                </a:ext>
              </a:extLst>
            </p:cNvPr>
            <p:cNvSpPr txBox="1"/>
            <p:nvPr/>
          </p:nvSpPr>
          <p:spPr>
            <a:xfrm>
              <a:off x="4965553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Principio basado en tratar a cada persona equitativa y moralmente según sus derechos y méritos. </a:t>
              </a:r>
              <a:endParaRPr lang="es-CO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C208D6-BE11-4807-811F-CAEC097A7206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altLang="ko-KR" sz="1400" b="1" dirty="0">
                  <a:solidFill>
                    <a:schemeClr val="bg1"/>
                  </a:solidFill>
                  <a:cs typeface="Arial" pitchFamily="34" charset="0"/>
                </a:rPr>
                <a:t>Justicia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D3E5F9-202C-473B-9C85-C4BAE0E9A712}"/>
              </a:ext>
            </a:extLst>
          </p:cNvPr>
          <p:cNvGrpSpPr/>
          <p:nvPr/>
        </p:nvGrpSpPr>
        <p:grpSpPr>
          <a:xfrm>
            <a:off x="3614700" y="3334728"/>
            <a:ext cx="2000666" cy="1465407"/>
            <a:chOff x="4965552" y="1736224"/>
            <a:chExt cx="1374974" cy="14654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A56744-058B-4CD2-B945-7DFF205FD76A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altLang="ko-KR" sz="1200" dirty="0">
                  <a:solidFill>
                    <a:schemeClr val="bg1"/>
                  </a:solidFill>
                  <a:cs typeface="Arial" pitchFamily="34" charset="0"/>
                </a:rPr>
                <a:t>Estructura que lleva a cabo mediante el análisis de las leyes, normas y principios jurídicos de un país la administración de la Justicia.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CE8A56-B8EA-4DE1-B294-EAB2B1FDEC14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altLang="ko-KR" sz="1400" b="1" dirty="0">
                  <a:solidFill>
                    <a:schemeClr val="bg1"/>
                  </a:solidFill>
                  <a:cs typeface="Arial" pitchFamily="34" charset="0"/>
                </a:rPr>
                <a:t>Sistema Judicial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F83CEA-F2CB-40FC-BFE8-69F82778871B}"/>
              </a:ext>
            </a:extLst>
          </p:cNvPr>
          <p:cNvGrpSpPr/>
          <p:nvPr/>
        </p:nvGrpSpPr>
        <p:grpSpPr>
          <a:xfrm>
            <a:off x="5935132" y="2816771"/>
            <a:ext cx="2000666" cy="1264891"/>
            <a:chOff x="4965552" y="1567408"/>
            <a:chExt cx="1374974" cy="12648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637843-EC4F-4850-8DCD-76D9B5A7614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altLang="ko-KR" sz="1200" dirty="0">
                  <a:solidFill>
                    <a:schemeClr val="bg1"/>
                  </a:solidFill>
                  <a:cs typeface="Arial" pitchFamily="34" charset="0"/>
                </a:rPr>
                <a:t>Es la figura jurídica que genera  un resultado a partir de lo estipulado en el sistema judicial.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AB37D3-FFD6-4670-A108-58560521A2FC}"/>
                </a:ext>
              </a:extLst>
            </p:cNvPr>
            <p:cNvSpPr txBox="1"/>
            <p:nvPr/>
          </p:nvSpPr>
          <p:spPr>
            <a:xfrm>
              <a:off x="4965552" y="1567408"/>
              <a:ext cx="1374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altLang="ko-KR" sz="1400" b="1" dirty="0">
                  <a:solidFill>
                    <a:schemeClr val="bg1"/>
                  </a:solidFill>
                  <a:cs typeface="Arial" pitchFamily="34" charset="0"/>
                </a:rPr>
                <a:t>Administración Judicial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6494AF-B876-4718-83BE-12821BF6DF24}"/>
              </a:ext>
            </a:extLst>
          </p:cNvPr>
          <p:cNvGrpSpPr/>
          <p:nvPr/>
        </p:nvGrpSpPr>
        <p:grpSpPr>
          <a:xfrm>
            <a:off x="8255564" y="2397274"/>
            <a:ext cx="2000666" cy="1280741"/>
            <a:chOff x="4965552" y="1736224"/>
            <a:chExt cx="1374974" cy="128074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1B0A52-75F2-4AEB-A571-E19EF68648AD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altLang="ko-KR" sz="1200" dirty="0">
                  <a:solidFill>
                    <a:schemeClr val="bg1"/>
                  </a:solidFill>
                  <a:cs typeface="Arial" pitchFamily="34" charset="0"/>
                </a:rPr>
                <a:t>Como generadora del proceso y receptora del resultado. Siempre en búsqueda constante de seguridad jurídica.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DD5444-D5D0-4D54-988D-E267209DDCCA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altLang="ko-KR" sz="1400" b="1" dirty="0">
                  <a:solidFill>
                    <a:schemeClr val="bg1"/>
                  </a:solidFill>
                  <a:cs typeface="Arial" pitchFamily="34" charset="0"/>
                </a:rPr>
                <a:t>Sociedad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8DEF2B6-DBC3-4F46-962B-1828454156F9}"/>
              </a:ext>
            </a:extLst>
          </p:cNvPr>
          <p:cNvSpPr txBox="1"/>
          <p:nvPr/>
        </p:nvSpPr>
        <p:spPr>
          <a:xfrm>
            <a:off x="5931114" y="6140499"/>
            <a:ext cx="1650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ko-KR" sz="1400" b="1" dirty="0">
                <a:solidFill>
                  <a:schemeClr val="bg1"/>
                </a:solidFill>
                <a:cs typeface="Arial" pitchFamily="34" charset="0"/>
              </a:rPr>
              <a:t>Interoperabilidad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F1752A-9CE8-4D52-BB83-29A27EBEA44F}"/>
              </a:ext>
            </a:extLst>
          </p:cNvPr>
          <p:cNvSpPr txBox="1"/>
          <p:nvPr/>
        </p:nvSpPr>
        <p:spPr>
          <a:xfrm>
            <a:off x="8006366" y="5642799"/>
            <a:ext cx="145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ko-KR" sz="1400" b="1" dirty="0">
                <a:solidFill>
                  <a:schemeClr val="bg1"/>
                </a:solidFill>
                <a:cs typeface="Arial" pitchFamily="34" charset="0"/>
              </a:rPr>
              <a:t>Funcionalidad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F8FF07-288F-40E4-BDD3-A9A222BBEAC0}"/>
              </a:ext>
            </a:extLst>
          </p:cNvPr>
          <p:cNvSpPr txBox="1"/>
          <p:nvPr/>
        </p:nvSpPr>
        <p:spPr>
          <a:xfrm>
            <a:off x="10081618" y="5145101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ko-KR" sz="1400" b="1" dirty="0">
                <a:solidFill>
                  <a:schemeClr val="bg1"/>
                </a:solidFill>
                <a:cs typeface="Arial" pitchFamily="34" charset="0"/>
              </a:rPr>
              <a:t>Eficiencia</a:t>
            </a:r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62280B5C-AB49-4696-8C67-E38EC738001F}"/>
              </a:ext>
            </a:extLst>
          </p:cNvPr>
          <p:cNvSpPr/>
          <p:nvPr/>
        </p:nvSpPr>
        <p:spPr>
          <a:xfrm>
            <a:off x="5822021" y="5063955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bg1"/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altLang="ko-KR" sz="2700" dirty="0">
              <a:solidFill>
                <a:schemeClr val="bg1"/>
              </a:solidFill>
            </a:endParaRPr>
          </a:p>
        </p:txBody>
      </p:sp>
      <p:sp>
        <p:nvSpPr>
          <p:cNvPr id="29" name="Arc 59">
            <a:extLst>
              <a:ext uri="{FF2B5EF4-FFF2-40B4-BE49-F238E27FC236}">
                <a16:creationId xmlns:a16="http://schemas.microsoft.com/office/drawing/2014/main" id="{FEA9DA39-09F0-484A-A419-03A10F52A4EA}"/>
              </a:ext>
            </a:extLst>
          </p:cNvPr>
          <p:cNvSpPr/>
          <p:nvPr/>
        </p:nvSpPr>
        <p:spPr>
          <a:xfrm>
            <a:off x="8117050" y="4417890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bg1"/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altLang="ko-KR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9F86E72-D65A-4618-931B-E420DE1A40F4}"/>
              </a:ext>
            </a:extLst>
          </p:cNvPr>
          <p:cNvGrpSpPr/>
          <p:nvPr/>
        </p:nvGrpSpPr>
        <p:grpSpPr>
          <a:xfrm>
            <a:off x="1971343" y="464399"/>
            <a:ext cx="9963836" cy="6120000"/>
            <a:chOff x="6383216" y="778095"/>
            <a:chExt cx="2399911" cy="1736505"/>
          </a:xfrm>
          <a:solidFill>
            <a:schemeClr val="accent1">
              <a:lumMod val="75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63C60C7-31E3-451F-BBAC-B4FFEC011450}"/>
                </a:ext>
              </a:extLst>
            </p:cNvPr>
            <p:cNvSpPr/>
            <p:nvPr/>
          </p:nvSpPr>
          <p:spPr>
            <a:xfrm>
              <a:off x="6383216" y="931985"/>
              <a:ext cx="2162908" cy="1582615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689921-2E17-4F00-BCB9-4EDB826B4B20}"/>
                </a:ext>
              </a:extLst>
            </p:cNvPr>
            <p:cNvSpPr/>
            <p:nvPr/>
          </p:nvSpPr>
          <p:spPr>
            <a:xfrm>
              <a:off x="7200512" y="778095"/>
              <a:ext cx="1582615" cy="39128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529840-06F4-4205-9C67-82E92D557453}"/>
                </a:ext>
              </a:extLst>
            </p:cNvPr>
            <p:cNvSpPr txBox="1"/>
            <p:nvPr/>
          </p:nvSpPr>
          <p:spPr>
            <a:xfrm>
              <a:off x="7259364" y="867752"/>
              <a:ext cx="1464910" cy="2008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altLang="ko-KR" sz="4000" b="1" dirty="0">
                  <a:solidFill>
                    <a:schemeClr val="bg1"/>
                  </a:solidFill>
                  <a:cs typeface="Arial" pitchFamily="34" charset="0"/>
                </a:rPr>
                <a:t>Base de Usabilidad</a:t>
              </a:r>
            </a:p>
          </p:txBody>
        </p:sp>
      </p:grpSp>
      <p:grpSp>
        <p:nvGrpSpPr>
          <p:cNvPr id="51" name="그룹 35">
            <a:extLst>
              <a:ext uri="{FF2B5EF4-FFF2-40B4-BE49-F238E27FC236}">
                <a16:creationId xmlns:a16="http://schemas.microsoft.com/office/drawing/2014/main" id="{31F34690-CDCC-49E2-B590-7C791B61F2DF}"/>
              </a:ext>
            </a:extLst>
          </p:cNvPr>
          <p:cNvGrpSpPr/>
          <p:nvPr/>
        </p:nvGrpSpPr>
        <p:grpSpPr>
          <a:xfrm>
            <a:off x="8139752" y="2337069"/>
            <a:ext cx="1510540" cy="3052018"/>
            <a:chOff x="3802209" y="1681694"/>
            <a:chExt cx="1510540" cy="3052018"/>
          </a:xfrm>
        </p:grpSpPr>
        <p:sp>
          <p:nvSpPr>
            <p:cNvPr id="52" name="Rectangle 24">
              <a:extLst>
                <a:ext uri="{FF2B5EF4-FFF2-40B4-BE49-F238E27FC236}">
                  <a16:creationId xmlns:a16="http://schemas.microsoft.com/office/drawing/2014/main" id="{DF5E7131-FF2F-483A-BA64-A6B6134073FB}"/>
                </a:ext>
              </a:extLst>
            </p:cNvPr>
            <p:cNvSpPr/>
            <p:nvPr/>
          </p:nvSpPr>
          <p:spPr>
            <a:xfrm rot="3600000">
              <a:off x="3802210" y="2518620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altLang="ko-KR" sz="2700" dirty="0"/>
            </a:p>
          </p:txBody>
        </p:sp>
        <p:sp>
          <p:nvSpPr>
            <p:cNvPr id="53" name="Rectangle 32">
              <a:extLst>
                <a:ext uri="{FF2B5EF4-FFF2-40B4-BE49-F238E27FC236}">
                  <a16:creationId xmlns:a16="http://schemas.microsoft.com/office/drawing/2014/main" id="{1820A800-BB47-4EF2-8C2F-1F093F0DEBDC}"/>
                </a:ext>
              </a:extLst>
            </p:cNvPr>
            <p:cNvSpPr/>
            <p:nvPr/>
          </p:nvSpPr>
          <p:spPr>
            <a:xfrm rot="3600000">
              <a:off x="3775735" y="1734643"/>
              <a:ext cx="1589964" cy="14840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altLang="ko-KR" sz="2700" dirty="0"/>
            </a:p>
          </p:txBody>
        </p:sp>
        <p:sp>
          <p:nvSpPr>
            <p:cNvPr id="54" name="Rectangle 24">
              <a:extLst>
                <a:ext uri="{FF2B5EF4-FFF2-40B4-BE49-F238E27FC236}">
                  <a16:creationId xmlns:a16="http://schemas.microsoft.com/office/drawing/2014/main" id="{FF4E3392-F02E-48F1-BFF1-B7BFFC124D56}"/>
                </a:ext>
              </a:extLst>
            </p:cNvPr>
            <p:cNvSpPr/>
            <p:nvPr/>
          </p:nvSpPr>
          <p:spPr>
            <a:xfrm rot="3600000">
              <a:off x="3802210" y="3249647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altLang="ko-KR" sz="2700" dirty="0"/>
            </a:p>
          </p:txBody>
        </p:sp>
      </p:grpSp>
      <p:sp>
        <p:nvSpPr>
          <p:cNvPr id="59" name="Oval 4">
            <a:extLst>
              <a:ext uri="{FF2B5EF4-FFF2-40B4-BE49-F238E27FC236}">
                <a16:creationId xmlns:a16="http://schemas.microsoft.com/office/drawing/2014/main" id="{7D93E37F-18E8-4AB4-AE49-DC77E8298C1A}"/>
              </a:ext>
            </a:extLst>
          </p:cNvPr>
          <p:cNvSpPr/>
          <p:nvPr/>
        </p:nvSpPr>
        <p:spPr>
          <a:xfrm>
            <a:off x="4068991" y="5009657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sp>
        <p:nvSpPr>
          <p:cNvPr id="60" name="Oval 5">
            <a:extLst>
              <a:ext uri="{FF2B5EF4-FFF2-40B4-BE49-F238E27FC236}">
                <a16:creationId xmlns:a16="http://schemas.microsoft.com/office/drawing/2014/main" id="{3958F981-408B-4E69-8F7C-30915EDDC1C6}"/>
              </a:ext>
            </a:extLst>
          </p:cNvPr>
          <p:cNvSpPr/>
          <p:nvPr/>
        </p:nvSpPr>
        <p:spPr>
          <a:xfrm>
            <a:off x="4068991" y="3475216"/>
            <a:ext cx="792088" cy="7920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sp>
        <p:nvSpPr>
          <p:cNvPr id="61" name="Oval 6">
            <a:extLst>
              <a:ext uri="{FF2B5EF4-FFF2-40B4-BE49-F238E27FC236}">
                <a16:creationId xmlns:a16="http://schemas.microsoft.com/office/drawing/2014/main" id="{4EB0C263-8CA7-4D6D-A881-017CA01FECFB}"/>
              </a:ext>
            </a:extLst>
          </p:cNvPr>
          <p:cNvSpPr/>
          <p:nvPr/>
        </p:nvSpPr>
        <p:spPr>
          <a:xfrm>
            <a:off x="4068991" y="194077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5A967ACD-1B0C-4D16-ADCD-DA826D8E7857}"/>
              </a:ext>
            </a:extLst>
          </p:cNvPr>
          <p:cNvSpPr txBox="1"/>
          <p:nvPr/>
        </p:nvSpPr>
        <p:spPr>
          <a:xfrm>
            <a:off x="2255796" y="3701983"/>
            <a:ext cx="1658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altLang="ko-KR" sz="1600" b="1" dirty="0">
                <a:solidFill>
                  <a:schemeClr val="bg1"/>
                </a:solidFill>
                <a:cs typeface="Arial" pitchFamily="34" charset="0"/>
              </a:rPr>
              <a:t>Funcionalidad</a:t>
            </a:r>
            <a:endParaRPr lang="es-CO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15">
            <a:extLst>
              <a:ext uri="{FF2B5EF4-FFF2-40B4-BE49-F238E27FC236}">
                <a16:creationId xmlns:a16="http://schemas.microsoft.com/office/drawing/2014/main" id="{9F684677-88F4-4E65-B576-57FDF30039E7}"/>
              </a:ext>
            </a:extLst>
          </p:cNvPr>
          <p:cNvSpPr txBox="1"/>
          <p:nvPr/>
        </p:nvSpPr>
        <p:spPr>
          <a:xfrm>
            <a:off x="2596732" y="5236424"/>
            <a:ext cx="1271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altLang="ko-KR" sz="1600" b="1" dirty="0">
                <a:solidFill>
                  <a:schemeClr val="bg1"/>
                </a:solidFill>
                <a:cs typeface="Arial" pitchFamily="34" charset="0"/>
              </a:rPr>
              <a:t>Eficiencia</a:t>
            </a:r>
          </a:p>
        </p:txBody>
      </p:sp>
      <p:cxnSp>
        <p:nvCxnSpPr>
          <p:cNvPr id="88" name="Elbow Connector 43">
            <a:extLst>
              <a:ext uri="{FF2B5EF4-FFF2-40B4-BE49-F238E27FC236}">
                <a16:creationId xmlns:a16="http://schemas.microsoft.com/office/drawing/2014/main" id="{B283043C-9226-40C9-A81A-611293AF79E8}"/>
              </a:ext>
            </a:extLst>
          </p:cNvPr>
          <p:cNvCxnSpPr>
            <a:cxnSpLocks/>
          </p:cNvCxnSpPr>
          <p:nvPr/>
        </p:nvCxnSpPr>
        <p:spPr>
          <a:xfrm>
            <a:off x="5259284" y="3916027"/>
            <a:ext cx="2210661" cy="42819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43">
            <a:extLst>
              <a:ext uri="{FF2B5EF4-FFF2-40B4-BE49-F238E27FC236}">
                <a16:creationId xmlns:a16="http://schemas.microsoft.com/office/drawing/2014/main" id="{B6197AC7-D88B-4D03-9503-80ED635F7A6A}"/>
              </a:ext>
            </a:extLst>
          </p:cNvPr>
          <p:cNvCxnSpPr>
            <a:cxnSpLocks/>
          </p:cNvCxnSpPr>
          <p:nvPr/>
        </p:nvCxnSpPr>
        <p:spPr>
          <a:xfrm>
            <a:off x="5259284" y="2557785"/>
            <a:ext cx="2210661" cy="587779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43">
            <a:extLst>
              <a:ext uri="{FF2B5EF4-FFF2-40B4-BE49-F238E27FC236}">
                <a16:creationId xmlns:a16="http://schemas.microsoft.com/office/drawing/2014/main" id="{C950CF31-3B4E-4ED5-94C1-1F0BBB7B8B3D}"/>
              </a:ext>
            </a:extLst>
          </p:cNvPr>
          <p:cNvCxnSpPr>
            <a:cxnSpLocks/>
          </p:cNvCxnSpPr>
          <p:nvPr/>
        </p:nvCxnSpPr>
        <p:spPr>
          <a:xfrm flipV="1">
            <a:off x="5261670" y="4684542"/>
            <a:ext cx="2208275" cy="708859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5">
            <a:extLst>
              <a:ext uri="{FF2B5EF4-FFF2-40B4-BE49-F238E27FC236}">
                <a16:creationId xmlns:a16="http://schemas.microsoft.com/office/drawing/2014/main" id="{9F07C2D4-2C84-40EB-A33B-5A241F2B767D}"/>
              </a:ext>
            </a:extLst>
          </p:cNvPr>
          <p:cNvSpPr txBox="1"/>
          <p:nvPr/>
        </p:nvSpPr>
        <p:spPr>
          <a:xfrm>
            <a:off x="2022144" y="2205643"/>
            <a:ext cx="1897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altLang="ko-KR" sz="1600" b="1" dirty="0">
                <a:solidFill>
                  <a:schemeClr val="bg1"/>
                </a:solidFill>
                <a:cs typeface="Arial" pitchFamily="34" charset="0"/>
              </a:rPr>
              <a:t>Interoperabilidad</a:t>
            </a:r>
          </a:p>
        </p:txBody>
      </p:sp>
    </p:spTree>
    <p:extLst>
      <p:ext uri="{BB962C8B-B14F-4D97-AF65-F5344CB8AC3E}">
        <p14:creationId xmlns:p14="http://schemas.microsoft.com/office/powerpoint/2010/main" val="292454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C083858-AE35-4153-BB4A-CB0AE79FD6A0}"/>
              </a:ext>
            </a:extLst>
          </p:cNvPr>
          <p:cNvSpPr/>
          <p:nvPr/>
        </p:nvSpPr>
        <p:spPr>
          <a:xfrm>
            <a:off x="3924886" y="1600200"/>
            <a:ext cx="8051214" cy="3251200"/>
          </a:xfrm>
          <a:prstGeom prst="round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E4DFB83-DE1D-493B-B18A-444645F1CEFC}"/>
              </a:ext>
            </a:extLst>
          </p:cNvPr>
          <p:cNvSpPr txBox="1"/>
          <p:nvPr/>
        </p:nvSpPr>
        <p:spPr>
          <a:xfrm>
            <a:off x="4445390" y="2502525"/>
            <a:ext cx="7209106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4400" dirty="0"/>
              <a:t>Rama Judicial y el Uso de Herramientas Digitales</a:t>
            </a:r>
          </a:p>
        </p:txBody>
      </p:sp>
    </p:spTree>
    <p:extLst>
      <p:ext uri="{BB962C8B-B14F-4D97-AF65-F5344CB8AC3E}">
        <p14:creationId xmlns:p14="http://schemas.microsoft.com/office/powerpoint/2010/main" val="365545637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983</Words>
  <Application>Microsoft Office PowerPoint</Application>
  <PresentationFormat>Panorámica</PresentationFormat>
  <Paragraphs>117</Paragraphs>
  <Slides>22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Tecnico Sistemas Tribunal Superior - Seccional Armenia</cp:lastModifiedBy>
  <cp:revision>131</cp:revision>
  <dcterms:created xsi:type="dcterms:W3CDTF">2019-01-14T06:35:35Z</dcterms:created>
  <dcterms:modified xsi:type="dcterms:W3CDTF">2023-06-01T00:36:11Z</dcterms:modified>
</cp:coreProperties>
</file>