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bookmarkIdSeed="2">
  <p:sldMasterIdLst>
    <p:sldMasterId id="2147483648" r:id="rId1"/>
  </p:sldMasterIdLst>
  <p:sldIdLst>
    <p:sldId id="256" r:id="rId2"/>
    <p:sldId id="257" r:id="rId3"/>
    <p:sldId id="259" r:id="rId4"/>
    <p:sldId id="260" r:id="rId5"/>
    <p:sldId id="262" r:id="rId6"/>
    <p:sldId id="263" r:id="rId7"/>
    <p:sldId id="265" r:id="rId8"/>
    <p:sldId id="266" r:id="rId9"/>
    <p:sldId id="264"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4" d="100"/>
          <a:sy n="114" d="100"/>
        </p:scale>
        <p:origin x="414"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E28EF63-2797-469B-9C5D-E5E54EB33C07}" type="doc">
      <dgm:prSet loTypeId="urn:microsoft.com/office/officeart/2005/8/layout/hProcess7" loCatId="list" qsTypeId="urn:microsoft.com/office/officeart/2005/8/quickstyle/simple1" qsCatId="simple" csTypeId="urn:microsoft.com/office/officeart/2005/8/colors/accent1_2" csCatId="accent1" phldr="1"/>
      <dgm:spPr/>
      <dgm:t>
        <a:bodyPr/>
        <a:lstStyle/>
        <a:p>
          <a:endParaRPr lang="es-CO"/>
        </a:p>
      </dgm:t>
    </dgm:pt>
    <dgm:pt modelId="{F26B2EF3-BA65-4606-AE53-02AEDFCF2B2E}">
      <dgm:prSet phldrT="[Texto]" custT="1"/>
      <dgm:spPr/>
      <dgm:t>
        <a:bodyPr/>
        <a:lstStyle/>
        <a:p>
          <a:r>
            <a:rPr lang="es-MX" sz="2000" b="1" dirty="0"/>
            <a:t>ABSTRACTO - CONCENTRADO</a:t>
          </a:r>
          <a:endParaRPr lang="es-CO" sz="2000" b="1" dirty="0"/>
        </a:p>
      </dgm:t>
    </dgm:pt>
    <dgm:pt modelId="{2B0C4C95-2D55-4204-AB4A-5B490661DBAF}" type="parTrans" cxnId="{3763CA71-D7E2-4B48-892F-B2E82DCF6CC4}">
      <dgm:prSet/>
      <dgm:spPr/>
      <dgm:t>
        <a:bodyPr/>
        <a:lstStyle/>
        <a:p>
          <a:endParaRPr lang="es-CO"/>
        </a:p>
      </dgm:t>
    </dgm:pt>
    <dgm:pt modelId="{8B561D66-9EA5-4797-908B-3F9E416E5A35}" type="sibTrans" cxnId="{3763CA71-D7E2-4B48-892F-B2E82DCF6CC4}">
      <dgm:prSet/>
      <dgm:spPr/>
      <dgm:t>
        <a:bodyPr/>
        <a:lstStyle/>
        <a:p>
          <a:endParaRPr lang="es-CO"/>
        </a:p>
      </dgm:t>
    </dgm:pt>
    <dgm:pt modelId="{B7DAFF9C-F715-4360-A6DA-4800A3FF9AB8}">
      <dgm:prSet phldrT="[Texto]" custT="1"/>
      <dgm:spPr/>
      <dgm:t>
        <a:bodyPr/>
        <a:lstStyle/>
        <a:p>
          <a:pPr>
            <a:lnSpc>
              <a:spcPct val="100000"/>
            </a:lnSpc>
            <a:spcAft>
              <a:spcPts val="0"/>
            </a:spcAft>
          </a:pPr>
          <a:endParaRPr lang="es-MX" sz="1800" b="1" dirty="0"/>
        </a:p>
        <a:p>
          <a:pPr>
            <a:lnSpc>
              <a:spcPct val="100000"/>
            </a:lnSpc>
            <a:spcAft>
              <a:spcPts val="0"/>
            </a:spcAft>
          </a:pPr>
          <a:r>
            <a:rPr lang="es-MX" sz="1800" b="1" dirty="0"/>
            <a:t>Corte Constitucional</a:t>
          </a:r>
          <a:r>
            <a:rPr lang="es-MX" sz="1800" dirty="0"/>
            <a:t>: </a:t>
          </a:r>
        </a:p>
        <a:p>
          <a:pPr>
            <a:lnSpc>
              <a:spcPct val="100000"/>
            </a:lnSpc>
            <a:spcAft>
              <a:spcPts val="0"/>
            </a:spcAft>
          </a:pPr>
          <a:r>
            <a:rPr lang="es-MX" sz="1800" dirty="0"/>
            <a:t>Normas constitucionales, leyes, decretos y otras con fuerza de ley.</a:t>
          </a:r>
        </a:p>
        <a:p>
          <a:pPr>
            <a:lnSpc>
              <a:spcPct val="100000"/>
            </a:lnSpc>
            <a:spcAft>
              <a:spcPts val="0"/>
            </a:spcAft>
          </a:pPr>
          <a:r>
            <a:rPr lang="es-MX" sz="1800" u="sng" dirty="0"/>
            <a:t>Efectos</a:t>
          </a:r>
          <a:r>
            <a:rPr lang="es-MX" sz="1800" dirty="0"/>
            <a:t> de cosa juzgada y erga omnes. </a:t>
          </a:r>
        </a:p>
        <a:p>
          <a:pPr>
            <a:lnSpc>
              <a:spcPct val="100000"/>
            </a:lnSpc>
            <a:spcAft>
              <a:spcPts val="0"/>
            </a:spcAft>
          </a:pPr>
          <a:endParaRPr lang="es-MX" sz="1800" dirty="0"/>
        </a:p>
        <a:p>
          <a:pPr>
            <a:lnSpc>
              <a:spcPct val="100000"/>
            </a:lnSpc>
            <a:spcAft>
              <a:spcPts val="0"/>
            </a:spcAft>
          </a:pPr>
          <a:r>
            <a:rPr lang="es-MX" sz="1800" b="1" dirty="0"/>
            <a:t>Consejo de Estado: </a:t>
          </a:r>
          <a:r>
            <a:rPr lang="es-CO" sz="1800" i="0" dirty="0"/>
            <a:t>acciones de nulidad por inconstitucionalidad de los decretos dictados por el Gobierno Nacional.</a:t>
          </a:r>
        </a:p>
        <a:p>
          <a:pPr>
            <a:lnSpc>
              <a:spcPct val="100000"/>
            </a:lnSpc>
            <a:spcAft>
              <a:spcPts val="0"/>
            </a:spcAft>
          </a:pPr>
          <a:r>
            <a:rPr lang="es-MX" sz="1800" b="0" i="0" u="sng" dirty="0"/>
            <a:t>Efectos</a:t>
          </a:r>
          <a:r>
            <a:rPr lang="es-MX" sz="1800" b="0" i="0" u="none" dirty="0"/>
            <a:t> anula el AA.</a:t>
          </a:r>
          <a:endParaRPr lang="es-CO" sz="1800" b="0" i="0" u="sng" dirty="0"/>
        </a:p>
      </dgm:t>
    </dgm:pt>
    <dgm:pt modelId="{51AA4217-C431-4848-AD54-D9A9472A262C}" type="parTrans" cxnId="{E1BFE270-E8F1-46AE-AEE7-F2F12AC800E0}">
      <dgm:prSet/>
      <dgm:spPr/>
      <dgm:t>
        <a:bodyPr/>
        <a:lstStyle/>
        <a:p>
          <a:endParaRPr lang="es-CO"/>
        </a:p>
      </dgm:t>
    </dgm:pt>
    <dgm:pt modelId="{E826E9AF-231B-4E71-AF3B-4B56990275A0}" type="sibTrans" cxnId="{E1BFE270-E8F1-46AE-AEE7-F2F12AC800E0}">
      <dgm:prSet/>
      <dgm:spPr/>
      <dgm:t>
        <a:bodyPr/>
        <a:lstStyle/>
        <a:p>
          <a:endParaRPr lang="es-CO"/>
        </a:p>
      </dgm:t>
    </dgm:pt>
    <dgm:pt modelId="{93CA9D60-F104-494B-B499-333F29D321AA}">
      <dgm:prSet phldrT="[Texto]" custT="1"/>
      <dgm:spPr/>
      <dgm:t>
        <a:bodyPr/>
        <a:lstStyle/>
        <a:p>
          <a:r>
            <a:rPr lang="es-MX" sz="2000" b="1" dirty="0"/>
            <a:t>CONCRETO - DIFUSO</a:t>
          </a:r>
          <a:endParaRPr lang="es-CO" sz="2000" b="1" dirty="0"/>
        </a:p>
      </dgm:t>
    </dgm:pt>
    <dgm:pt modelId="{090AF15B-2B60-4498-B28A-01D9ED471B85}" type="parTrans" cxnId="{4464CA0A-0C45-4AC8-8ABB-AA340F34E84A}">
      <dgm:prSet/>
      <dgm:spPr/>
      <dgm:t>
        <a:bodyPr/>
        <a:lstStyle/>
        <a:p>
          <a:endParaRPr lang="es-CO"/>
        </a:p>
      </dgm:t>
    </dgm:pt>
    <dgm:pt modelId="{9B0782FA-3657-4735-9FAC-5FF04429DD66}" type="sibTrans" cxnId="{4464CA0A-0C45-4AC8-8ABB-AA340F34E84A}">
      <dgm:prSet/>
      <dgm:spPr/>
      <dgm:t>
        <a:bodyPr/>
        <a:lstStyle/>
        <a:p>
          <a:endParaRPr lang="es-CO"/>
        </a:p>
      </dgm:t>
    </dgm:pt>
    <dgm:pt modelId="{BA86D90A-4839-4633-831F-94E70F381501}">
      <dgm:prSet phldrT="[Texto]" custT="1"/>
      <dgm:spPr/>
      <dgm:t>
        <a:bodyPr/>
        <a:lstStyle/>
        <a:p>
          <a:endParaRPr lang="es-CO" sz="1800" dirty="0"/>
        </a:p>
        <a:p>
          <a:r>
            <a:rPr lang="es-CO" sz="1800" dirty="0"/>
            <a:t>Debe ser aplicado por autoridades y particulares en cada caso concreto</a:t>
          </a:r>
        </a:p>
      </dgm:t>
    </dgm:pt>
    <dgm:pt modelId="{C29BC092-1224-4926-AA44-3E5C9CE12458}" type="parTrans" cxnId="{D9AD9A7A-6E15-43ED-8BFB-F1943639BD45}">
      <dgm:prSet/>
      <dgm:spPr/>
      <dgm:t>
        <a:bodyPr/>
        <a:lstStyle/>
        <a:p>
          <a:endParaRPr lang="es-CO"/>
        </a:p>
      </dgm:t>
    </dgm:pt>
    <dgm:pt modelId="{6C837B6B-CA8D-4FC1-9C27-726173DA3536}" type="sibTrans" cxnId="{D9AD9A7A-6E15-43ED-8BFB-F1943639BD45}">
      <dgm:prSet/>
      <dgm:spPr/>
      <dgm:t>
        <a:bodyPr/>
        <a:lstStyle/>
        <a:p>
          <a:endParaRPr lang="es-CO"/>
        </a:p>
      </dgm:t>
    </dgm:pt>
    <dgm:pt modelId="{06BC1348-A114-4566-96AF-836E2E8F0AE3}" type="pres">
      <dgm:prSet presAssocID="{7E28EF63-2797-469B-9C5D-E5E54EB33C07}" presName="Name0" presStyleCnt="0">
        <dgm:presLayoutVars>
          <dgm:dir/>
          <dgm:animLvl val="lvl"/>
          <dgm:resizeHandles val="exact"/>
        </dgm:presLayoutVars>
      </dgm:prSet>
      <dgm:spPr/>
    </dgm:pt>
    <dgm:pt modelId="{53EA32FD-9049-420B-A85C-9EF214E23E2C}" type="pres">
      <dgm:prSet presAssocID="{F26B2EF3-BA65-4606-AE53-02AEDFCF2B2E}" presName="compositeNode" presStyleCnt="0">
        <dgm:presLayoutVars>
          <dgm:bulletEnabled val="1"/>
        </dgm:presLayoutVars>
      </dgm:prSet>
      <dgm:spPr/>
    </dgm:pt>
    <dgm:pt modelId="{8A855973-EA8D-4769-9EE4-901EB874DD9A}" type="pres">
      <dgm:prSet presAssocID="{F26B2EF3-BA65-4606-AE53-02AEDFCF2B2E}" presName="bgRect" presStyleLbl="node1" presStyleIdx="0" presStyleCnt="2" custScaleX="77286" custLinFactNeighborX="1376" custLinFactNeighborY="191"/>
      <dgm:spPr/>
    </dgm:pt>
    <dgm:pt modelId="{EB53667F-06B5-4315-8BF7-A4B800C4B96F}" type="pres">
      <dgm:prSet presAssocID="{F26B2EF3-BA65-4606-AE53-02AEDFCF2B2E}" presName="parentNode" presStyleLbl="node1" presStyleIdx="0" presStyleCnt="2">
        <dgm:presLayoutVars>
          <dgm:chMax val="0"/>
          <dgm:bulletEnabled val="1"/>
        </dgm:presLayoutVars>
      </dgm:prSet>
      <dgm:spPr/>
    </dgm:pt>
    <dgm:pt modelId="{F14F8866-9381-405E-B77A-948F977885B0}" type="pres">
      <dgm:prSet presAssocID="{F26B2EF3-BA65-4606-AE53-02AEDFCF2B2E}" presName="childNode" presStyleLbl="node1" presStyleIdx="0" presStyleCnt="2">
        <dgm:presLayoutVars>
          <dgm:bulletEnabled val="1"/>
        </dgm:presLayoutVars>
      </dgm:prSet>
      <dgm:spPr/>
    </dgm:pt>
    <dgm:pt modelId="{8822DA31-2B4B-4AF4-AD9E-1FCC5137C7D6}" type="pres">
      <dgm:prSet presAssocID="{8B561D66-9EA5-4797-908B-3F9E416E5A35}" presName="hSp" presStyleCnt="0"/>
      <dgm:spPr/>
    </dgm:pt>
    <dgm:pt modelId="{E52E2A15-1EC4-4D03-802D-176635EB2C16}" type="pres">
      <dgm:prSet presAssocID="{8B561D66-9EA5-4797-908B-3F9E416E5A35}" presName="vProcSp" presStyleCnt="0"/>
      <dgm:spPr/>
    </dgm:pt>
    <dgm:pt modelId="{97EDA097-551A-4E6C-9C9F-AFEE667EACB5}" type="pres">
      <dgm:prSet presAssocID="{8B561D66-9EA5-4797-908B-3F9E416E5A35}" presName="vSp1" presStyleCnt="0"/>
      <dgm:spPr/>
    </dgm:pt>
    <dgm:pt modelId="{FF609EFA-4AA2-4F55-9DFB-FD58564BF572}" type="pres">
      <dgm:prSet presAssocID="{8B561D66-9EA5-4797-908B-3F9E416E5A35}" presName="simulatedConn" presStyleLbl="solidFgAcc1" presStyleIdx="0" presStyleCnt="1"/>
      <dgm:spPr/>
    </dgm:pt>
    <dgm:pt modelId="{5225AFE3-359E-414A-88D5-4FC3D41A009D}" type="pres">
      <dgm:prSet presAssocID="{8B561D66-9EA5-4797-908B-3F9E416E5A35}" presName="vSp2" presStyleCnt="0"/>
      <dgm:spPr/>
    </dgm:pt>
    <dgm:pt modelId="{F90A0905-34C3-4B09-A1D3-D8D7840DF4B4}" type="pres">
      <dgm:prSet presAssocID="{8B561D66-9EA5-4797-908B-3F9E416E5A35}" presName="sibTrans" presStyleCnt="0"/>
      <dgm:spPr/>
    </dgm:pt>
    <dgm:pt modelId="{862B4572-A086-4BCD-AD4A-8C8D2D665724}" type="pres">
      <dgm:prSet presAssocID="{93CA9D60-F104-494B-B499-333F29D321AA}" presName="compositeNode" presStyleCnt="0">
        <dgm:presLayoutVars>
          <dgm:bulletEnabled val="1"/>
        </dgm:presLayoutVars>
      </dgm:prSet>
      <dgm:spPr/>
    </dgm:pt>
    <dgm:pt modelId="{E34DB0B2-B88A-4CB3-A496-8FAE3805B469}" type="pres">
      <dgm:prSet presAssocID="{93CA9D60-F104-494B-B499-333F29D321AA}" presName="bgRect" presStyleLbl="node1" presStyleIdx="1" presStyleCnt="2" custScaleX="87506" custLinFactNeighborY="-12052"/>
      <dgm:spPr/>
    </dgm:pt>
    <dgm:pt modelId="{DAAA5A5D-AA6C-4686-95B7-33A2CCD3E50C}" type="pres">
      <dgm:prSet presAssocID="{93CA9D60-F104-494B-B499-333F29D321AA}" presName="parentNode" presStyleLbl="node1" presStyleIdx="1" presStyleCnt="2">
        <dgm:presLayoutVars>
          <dgm:chMax val="0"/>
          <dgm:bulletEnabled val="1"/>
        </dgm:presLayoutVars>
      </dgm:prSet>
      <dgm:spPr/>
    </dgm:pt>
    <dgm:pt modelId="{83EA44C1-DE08-48E9-93FD-9CFC8E44443E}" type="pres">
      <dgm:prSet presAssocID="{93CA9D60-F104-494B-B499-333F29D321AA}" presName="childNode" presStyleLbl="node1" presStyleIdx="1" presStyleCnt="2">
        <dgm:presLayoutVars>
          <dgm:bulletEnabled val="1"/>
        </dgm:presLayoutVars>
      </dgm:prSet>
      <dgm:spPr/>
    </dgm:pt>
  </dgm:ptLst>
  <dgm:cxnLst>
    <dgm:cxn modelId="{25961C03-1C19-4E25-891F-DE8C2092BDEE}" type="presOf" srcId="{BA86D90A-4839-4633-831F-94E70F381501}" destId="{83EA44C1-DE08-48E9-93FD-9CFC8E44443E}" srcOrd="0" destOrd="0" presId="urn:microsoft.com/office/officeart/2005/8/layout/hProcess7"/>
    <dgm:cxn modelId="{7368E008-511C-42FB-995E-CE23CB6E0F51}" type="presOf" srcId="{F26B2EF3-BA65-4606-AE53-02AEDFCF2B2E}" destId="{EB53667F-06B5-4315-8BF7-A4B800C4B96F}" srcOrd="1" destOrd="0" presId="urn:microsoft.com/office/officeart/2005/8/layout/hProcess7"/>
    <dgm:cxn modelId="{4464CA0A-0C45-4AC8-8ABB-AA340F34E84A}" srcId="{7E28EF63-2797-469B-9C5D-E5E54EB33C07}" destId="{93CA9D60-F104-494B-B499-333F29D321AA}" srcOrd="1" destOrd="0" parTransId="{090AF15B-2B60-4498-B28A-01D9ED471B85}" sibTransId="{9B0782FA-3657-4735-9FAC-5FF04429DD66}"/>
    <dgm:cxn modelId="{2DFE563F-295A-4B5A-866F-A2A53F3F786A}" type="presOf" srcId="{93CA9D60-F104-494B-B499-333F29D321AA}" destId="{DAAA5A5D-AA6C-4686-95B7-33A2CCD3E50C}" srcOrd="1" destOrd="0" presId="urn:microsoft.com/office/officeart/2005/8/layout/hProcess7"/>
    <dgm:cxn modelId="{C5C9B848-8345-46B0-93A5-4F1D6B0CB102}" type="presOf" srcId="{F26B2EF3-BA65-4606-AE53-02AEDFCF2B2E}" destId="{8A855973-EA8D-4769-9EE4-901EB874DD9A}" srcOrd="0" destOrd="0" presId="urn:microsoft.com/office/officeart/2005/8/layout/hProcess7"/>
    <dgm:cxn modelId="{E1BFE270-E8F1-46AE-AEE7-F2F12AC800E0}" srcId="{F26B2EF3-BA65-4606-AE53-02AEDFCF2B2E}" destId="{B7DAFF9C-F715-4360-A6DA-4800A3FF9AB8}" srcOrd="0" destOrd="0" parTransId="{51AA4217-C431-4848-AD54-D9A9472A262C}" sibTransId="{E826E9AF-231B-4E71-AF3B-4B56990275A0}"/>
    <dgm:cxn modelId="{3763CA71-D7E2-4B48-892F-B2E82DCF6CC4}" srcId="{7E28EF63-2797-469B-9C5D-E5E54EB33C07}" destId="{F26B2EF3-BA65-4606-AE53-02AEDFCF2B2E}" srcOrd="0" destOrd="0" parTransId="{2B0C4C95-2D55-4204-AB4A-5B490661DBAF}" sibTransId="{8B561D66-9EA5-4797-908B-3F9E416E5A35}"/>
    <dgm:cxn modelId="{13802553-59D6-4119-BA34-A2D1D8D605FA}" type="presOf" srcId="{93CA9D60-F104-494B-B499-333F29D321AA}" destId="{E34DB0B2-B88A-4CB3-A496-8FAE3805B469}" srcOrd="0" destOrd="0" presId="urn:microsoft.com/office/officeart/2005/8/layout/hProcess7"/>
    <dgm:cxn modelId="{D9AD9A7A-6E15-43ED-8BFB-F1943639BD45}" srcId="{93CA9D60-F104-494B-B499-333F29D321AA}" destId="{BA86D90A-4839-4633-831F-94E70F381501}" srcOrd="0" destOrd="0" parTransId="{C29BC092-1224-4926-AA44-3E5C9CE12458}" sibTransId="{6C837B6B-CA8D-4FC1-9C27-726173DA3536}"/>
    <dgm:cxn modelId="{10838895-657F-4908-9C13-777939FA8B0A}" type="presOf" srcId="{B7DAFF9C-F715-4360-A6DA-4800A3FF9AB8}" destId="{F14F8866-9381-405E-B77A-948F977885B0}" srcOrd="0" destOrd="0" presId="urn:microsoft.com/office/officeart/2005/8/layout/hProcess7"/>
    <dgm:cxn modelId="{47C13498-F210-4C8D-9035-26D33D3ACEF8}" type="presOf" srcId="{7E28EF63-2797-469B-9C5D-E5E54EB33C07}" destId="{06BC1348-A114-4566-96AF-836E2E8F0AE3}" srcOrd="0" destOrd="0" presId="urn:microsoft.com/office/officeart/2005/8/layout/hProcess7"/>
    <dgm:cxn modelId="{57243765-922D-4296-A5BD-109FA343D0F1}" type="presParOf" srcId="{06BC1348-A114-4566-96AF-836E2E8F0AE3}" destId="{53EA32FD-9049-420B-A85C-9EF214E23E2C}" srcOrd="0" destOrd="0" presId="urn:microsoft.com/office/officeart/2005/8/layout/hProcess7"/>
    <dgm:cxn modelId="{977C5C8A-2D95-4D6A-9014-8F628061DFDA}" type="presParOf" srcId="{53EA32FD-9049-420B-A85C-9EF214E23E2C}" destId="{8A855973-EA8D-4769-9EE4-901EB874DD9A}" srcOrd="0" destOrd="0" presId="urn:microsoft.com/office/officeart/2005/8/layout/hProcess7"/>
    <dgm:cxn modelId="{E27D1CBE-EACF-4BEA-936C-EDDDDABB3B8F}" type="presParOf" srcId="{53EA32FD-9049-420B-A85C-9EF214E23E2C}" destId="{EB53667F-06B5-4315-8BF7-A4B800C4B96F}" srcOrd="1" destOrd="0" presId="urn:microsoft.com/office/officeart/2005/8/layout/hProcess7"/>
    <dgm:cxn modelId="{6E7934F1-E50C-4E53-9EBF-A88D46F4CAD6}" type="presParOf" srcId="{53EA32FD-9049-420B-A85C-9EF214E23E2C}" destId="{F14F8866-9381-405E-B77A-948F977885B0}" srcOrd="2" destOrd="0" presId="urn:microsoft.com/office/officeart/2005/8/layout/hProcess7"/>
    <dgm:cxn modelId="{A0F6593F-D6FD-4DCC-9C07-685B1DF7CD23}" type="presParOf" srcId="{06BC1348-A114-4566-96AF-836E2E8F0AE3}" destId="{8822DA31-2B4B-4AF4-AD9E-1FCC5137C7D6}" srcOrd="1" destOrd="0" presId="urn:microsoft.com/office/officeart/2005/8/layout/hProcess7"/>
    <dgm:cxn modelId="{F01EE832-8D00-4EBD-BB0B-28E55FEC7313}" type="presParOf" srcId="{06BC1348-A114-4566-96AF-836E2E8F0AE3}" destId="{E52E2A15-1EC4-4D03-802D-176635EB2C16}" srcOrd="2" destOrd="0" presId="urn:microsoft.com/office/officeart/2005/8/layout/hProcess7"/>
    <dgm:cxn modelId="{2BDA3BCD-F55F-4094-A47F-4B09E39B2704}" type="presParOf" srcId="{E52E2A15-1EC4-4D03-802D-176635EB2C16}" destId="{97EDA097-551A-4E6C-9C9F-AFEE667EACB5}" srcOrd="0" destOrd="0" presId="urn:microsoft.com/office/officeart/2005/8/layout/hProcess7"/>
    <dgm:cxn modelId="{A8341447-295D-4B76-A473-9D9A59F385DB}" type="presParOf" srcId="{E52E2A15-1EC4-4D03-802D-176635EB2C16}" destId="{FF609EFA-4AA2-4F55-9DFB-FD58564BF572}" srcOrd="1" destOrd="0" presId="urn:microsoft.com/office/officeart/2005/8/layout/hProcess7"/>
    <dgm:cxn modelId="{154EB220-E3A5-42DA-BA68-7EA59D7C44BB}" type="presParOf" srcId="{E52E2A15-1EC4-4D03-802D-176635EB2C16}" destId="{5225AFE3-359E-414A-88D5-4FC3D41A009D}" srcOrd="2" destOrd="0" presId="urn:microsoft.com/office/officeart/2005/8/layout/hProcess7"/>
    <dgm:cxn modelId="{E7B5248C-73B1-4F6F-95F8-A3A440E520EA}" type="presParOf" srcId="{06BC1348-A114-4566-96AF-836E2E8F0AE3}" destId="{F90A0905-34C3-4B09-A1D3-D8D7840DF4B4}" srcOrd="3" destOrd="0" presId="urn:microsoft.com/office/officeart/2005/8/layout/hProcess7"/>
    <dgm:cxn modelId="{304CA0DB-7363-46C0-912A-EAFE4B6ECB04}" type="presParOf" srcId="{06BC1348-A114-4566-96AF-836E2E8F0AE3}" destId="{862B4572-A086-4BCD-AD4A-8C8D2D665724}" srcOrd="4" destOrd="0" presId="urn:microsoft.com/office/officeart/2005/8/layout/hProcess7"/>
    <dgm:cxn modelId="{9A863FFD-68CB-4CDA-8CF0-91E2FDAEFAD3}" type="presParOf" srcId="{862B4572-A086-4BCD-AD4A-8C8D2D665724}" destId="{E34DB0B2-B88A-4CB3-A496-8FAE3805B469}" srcOrd="0" destOrd="0" presId="urn:microsoft.com/office/officeart/2005/8/layout/hProcess7"/>
    <dgm:cxn modelId="{55D0504E-6D1C-4204-A208-D4A304C58DDB}" type="presParOf" srcId="{862B4572-A086-4BCD-AD4A-8C8D2D665724}" destId="{DAAA5A5D-AA6C-4686-95B7-33A2CCD3E50C}" srcOrd="1" destOrd="0" presId="urn:microsoft.com/office/officeart/2005/8/layout/hProcess7"/>
    <dgm:cxn modelId="{C64D1EB2-3BDB-4ACD-9B44-F7616570A407}" type="presParOf" srcId="{862B4572-A086-4BCD-AD4A-8C8D2D665724}" destId="{83EA44C1-DE08-48E9-93FD-9CFC8E44443E}" srcOrd="2" destOrd="0" presId="urn:microsoft.com/office/officeart/2005/8/layout/hProcess7"/>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A855973-EA8D-4769-9EE4-901EB874DD9A}">
      <dsp:nvSpPr>
        <dsp:cNvPr id="0" name=""/>
        <dsp:cNvSpPr/>
      </dsp:nvSpPr>
      <dsp:spPr>
        <a:xfrm>
          <a:off x="83160" y="0"/>
          <a:ext cx="4461671" cy="4385054"/>
        </a:xfrm>
        <a:prstGeom prst="roundRect">
          <a:avLst>
            <a:gd name="adj" fmla="val 5000"/>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68580" rIns="88900" bIns="0" numCol="1" spcCol="1270" anchor="t" anchorCtr="0">
          <a:noAutofit/>
        </a:bodyPr>
        <a:lstStyle/>
        <a:p>
          <a:pPr marL="0" lvl="0" indent="0" algn="r" defTabSz="889000">
            <a:lnSpc>
              <a:spcPct val="90000"/>
            </a:lnSpc>
            <a:spcBef>
              <a:spcPct val="0"/>
            </a:spcBef>
            <a:spcAft>
              <a:spcPct val="35000"/>
            </a:spcAft>
            <a:buNone/>
          </a:pPr>
          <a:r>
            <a:rPr lang="es-MX" sz="2000" b="1" kern="1200" dirty="0"/>
            <a:t>ABSTRACTO - CONCENTRADO</a:t>
          </a:r>
          <a:endParaRPr lang="es-CO" sz="2000" b="1" kern="1200" dirty="0"/>
        </a:p>
      </dsp:txBody>
      <dsp:txXfrm rot="16200000">
        <a:off x="-1268544" y="1351704"/>
        <a:ext cx="3595744" cy="892334"/>
      </dsp:txXfrm>
    </dsp:sp>
    <dsp:sp modelId="{F14F8866-9381-405E-B77A-948F977885B0}">
      <dsp:nvSpPr>
        <dsp:cNvPr id="0" name=""/>
        <dsp:cNvSpPr/>
      </dsp:nvSpPr>
      <dsp:spPr>
        <a:xfrm>
          <a:off x="1070561" y="0"/>
          <a:ext cx="3323945" cy="4385054"/>
        </a:xfrm>
        <a:prstGeom prst="rect">
          <a:avLst/>
        </a:prstGeom>
        <a:noFill/>
        <a:ln w="15875" cap="rnd" cmpd="sng" algn="ctr">
          <a:noFill/>
          <a:prstDash val="solid"/>
        </a:ln>
        <a:effectLst/>
        <a:sp3d/>
      </dsp:spPr>
      <dsp:style>
        <a:lnRef idx="2">
          <a:scrgbClr r="0" g="0" b="0"/>
        </a:lnRef>
        <a:fillRef idx="1">
          <a:scrgbClr r="0" g="0" b="0"/>
        </a:fillRef>
        <a:effectRef idx="0">
          <a:scrgbClr r="0" g="0" b="0"/>
        </a:effectRef>
        <a:fontRef idx="minor">
          <a:schemeClr val="lt1"/>
        </a:fontRef>
      </dsp:style>
      <dsp:txBody>
        <a:bodyPr spcFirstLastPara="0" vert="horz" wrap="square" lIns="0" tIns="61722" rIns="0" bIns="0" numCol="1" spcCol="1270" anchor="t" anchorCtr="0">
          <a:noAutofit/>
        </a:bodyPr>
        <a:lstStyle/>
        <a:p>
          <a:pPr marL="0" lvl="0" indent="0" algn="l" defTabSz="800100">
            <a:lnSpc>
              <a:spcPct val="100000"/>
            </a:lnSpc>
            <a:spcBef>
              <a:spcPct val="0"/>
            </a:spcBef>
            <a:spcAft>
              <a:spcPts val="0"/>
            </a:spcAft>
            <a:buNone/>
          </a:pPr>
          <a:endParaRPr lang="es-MX" sz="1800" b="1" kern="1200" dirty="0"/>
        </a:p>
        <a:p>
          <a:pPr marL="0" lvl="0" indent="0" algn="l" defTabSz="800100">
            <a:lnSpc>
              <a:spcPct val="100000"/>
            </a:lnSpc>
            <a:spcBef>
              <a:spcPct val="0"/>
            </a:spcBef>
            <a:spcAft>
              <a:spcPts val="0"/>
            </a:spcAft>
            <a:buNone/>
          </a:pPr>
          <a:r>
            <a:rPr lang="es-MX" sz="1800" b="1" kern="1200" dirty="0"/>
            <a:t>Corte Constitucional</a:t>
          </a:r>
          <a:r>
            <a:rPr lang="es-MX" sz="1800" kern="1200" dirty="0"/>
            <a:t>: </a:t>
          </a:r>
        </a:p>
        <a:p>
          <a:pPr marL="0" lvl="0" indent="0" algn="l" defTabSz="800100">
            <a:lnSpc>
              <a:spcPct val="100000"/>
            </a:lnSpc>
            <a:spcBef>
              <a:spcPct val="0"/>
            </a:spcBef>
            <a:spcAft>
              <a:spcPts val="0"/>
            </a:spcAft>
            <a:buNone/>
          </a:pPr>
          <a:r>
            <a:rPr lang="es-MX" sz="1800" kern="1200" dirty="0"/>
            <a:t>Normas constitucionales, leyes, decretos y otras con fuerza de ley.</a:t>
          </a:r>
        </a:p>
        <a:p>
          <a:pPr marL="0" lvl="0" indent="0" algn="l" defTabSz="800100">
            <a:lnSpc>
              <a:spcPct val="100000"/>
            </a:lnSpc>
            <a:spcBef>
              <a:spcPct val="0"/>
            </a:spcBef>
            <a:spcAft>
              <a:spcPts val="0"/>
            </a:spcAft>
            <a:buNone/>
          </a:pPr>
          <a:r>
            <a:rPr lang="es-MX" sz="1800" u="sng" kern="1200" dirty="0"/>
            <a:t>Efectos</a:t>
          </a:r>
          <a:r>
            <a:rPr lang="es-MX" sz="1800" kern="1200" dirty="0"/>
            <a:t> de cosa juzgada y erga omnes. </a:t>
          </a:r>
        </a:p>
        <a:p>
          <a:pPr marL="0" lvl="0" indent="0" algn="l" defTabSz="800100">
            <a:lnSpc>
              <a:spcPct val="100000"/>
            </a:lnSpc>
            <a:spcBef>
              <a:spcPct val="0"/>
            </a:spcBef>
            <a:spcAft>
              <a:spcPts val="0"/>
            </a:spcAft>
            <a:buNone/>
          </a:pPr>
          <a:endParaRPr lang="es-MX" sz="1800" kern="1200" dirty="0"/>
        </a:p>
        <a:p>
          <a:pPr marL="0" lvl="0" indent="0" algn="l" defTabSz="800100">
            <a:lnSpc>
              <a:spcPct val="100000"/>
            </a:lnSpc>
            <a:spcBef>
              <a:spcPct val="0"/>
            </a:spcBef>
            <a:spcAft>
              <a:spcPts val="0"/>
            </a:spcAft>
            <a:buNone/>
          </a:pPr>
          <a:r>
            <a:rPr lang="es-MX" sz="1800" b="1" kern="1200" dirty="0"/>
            <a:t>Consejo de Estado: </a:t>
          </a:r>
          <a:r>
            <a:rPr lang="es-CO" sz="1800" i="0" kern="1200" dirty="0"/>
            <a:t>acciones de nulidad por inconstitucionalidad de los decretos dictados por el Gobierno Nacional.</a:t>
          </a:r>
        </a:p>
        <a:p>
          <a:pPr marL="0" lvl="0" indent="0" algn="l" defTabSz="800100">
            <a:lnSpc>
              <a:spcPct val="100000"/>
            </a:lnSpc>
            <a:spcBef>
              <a:spcPct val="0"/>
            </a:spcBef>
            <a:spcAft>
              <a:spcPts val="0"/>
            </a:spcAft>
            <a:buNone/>
          </a:pPr>
          <a:r>
            <a:rPr lang="es-MX" sz="1800" b="0" i="0" u="sng" kern="1200" dirty="0"/>
            <a:t>Efectos</a:t>
          </a:r>
          <a:r>
            <a:rPr lang="es-MX" sz="1800" b="0" i="0" u="none" kern="1200" dirty="0"/>
            <a:t> anula el AA.</a:t>
          </a:r>
          <a:endParaRPr lang="es-CO" sz="1800" b="0" i="0" u="sng" kern="1200" dirty="0"/>
        </a:p>
      </dsp:txBody>
      <dsp:txXfrm>
        <a:off x="1070561" y="0"/>
        <a:ext cx="3323945" cy="4385054"/>
      </dsp:txXfrm>
    </dsp:sp>
    <dsp:sp modelId="{E34DB0B2-B88A-4CB3-A496-8FAE3805B469}">
      <dsp:nvSpPr>
        <dsp:cNvPr id="0" name=""/>
        <dsp:cNvSpPr/>
      </dsp:nvSpPr>
      <dsp:spPr>
        <a:xfrm>
          <a:off x="4667449" y="0"/>
          <a:ext cx="5051665" cy="4385054"/>
        </a:xfrm>
        <a:prstGeom prst="roundRect">
          <a:avLst>
            <a:gd name="adj" fmla="val 5000"/>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68580" rIns="88900" bIns="0" numCol="1" spcCol="1270" anchor="t" anchorCtr="0">
          <a:noAutofit/>
        </a:bodyPr>
        <a:lstStyle/>
        <a:p>
          <a:pPr marL="0" lvl="0" indent="0" algn="r" defTabSz="889000">
            <a:lnSpc>
              <a:spcPct val="90000"/>
            </a:lnSpc>
            <a:spcBef>
              <a:spcPct val="0"/>
            </a:spcBef>
            <a:spcAft>
              <a:spcPct val="35000"/>
            </a:spcAft>
            <a:buNone/>
          </a:pPr>
          <a:r>
            <a:rPr lang="es-MX" sz="2000" b="1" kern="1200" dirty="0"/>
            <a:t>CONCRETO - DIFUSO</a:t>
          </a:r>
          <a:endParaRPr lang="es-CO" sz="2000" b="1" kern="1200" dirty="0"/>
        </a:p>
      </dsp:txBody>
      <dsp:txXfrm rot="16200000">
        <a:off x="3374743" y="1292705"/>
        <a:ext cx="3595744" cy="1010333"/>
      </dsp:txXfrm>
    </dsp:sp>
    <dsp:sp modelId="{FF609EFA-4AA2-4F55-9DFB-FD58564BF572}">
      <dsp:nvSpPr>
        <dsp:cNvPr id="0" name=""/>
        <dsp:cNvSpPr/>
      </dsp:nvSpPr>
      <dsp:spPr>
        <a:xfrm rot="5400000">
          <a:off x="4374078" y="3326440"/>
          <a:ext cx="644470" cy="865940"/>
        </a:xfrm>
        <a:prstGeom prst="flowChartExtract">
          <a:avLst/>
        </a:prstGeom>
        <a:solidFill>
          <a:schemeClr val="lt1">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83EA44C1-DE08-48E9-93FD-9CFC8E44443E}">
      <dsp:nvSpPr>
        <dsp:cNvPr id="0" name=""/>
        <dsp:cNvSpPr/>
      </dsp:nvSpPr>
      <dsp:spPr>
        <a:xfrm>
          <a:off x="5730074" y="0"/>
          <a:ext cx="3763490" cy="4385054"/>
        </a:xfrm>
        <a:prstGeom prst="rect">
          <a:avLst/>
        </a:prstGeom>
        <a:noFill/>
        <a:ln w="15875" cap="rnd" cmpd="sng" algn="ctr">
          <a:noFill/>
          <a:prstDash val="solid"/>
        </a:ln>
        <a:effectLst/>
        <a:sp3d/>
      </dsp:spPr>
      <dsp:style>
        <a:lnRef idx="2">
          <a:scrgbClr r="0" g="0" b="0"/>
        </a:lnRef>
        <a:fillRef idx="1">
          <a:scrgbClr r="0" g="0" b="0"/>
        </a:fillRef>
        <a:effectRef idx="0">
          <a:scrgbClr r="0" g="0" b="0"/>
        </a:effectRef>
        <a:fontRef idx="minor">
          <a:schemeClr val="lt1"/>
        </a:fontRef>
      </dsp:style>
      <dsp:txBody>
        <a:bodyPr spcFirstLastPara="0" vert="horz" wrap="square" lIns="0" tIns="61722" rIns="0" bIns="0" numCol="1" spcCol="1270" anchor="t" anchorCtr="0">
          <a:noAutofit/>
        </a:bodyPr>
        <a:lstStyle/>
        <a:p>
          <a:pPr marL="0" lvl="0" indent="0" algn="l" defTabSz="800100">
            <a:lnSpc>
              <a:spcPct val="90000"/>
            </a:lnSpc>
            <a:spcBef>
              <a:spcPct val="0"/>
            </a:spcBef>
            <a:spcAft>
              <a:spcPct val="35000"/>
            </a:spcAft>
            <a:buNone/>
          </a:pPr>
          <a:endParaRPr lang="es-CO" sz="1800" kern="1200" dirty="0"/>
        </a:p>
        <a:p>
          <a:pPr marL="0" lvl="0" indent="0" algn="l" defTabSz="800100">
            <a:lnSpc>
              <a:spcPct val="90000"/>
            </a:lnSpc>
            <a:spcBef>
              <a:spcPct val="0"/>
            </a:spcBef>
            <a:spcAft>
              <a:spcPct val="35000"/>
            </a:spcAft>
            <a:buNone/>
          </a:pPr>
          <a:r>
            <a:rPr lang="es-CO" sz="1800" kern="1200" dirty="0"/>
            <a:t>Debe ser aplicado por autoridades y particulares en cada caso concreto</a:t>
          </a:r>
        </a:p>
      </dsp:txBody>
      <dsp:txXfrm>
        <a:off x="5730074" y="0"/>
        <a:ext cx="3763490" cy="4385054"/>
      </dsp:txXfrm>
    </dsp:sp>
  </dsp:spTree>
</dsp:drawing>
</file>

<file path=ppt/diagrams/layout1.xml><?xml version="1.0" encoding="utf-8"?>
<dgm:layoutDef xmlns:dgm="http://schemas.openxmlformats.org/drawingml/2006/diagram" xmlns:a="http://schemas.openxmlformats.org/drawingml/2006/main" uniqueId="urn:microsoft.com/office/officeart/2005/8/layout/hProcess7">
  <dgm:title val=""/>
  <dgm:desc val=""/>
  <dgm:catLst>
    <dgm:cat type="process" pri="21000"/>
    <dgm:cat type="list" pri="90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Lst>
      <dgm:cxnLst>
        <dgm:cxn modelId="4" srcId="0" destId="1" srcOrd="0" destOrd="0"/>
        <dgm:cxn modelId="5" srcId="0" destId="2" srcOrd="1" destOrd="0"/>
        <dgm:cxn modelId="6" srcId="0" destId="3" srcOrd="2" destOrd="0"/>
        <dgm:cxn modelId="13" srcId="1" destId="11" srcOrd="0" destOrd="0"/>
        <dgm:cxn modelId="23" srcId="2" destId="21" srcOrd="0" destOrd="0"/>
        <dgm:cxn modelId="33" srcId="3" destId="31" srcOrd="0"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h" for="ch" forName="compositeNode" refType="h"/>
      <dgm:constr type="w" for="ch" forName="compositeNode" refType="w"/>
      <dgm:constr type="w" for="ch" forName="hSp" refType="w" refFor="ch" refForName="compositeNode" fact="-0.035"/>
      <dgm:constr type="w" for="des" forName="simulatedConn" refType="w" refFor="ch" refForName="compositeNode" fact="0.15"/>
      <dgm:constr type="h" for="des" forName="simulatedConn" refType="w" refFor="des" refForName="simulatedConn"/>
      <dgm:constr type="h" for="des" forName="vSp1" refType="w" refFor="ch" refForName="compositeNode" fact="0.8"/>
      <dgm:constr type="h" for="des" forName="vSp2" refType="w" refFor="ch" refForName="compositeNode" fact="0.07"/>
      <dgm:constr type="w" for="ch" forName="vProcSp" refType="w" refFor="des" refForName="simulatedConn" op="equ"/>
      <dgm:constr type="h" for="ch" forName="vProcSp" refType="h" refFor="ch" refForName="compositeNode" op="equ"/>
      <dgm:constr type="w" for="ch" forName="sibTrans" refType="w" refFor="ch" refForName="compositeNode" fact="-0.08"/>
      <dgm:constr type="primFontSz" for="des" forName="parentNode" op="equ"/>
      <dgm:constr type="primFontSz" for="des" forName="childNode" op="equ"/>
    </dgm:constrLst>
    <dgm:ruleLst/>
    <dgm:forEach name="Name4" axis="ch" ptType="node">
      <dgm:layoutNode name="compositeNode">
        <dgm:varLst>
          <dgm:bulletEnabled val="1"/>
        </dgm:varLst>
        <dgm:alg type="composite"/>
        <dgm:choose name="Name5">
          <dgm:if name="Name6" func="var" arg="dir" op="equ" val="norm">
            <dgm:constrLst>
              <dgm:constr type="h" refType="w" op="lte" fact="1.2"/>
              <dgm:constr type="w" for="ch" forName="bgRect" refType="w"/>
              <dgm:constr type="h" for="ch" forName="bgRect" refType="h"/>
              <dgm:constr type="t" for="ch" forName="bgRect"/>
              <dgm:constr type="l" for="ch" forName="bgRect"/>
              <dgm:constr type="w" for="ch" forName="parentNode" refType="w" refFor="ch" refForName="bgRect" fact="0.2"/>
              <dgm:constr type="h" for="ch" forName="parentNode" refType="h" fact="0.82"/>
              <dgm:constr type="t" for="ch" forName="parentNode"/>
              <dgm:constr type="l" for="ch" forName="parentNode"/>
              <dgm:constr type="r" for="ch" forName="childNode" refType="r" refFor="ch" refForName="bgRect" fact="0.945"/>
              <dgm:constr type="h" for="ch" forName="childNode" refType="h" refFor="ch" refForName="bgRect" op="equ"/>
              <dgm:constr type="t" for="ch" forName="childNode"/>
              <dgm:constr type="l" for="ch" forName="childNode" refType="r" refFor="ch" refForName="parentNode"/>
            </dgm:constrLst>
          </dgm:if>
          <dgm:else name="Name7">
            <dgm:constrLst>
              <dgm:constr type="h" refType="w" op="lte" fact="1.2"/>
              <dgm:constr type="w" for="ch" forName="bgRect" refType="w"/>
              <dgm:constr type="h" for="ch" forName="bgRect" refType="h"/>
              <dgm:constr type="t" for="ch" forName="bgRect"/>
              <dgm:constr type="r" for="ch" forName="bgRect" refType="w"/>
              <dgm:constr type="w" for="ch" forName="parentNode" refType="w" refFor="ch" refForName="bgRect" fact="0.2"/>
              <dgm:constr type="h" for="ch" forName="parentNode" refType="h" fact="0.82"/>
              <dgm:constr type="t" for="ch" forName="parentNode"/>
              <dgm:constr type="r" for="ch" forName="parentNode" refType="w"/>
              <dgm:constr type="h" for="ch" forName="childNode" refType="h" refFor="ch" refForName="bgRect"/>
              <dgm:constr type="t" for="ch" forName="childNode"/>
              <dgm:constr type="r" for="ch" forName="childNode" refType="l" refFor="ch" refForName="parentNode"/>
              <dgm:constr type="l" for="ch" forName="childNode" refType="w" refFor="ch" refForName="bgRect" fact="0.055"/>
            </dgm:constrLst>
          </dgm:else>
        </dgm:choose>
        <dgm:ruleLst>
          <dgm:rule type="w" for="ch" forName="childNode" val="NaN" fact="NaN" max="30"/>
        </dgm:ruleLst>
        <dgm:layoutNode name="bgRect" styleLbl="node1">
          <dgm:alg type="sp"/>
          <dgm:shape xmlns:r="http://schemas.openxmlformats.org/officeDocument/2006/relationships" type="roundRect" r:blip="" zOrderOff="-1">
            <dgm:adjLst>
              <dgm:adj idx="1" val="0.05"/>
            </dgm:adjLst>
          </dgm:shape>
          <dgm:presOf axis="self"/>
          <dgm:constrLst/>
          <dgm:ruleLst/>
        </dgm:layoutNode>
        <dgm:layoutNode name="parentNode" styleLbl="node1">
          <dgm:varLst>
            <dgm:chMax val="0"/>
            <dgm:bulletEnabled val="1"/>
          </dgm:varLst>
          <dgm:presOf axis="self"/>
          <dgm:choose name="Name8">
            <dgm:if name="Name9" func="var" arg="dir" op="equ" val="norm">
              <dgm:alg type="tx">
                <dgm:param type="autoTxRot" val="grav"/>
                <dgm:param type="txAnchorVert" val="t"/>
                <dgm:param type="parTxLTRAlign" val="r"/>
                <dgm:param type="parTxRTLAlign" val="r"/>
              </dgm:alg>
              <dgm:shape xmlns:r="http://schemas.openxmlformats.org/officeDocument/2006/relationships" rot="270" type="rect" r:blip="" hideGeom="1">
                <dgm:adjLst/>
              </dgm:shape>
              <dgm:constrLst>
                <dgm:constr type="primFontSz" val="65"/>
                <dgm:constr type="lMarg"/>
                <dgm:constr type="rMarg" refType="primFontSz" fact="0.35"/>
                <dgm:constr type="tMarg" refType="primFontSz" fact="0.27"/>
                <dgm:constr type="bMarg"/>
              </dgm:constrLst>
            </dgm:if>
            <dgm:else name="Name10">
              <dgm:alg type="tx">
                <dgm:param type="autoTxRot" val="grav"/>
                <dgm:param type="txAnchorVert" val="t"/>
                <dgm:param type="parTxLTRAlign" val="l"/>
                <dgm:param type="parTxRTLAlign" val="l"/>
              </dgm:alg>
              <dgm:shape xmlns:r="http://schemas.openxmlformats.org/officeDocument/2006/relationships" rot="90" type="rect" r:blip="" hideGeom="1">
                <dgm:adjLst/>
              </dgm:shape>
              <dgm:constrLst>
                <dgm:constr type="primFontSz" val="65"/>
                <dgm:constr type="lMarg" refType="primFontSz" fact="0.35"/>
                <dgm:constr type="rMarg"/>
                <dgm:constr type="tMarg" refType="primFontSz" fact="0.27"/>
                <dgm:constr type="bMarg"/>
              </dgm:constrLst>
            </dgm:else>
          </dgm:choose>
          <dgm:ruleLst>
            <dgm:rule type="primFontSz" val="5" fact="NaN" max="NaN"/>
          </dgm:ruleLst>
        </dgm:layoutNode>
        <dgm:choose name="Name11">
          <dgm:if name="Name12" axis="ch" ptType="node" func="cnt" op="gte" val="1">
            <dgm:layoutNode name="childNode" styleLbl="node1" moveWith="bgRect">
              <dgm:varLst>
                <dgm:bulletEnabled val="1"/>
              </dgm:varLst>
              <dgm:alg type="tx">
                <dgm:param type="parTxLTRAlign" val="l"/>
                <dgm:param type="parTxRTLAlign" val="r"/>
                <dgm:param type="txAnchorVert" val="t"/>
              </dgm:alg>
              <dgm:shape xmlns:r="http://schemas.openxmlformats.org/officeDocument/2006/relationships" type="rect" r:blip="" hideGeom="1">
                <dgm:adjLst/>
              </dgm:shape>
              <dgm:presOf axis="des" ptType="node"/>
              <dgm:constrLst>
                <dgm:constr type="primFontSz" val="65"/>
                <dgm:constr type="lMarg"/>
                <dgm:constr type="bMarg"/>
                <dgm:constr type="tMarg" refType="primFontSz" fact="0.27"/>
                <dgm:constr type="rMarg"/>
              </dgm:constrLst>
              <dgm:ruleLst>
                <dgm:rule type="primFontSz" val="5" fact="NaN" max="NaN"/>
              </dgm:ruleLst>
            </dgm:layoutNode>
          </dgm:if>
          <dgm:else name="Name13"/>
        </dgm:choose>
      </dgm:layoutNode>
      <dgm:forEach name="Name14" axis="followSib" ptType="sibTrans" cnt="1">
        <dgm:layoutNode name="hSp">
          <dgm:alg type="sp"/>
          <dgm:shape xmlns:r="http://schemas.openxmlformats.org/officeDocument/2006/relationships" r:blip="">
            <dgm:adjLst/>
          </dgm:shape>
          <dgm:presOf/>
          <dgm:constrLst/>
          <dgm:ruleLst/>
        </dgm:layoutNode>
        <dgm:layoutNode name="vProcSp" moveWith="bgRect">
          <dgm:alg type="lin">
            <dgm:param type="linDir" val="fromT"/>
          </dgm:alg>
          <dgm:shape xmlns:r="http://schemas.openxmlformats.org/officeDocument/2006/relationships" r:blip="">
            <dgm:adjLst/>
          </dgm:shape>
          <dgm:presOf/>
          <dgm:constrLst>
            <dgm:constr type="w" for="ch" forName="vSp1" refType="w"/>
            <dgm:constr type="w" for="ch" forName="simulatedConn" refType="w"/>
            <dgm:constr type="w" for="ch" forName="vSp2" refType="w"/>
          </dgm:constrLst>
          <dgm:ruleLst/>
          <dgm:layoutNode name="vSp1">
            <dgm:alg type="sp"/>
            <dgm:shape xmlns:r="http://schemas.openxmlformats.org/officeDocument/2006/relationships" r:blip="">
              <dgm:adjLst/>
            </dgm:shape>
            <dgm:presOf/>
            <dgm:constrLst/>
            <dgm:ruleLst/>
          </dgm:layoutNode>
          <dgm:layoutNode name="simulatedConn" styleLbl="solidFgAcc1">
            <dgm:alg type="sp"/>
            <dgm:choose name="Name15">
              <dgm:if name="Name16" func="var" arg="dir" op="equ" val="norm">
                <dgm:shape xmlns:r="http://schemas.openxmlformats.org/officeDocument/2006/relationships" rot="90" type="flowChartExtract" r:blip="">
                  <dgm:adjLst/>
                </dgm:shape>
              </dgm:if>
              <dgm:else name="Name17">
                <dgm:shape xmlns:r="http://schemas.openxmlformats.org/officeDocument/2006/relationships" rot="-90" type="flowChartExtract" r:blip="">
                  <dgm:adjLst/>
                </dgm:shape>
              </dgm:else>
            </dgm:choose>
            <dgm:presOf/>
            <dgm:constrLst/>
            <dgm:ruleLst/>
          </dgm:layoutNode>
          <dgm:layoutNode name="vSp2">
            <dgm:alg type="sp"/>
            <dgm:shape xmlns:r="http://schemas.openxmlformats.org/officeDocument/2006/relationships" r:blip="">
              <dgm:adjLst/>
            </dgm:shape>
            <dgm:presOf/>
            <dgm:constrLst/>
            <dgm:ruleLst/>
          </dgm:layoutNode>
        </dgm:layoutNode>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6/28/2023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‹Nº›</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ítulo y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Editar los estilos de texto del patrón</a:t>
            </a:r>
          </a:p>
        </p:txBody>
      </p:sp>
      <p:sp>
        <p:nvSpPr>
          <p:cNvPr id="4" name="Date Placeholder 3"/>
          <p:cNvSpPr>
            <a:spLocks noGrp="1"/>
          </p:cNvSpPr>
          <p:nvPr>
            <p:ph type="dt" sz="half" idx="10"/>
          </p:nvPr>
        </p:nvSpPr>
        <p:spPr/>
        <p:txBody>
          <a:bodyPr/>
          <a:lstStyle/>
          <a:p>
            <a:fld id="{B61BEF0D-F0BB-DE4B-95CE-6DB70DBA9567}" type="datetimeFigureOut">
              <a:rPr lang="en-US" dirty="0"/>
              <a:pPr/>
              <a:t>6/28/2023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‹Nº›</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s-ES"/>
              <a:t>Haga clic para modificar el estilo de título del patrón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a:t>Editar los estilos de texto del patrón</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Editar los estilos de texto del patrón</a:t>
            </a:r>
          </a:p>
        </p:txBody>
      </p:sp>
      <p:sp>
        <p:nvSpPr>
          <p:cNvPr id="4" name="Date Placeholder 3"/>
          <p:cNvSpPr>
            <a:spLocks noGrp="1"/>
          </p:cNvSpPr>
          <p:nvPr>
            <p:ph type="dt" sz="half" idx="10"/>
          </p:nvPr>
        </p:nvSpPr>
        <p:spPr/>
        <p:txBody>
          <a:bodyPr/>
          <a:lstStyle/>
          <a:p>
            <a:fld id="{B61BEF0D-F0BB-DE4B-95CE-6DB70DBA9567}" type="datetimeFigureOut">
              <a:rPr lang="en-US" dirty="0"/>
              <a:pPr/>
              <a:t>6/28/2023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‹Nº›</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s-ES"/>
              <a:t>Haga clic para modificar el estilo de título del patrón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s-ES"/>
              <a:t>Editar los estilos de texto del patrón</a:t>
            </a:r>
          </a:p>
        </p:txBody>
      </p:sp>
      <p:sp>
        <p:nvSpPr>
          <p:cNvPr id="5" name="Date Placeholder 4"/>
          <p:cNvSpPr>
            <a:spLocks noGrp="1"/>
          </p:cNvSpPr>
          <p:nvPr>
            <p:ph type="dt" sz="half" idx="10"/>
          </p:nvPr>
        </p:nvSpPr>
        <p:spPr/>
        <p:txBody>
          <a:bodyPr/>
          <a:lstStyle/>
          <a:p>
            <a:fld id="{B61BEF0D-F0BB-DE4B-95CE-6DB70DBA9567}" type="datetimeFigureOut">
              <a:rPr lang="en-US" dirty="0"/>
              <a:pPr/>
              <a:t>6/28/2023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‹Nº›</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itar la tarjeta de nombre">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s-ES"/>
              <a:t>Haga clic para modificar el estilo de título del patrón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a:t>Editar los estilos de texto del patrón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s-ES"/>
              <a:t>Editar los estilos de texto del patrón</a:t>
            </a:r>
          </a:p>
        </p:txBody>
      </p:sp>
      <p:sp>
        <p:nvSpPr>
          <p:cNvPr id="5" name="Date Placeholder 4"/>
          <p:cNvSpPr>
            <a:spLocks noGrp="1"/>
          </p:cNvSpPr>
          <p:nvPr>
            <p:ph type="dt" sz="half" idx="10"/>
          </p:nvPr>
        </p:nvSpPr>
        <p:spPr/>
        <p:txBody>
          <a:bodyPr/>
          <a:lstStyle/>
          <a:p>
            <a:fld id="{B61BEF0D-F0BB-DE4B-95CE-6DB70DBA9567}" type="datetimeFigureOut">
              <a:rPr lang="en-US" dirty="0"/>
              <a:pPr/>
              <a:t>6/28/2023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‹Nº›</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erdadero o falso">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s-ES"/>
              <a:t>Haga clic para modificar el estilo de título del patrón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a:t>Editar los estilos de texto del patrón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s-ES"/>
              <a:t>Editar los estilos de texto del patrón</a:t>
            </a:r>
          </a:p>
        </p:txBody>
      </p:sp>
      <p:sp>
        <p:nvSpPr>
          <p:cNvPr id="5" name="Date Placeholder 4"/>
          <p:cNvSpPr>
            <a:spLocks noGrp="1"/>
          </p:cNvSpPr>
          <p:nvPr>
            <p:ph type="dt" sz="half" idx="10"/>
          </p:nvPr>
        </p:nvSpPr>
        <p:spPr/>
        <p:txBody>
          <a:bodyPr/>
          <a:lstStyle/>
          <a:p>
            <a:fld id="{B61BEF0D-F0BB-DE4B-95CE-6DB70DBA9567}" type="datetimeFigureOut">
              <a:rPr lang="en-US" dirty="0"/>
              <a:pPr/>
              <a:t>6/28/2023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‹Nº›</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nchor="t"/>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6/28/2023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6/28/2023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s-ES"/>
              <a:t>Haga clic para modificar el estilo de título del patrón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6/28/2023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Editar los estilos de texto del patrón</a:t>
            </a:r>
          </a:p>
        </p:txBody>
      </p:sp>
      <p:sp>
        <p:nvSpPr>
          <p:cNvPr id="4" name="Date Placeholder 3"/>
          <p:cNvSpPr>
            <a:spLocks noGrp="1"/>
          </p:cNvSpPr>
          <p:nvPr>
            <p:ph type="dt" sz="half" idx="10"/>
          </p:nvPr>
        </p:nvSpPr>
        <p:spPr/>
        <p:txBody>
          <a:bodyPr/>
          <a:lstStyle/>
          <a:p>
            <a:fld id="{B61BEF0D-F0BB-DE4B-95CE-6DB70DBA9567}" type="datetimeFigureOut">
              <a:rPr lang="en-US" dirty="0"/>
              <a:pPr/>
              <a:t>6/28/2023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‹Nº›</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6/28/2023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‹Nº›</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los estilos de texto del patrón</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los estilos de texto del patrón</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6/28/2023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‹Nº›</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6/28/2023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6/28/2023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s-ES"/>
              <a:t>Haga clic para modificar el estilo de título del patrón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Editar los estilos de texto del patrón</a:t>
            </a:r>
          </a:p>
        </p:txBody>
      </p:sp>
      <p:sp>
        <p:nvSpPr>
          <p:cNvPr id="5" name="Date Placeholder 4"/>
          <p:cNvSpPr>
            <a:spLocks noGrp="1"/>
          </p:cNvSpPr>
          <p:nvPr>
            <p:ph type="dt" sz="half" idx="10"/>
          </p:nvPr>
        </p:nvSpPr>
        <p:spPr/>
        <p:txBody>
          <a:bodyPr/>
          <a:lstStyle/>
          <a:p>
            <a:fld id="{B61BEF0D-F0BB-DE4B-95CE-6DB70DBA9567}" type="datetimeFigureOut">
              <a:rPr lang="en-US" dirty="0"/>
              <a:pPr/>
              <a:t>6/28/2023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Editar los estilos de texto del patrón</a:t>
            </a:r>
          </a:p>
        </p:txBody>
      </p:sp>
      <p:sp>
        <p:nvSpPr>
          <p:cNvPr id="5" name="Date Placeholder 4"/>
          <p:cNvSpPr>
            <a:spLocks noGrp="1"/>
          </p:cNvSpPr>
          <p:nvPr>
            <p:ph type="dt" sz="half" idx="10"/>
          </p:nvPr>
        </p:nvSpPr>
        <p:spPr/>
        <p:txBody>
          <a:bodyPr/>
          <a:lstStyle/>
          <a:p>
            <a:fld id="{B61BEF0D-F0BB-DE4B-95CE-6DB70DBA9567}" type="datetimeFigureOut">
              <a:rPr lang="en-US" dirty="0"/>
              <a:pPr/>
              <a:t>6/28/2023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‹Nº›</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6/28/2023</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‹Nº›</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7" Type="http://schemas.openxmlformats.org/officeDocument/2006/relationships/image" Target="../media/image2.jpeg"/><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C4E8FDB-B344-483E-9B50-06418FD9E57E}"/>
              </a:ext>
            </a:extLst>
          </p:cNvPr>
          <p:cNvSpPr>
            <a:spLocks noGrp="1"/>
          </p:cNvSpPr>
          <p:nvPr>
            <p:ph type="ctrTitle"/>
          </p:nvPr>
        </p:nvSpPr>
        <p:spPr>
          <a:xfrm>
            <a:off x="2589213" y="499282"/>
            <a:ext cx="8915399" cy="3602922"/>
          </a:xfrm>
        </p:spPr>
        <p:txBody>
          <a:bodyPr>
            <a:normAutofit/>
          </a:bodyPr>
          <a:lstStyle/>
          <a:p>
            <a:r>
              <a:rPr lang="es-MX" sz="5000" b="1" dirty="0"/>
              <a:t>EXCEPCIÓN DE INCONSTITUCIONALIDAD</a:t>
            </a:r>
            <a:endParaRPr lang="es-CO" sz="5000" b="1" dirty="0"/>
          </a:p>
        </p:txBody>
      </p:sp>
      <p:sp>
        <p:nvSpPr>
          <p:cNvPr id="3" name="Subtítulo 2">
            <a:extLst>
              <a:ext uri="{FF2B5EF4-FFF2-40B4-BE49-F238E27FC236}">
                <a16:creationId xmlns:a16="http://schemas.microsoft.com/office/drawing/2014/main" id="{BADC2C59-E174-459A-92C1-87C1690FDAD9}"/>
              </a:ext>
            </a:extLst>
          </p:cNvPr>
          <p:cNvSpPr>
            <a:spLocks noGrp="1"/>
          </p:cNvSpPr>
          <p:nvPr>
            <p:ph type="subTitle" idx="1"/>
          </p:nvPr>
        </p:nvSpPr>
        <p:spPr>
          <a:xfrm>
            <a:off x="2589213" y="4265650"/>
            <a:ext cx="8915399" cy="1126283"/>
          </a:xfrm>
        </p:spPr>
        <p:txBody>
          <a:bodyPr/>
          <a:lstStyle/>
          <a:p>
            <a:pPr algn="ctr"/>
            <a:endParaRPr lang="es-MX" dirty="0"/>
          </a:p>
          <a:p>
            <a:pPr algn="ctr"/>
            <a:r>
              <a:rPr lang="es-MX" dirty="0">
                <a:solidFill>
                  <a:schemeClr val="tx1"/>
                </a:solidFill>
              </a:rPr>
              <a:t>Conversatorio Penal, Armenia, Junio 28 de 2023</a:t>
            </a:r>
            <a:endParaRPr lang="es-CO" dirty="0">
              <a:solidFill>
                <a:schemeClr val="tx1"/>
              </a:solidFill>
            </a:endParaRPr>
          </a:p>
        </p:txBody>
      </p:sp>
      <p:sp>
        <p:nvSpPr>
          <p:cNvPr id="4" name="AutoShape 2" descr="Los primeros treinta años de la Constitución Política de Colombia ¿Un  cumpleaños feliz? | Universidad del Rosario">
            <a:extLst>
              <a:ext uri="{FF2B5EF4-FFF2-40B4-BE49-F238E27FC236}">
                <a16:creationId xmlns:a16="http://schemas.microsoft.com/office/drawing/2014/main" id="{FFF08ACD-30F3-43AE-8ED2-58AA08A5C37F}"/>
              </a:ext>
            </a:extLst>
          </p:cNvPr>
          <p:cNvSpPr>
            <a:spLocks noChangeAspect="1" noChangeArrowheads="1"/>
          </p:cNvSpPr>
          <p:nvPr/>
        </p:nvSpPr>
        <p:spPr bwMode="auto">
          <a:xfrm>
            <a:off x="5943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CO"/>
          </a:p>
        </p:txBody>
      </p:sp>
      <p:pic>
        <p:nvPicPr>
          <p:cNvPr id="1028" name="Picture 4" descr="Constitución Política de Colombia 1991 -">
            <a:extLst>
              <a:ext uri="{FF2B5EF4-FFF2-40B4-BE49-F238E27FC236}">
                <a16:creationId xmlns:a16="http://schemas.microsoft.com/office/drawing/2014/main" id="{1F38114F-5203-442F-A6CA-AF62BD293D8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054829" y="1144267"/>
            <a:ext cx="2743200" cy="16668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54952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DC65C32-F2B9-493B-BE09-7866FF61A138}"/>
              </a:ext>
            </a:extLst>
          </p:cNvPr>
          <p:cNvSpPr>
            <a:spLocks noGrp="1"/>
          </p:cNvSpPr>
          <p:nvPr>
            <p:ph type="title"/>
          </p:nvPr>
        </p:nvSpPr>
        <p:spPr>
          <a:xfrm>
            <a:off x="1937857" y="624110"/>
            <a:ext cx="9566755" cy="709740"/>
          </a:xfrm>
        </p:spPr>
        <p:txBody>
          <a:bodyPr>
            <a:normAutofit/>
          </a:bodyPr>
          <a:lstStyle/>
          <a:p>
            <a:pPr algn="ctr"/>
            <a:r>
              <a:rPr lang="es-MX" sz="3000" b="1" dirty="0"/>
              <a:t>EXCEPCIÓN DE INCONSTITUCIONALIDAD</a:t>
            </a:r>
            <a:endParaRPr lang="es-CO" sz="3000" b="1" dirty="0"/>
          </a:p>
        </p:txBody>
      </p:sp>
      <p:sp>
        <p:nvSpPr>
          <p:cNvPr id="3" name="Marcador de contenido 2">
            <a:extLst>
              <a:ext uri="{FF2B5EF4-FFF2-40B4-BE49-F238E27FC236}">
                <a16:creationId xmlns:a16="http://schemas.microsoft.com/office/drawing/2014/main" id="{11BC226C-8AB0-4D66-A631-812C2F8C1428}"/>
              </a:ext>
            </a:extLst>
          </p:cNvPr>
          <p:cNvSpPr>
            <a:spLocks noGrp="1"/>
          </p:cNvSpPr>
          <p:nvPr>
            <p:ph idx="1"/>
          </p:nvPr>
        </p:nvSpPr>
        <p:spPr>
          <a:xfrm>
            <a:off x="1937857" y="1333850"/>
            <a:ext cx="9566755" cy="4577372"/>
          </a:xfrm>
        </p:spPr>
        <p:txBody>
          <a:bodyPr>
            <a:normAutofit fontScale="77500" lnSpcReduction="20000"/>
          </a:bodyPr>
          <a:lstStyle/>
          <a:p>
            <a:pPr marL="0" indent="0">
              <a:buNone/>
            </a:pPr>
            <a:endParaRPr lang="en-US" dirty="0"/>
          </a:p>
          <a:p>
            <a:pPr marL="0" indent="0">
              <a:buNone/>
            </a:pPr>
            <a:r>
              <a:rPr lang="en-US" sz="2100" dirty="0">
                <a:solidFill>
                  <a:schemeClr val="tx1"/>
                </a:solidFill>
              </a:rPr>
              <a:t>Art. 4 Constitución Política:</a:t>
            </a:r>
          </a:p>
          <a:p>
            <a:pPr marL="0" indent="0">
              <a:buNone/>
            </a:pPr>
            <a:endParaRPr lang="es-CO" dirty="0">
              <a:solidFill>
                <a:schemeClr val="tx1"/>
              </a:solidFill>
            </a:endParaRPr>
          </a:p>
          <a:p>
            <a:pPr lvl="0" algn="just">
              <a:lnSpc>
                <a:spcPct val="120000"/>
              </a:lnSpc>
            </a:pPr>
            <a:r>
              <a:rPr lang="es-CO" sz="1900" dirty="0">
                <a:solidFill>
                  <a:schemeClr val="tx1"/>
                </a:solidFill>
              </a:rPr>
              <a:t>La Constitución es “</a:t>
            </a:r>
            <a:r>
              <a:rPr lang="es-CO" sz="1900" b="1" i="1" dirty="0">
                <a:solidFill>
                  <a:schemeClr val="tx1"/>
                </a:solidFill>
              </a:rPr>
              <a:t>norma de normas</a:t>
            </a:r>
            <a:r>
              <a:rPr lang="es-CO" sz="1900" dirty="0">
                <a:solidFill>
                  <a:schemeClr val="tx1"/>
                </a:solidFill>
              </a:rPr>
              <a:t>”, lo que “</a:t>
            </a:r>
            <a:r>
              <a:rPr lang="es-CO" sz="1900" i="1" dirty="0">
                <a:solidFill>
                  <a:schemeClr val="tx1"/>
                </a:solidFill>
              </a:rPr>
              <a:t>impone su máxima condición jerárquica en el sistema de fuentes de derecho</a:t>
            </a:r>
            <a:r>
              <a:rPr lang="es-CO" sz="1900" dirty="0">
                <a:solidFill>
                  <a:schemeClr val="tx1"/>
                </a:solidFill>
              </a:rPr>
              <a:t>”. </a:t>
            </a:r>
          </a:p>
          <a:p>
            <a:pPr lvl="0" algn="just">
              <a:lnSpc>
                <a:spcPct val="120000"/>
              </a:lnSpc>
            </a:pPr>
            <a:r>
              <a:rPr lang="es-CO" sz="1900" i="1" dirty="0">
                <a:solidFill>
                  <a:schemeClr val="tx1"/>
                </a:solidFill>
              </a:rPr>
              <a:t>“En todo caso de incompatibilidad entre la Constitución y la ley u otra norma jurídica, se aplicarán las disposiciones constitucionales</a:t>
            </a:r>
            <a:r>
              <a:rPr lang="es-CO" sz="1900" dirty="0">
                <a:solidFill>
                  <a:schemeClr val="tx1"/>
                </a:solidFill>
              </a:rPr>
              <a:t>”.</a:t>
            </a:r>
          </a:p>
          <a:p>
            <a:pPr lvl="0" algn="just">
              <a:lnSpc>
                <a:spcPct val="120000"/>
              </a:lnSpc>
            </a:pPr>
            <a:r>
              <a:rPr lang="es-CO" sz="1900" dirty="0">
                <a:solidFill>
                  <a:schemeClr val="tx1"/>
                </a:solidFill>
              </a:rPr>
              <a:t>El principio de supremacía constitucional erige a la Constitución como “</a:t>
            </a:r>
            <a:r>
              <a:rPr lang="es-CO" sz="1900" i="1" dirty="0">
                <a:solidFill>
                  <a:schemeClr val="tx1"/>
                </a:solidFill>
              </a:rPr>
              <a:t>el marco supremo y último para determinar tanto la pertenencia al orden jurídico como la validez de cualquier norma, regla o decisión que formulen o profieran los órganos por ella instaurados</a:t>
            </a:r>
            <a:r>
              <a:rPr lang="es-CO" sz="1900" dirty="0">
                <a:solidFill>
                  <a:schemeClr val="tx1"/>
                </a:solidFill>
              </a:rPr>
              <a:t>”. </a:t>
            </a:r>
          </a:p>
          <a:p>
            <a:pPr lvl="0" algn="just">
              <a:lnSpc>
                <a:spcPct val="120000"/>
              </a:lnSpc>
            </a:pPr>
            <a:r>
              <a:rPr lang="es-CO" sz="1900" dirty="0">
                <a:solidFill>
                  <a:schemeClr val="tx1"/>
                </a:solidFill>
              </a:rPr>
              <a:t>El principio de supremacía de la Constitución “</a:t>
            </a:r>
            <a:r>
              <a:rPr lang="es-CO" sz="1900" i="1" dirty="0">
                <a:solidFill>
                  <a:schemeClr val="tx1"/>
                </a:solidFill>
              </a:rPr>
              <a:t>tiene como su principal garantía la existencia del control de constitucionalidad</a:t>
            </a:r>
            <a:r>
              <a:rPr lang="es-CO" sz="1900" dirty="0">
                <a:solidFill>
                  <a:schemeClr val="tx1"/>
                </a:solidFill>
              </a:rPr>
              <a:t>”.</a:t>
            </a:r>
          </a:p>
          <a:p>
            <a:pPr marL="0" indent="0" algn="just">
              <a:lnSpc>
                <a:spcPct val="120000"/>
              </a:lnSpc>
              <a:buNone/>
            </a:pPr>
            <a:endParaRPr lang="fr-FR" sz="1900" dirty="0"/>
          </a:p>
          <a:p>
            <a:pPr marL="0" indent="0" algn="just">
              <a:lnSpc>
                <a:spcPct val="120000"/>
              </a:lnSpc>
              <a:buNone/>
            </a:pPr>
            <a:r>
              <a:rPr lang="fr-FR" sz="1900" b="1" dirty="0">
                <a:solidFill>
                  <a:schemeClr val="accent1"/>
                </a:solidFill>
              </a:rPr>
              <a:t>FUENTE</a:t>
            </a:r>
            <a:r>
              <a:rPr lang="fr-FR" sz="1900" dirty="0"/>
              <a:t>: </a:t>
            </a:r>
            <a:r>
              <a:rPr lang="fr-FR" sz="1900" dirty="0">
                <a:solidFill>
                  <a:schemeClr val="tx1"/>
                </a:solidFill>
              </a:rPr>
              <a:t>Sentencias T-006 de 1992, C-415 de 2012, C-400 de 2013, C-054 de 2016 y C-415 de 2016.</a:t>
            </a:r>
            <a:endParaRPr lang="es-CO" sz="1900" dirty="0">
              <a:solidFill>
                <a:schemeClr val="tx1"/>
              </a:solidFill>
            </a:endParaRPr>
          </a:p>
          <a:p>
            <a:pPr marL="0" indent="0">
              <a:buNone/>
            </a:pPr>
            <a:endParaRPr lang="es-CO" dirty="0"/>
          </a:p>
        </p:txBody>
      </p:sp>
    </p:spTree>
    <p:extLst>
      <p:ext uri="{BB962C8B-B14F-4D97-AF65-F5344CB8AC3E}">
        <p14:creationId xmlns:p14="http://schemas.microsoft.com/office/powerpoint/2010/main" val="41109598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375A813-A07C-4489-9DB4-3D285AEBF1DB}"/>
              </a:ext>
            </a:extLst>
          </p:cNvPr>
          <p:cNvSpPr>
            <a:spLocks noGrp="1"/>
          </p:cNvSpPr>
          <p:nvPr>
            <p:ph type="title"/>
          </p:nvPr>
        </p:nvSpPr>
        <p:spPr>
          <a:xfrm>
            <a:off x="2004969" y="624110"/>
            <a:ext cx="9499643" cy="743296"/>
          </a:xfrm>
        </p:spPr>
        <p:txBody>
          <a:bodyPr>
            <a:noAutofit/>
          </a:bodyPr>
          <a:lstStyle/>
          <a:p>
            <a:pPr algn="ctr"/>
            <a:r>
              <a:rPr lang="es-MX" sz="3000" b="1" dirty="0"/>
              <a:t>CONTROLES: </a:t>
            </a:r>
            <a:r>
              <a:rPr lang="es-MX" sz="3000" dirty="0"/>
              <a:t>Sistema mixto que combina:</a:t>
            </a:r>
            <a:br>
              <a:rPr lang="es-MX" sz="3000" dirty="0"/>
            </a:br>
            <a:endParaRPr lang="es-CO" sz="3000" dirty="0"/>
          </a:p>
        </p:txBody>
      </p:sp>
      <p:graphicFrame>
        <p:nvGraphicFramePr>
          <p:cNvPr id="8" name="Marcador de contenido 7">
            <a:extLst>
              <a:ext uri="{FF2B5EF4-FFF2-40B4-BE49-F238E27FC236}">
                <a16:creationId xmlns:a16="http://schemas.microsoft.com/office/drawing/2014/main" id="{0B896F89-8FE2-4032-87EE-9D089A512CD8}"/>
              </a:ext>
            </a:extLst>
          </p:cNvPr>
          <p:cNvGraphicFramePr>
            <a:graphicFrameLocks noGrp="1"/>
          </p:cNvGraphicFramePr>
          <p:nvPr>
            <p:ph idx="1"/>
            <p:extLst>
              <p:ext uri="{D42A27DB-BD31-4B8C-83A1-F6EECF244321}">
                <p14:modId xmlns:p14="http://schemas.microsoft.com/office/powerpoint/2010/main" val="3151653052"/>
              </p:ext>
            </p:extLst>
          </p:nvPr>
        </p:nvGraphicFramePr>
        <p:xfrm>
          <a:off x="2004969" y="1526796"/>
          <a:ext cx="9722840" cy="438505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2050" name="Picture 2" descr="Todo lo que debe saber sobre la excepción de inconstitucionalidad | Ámbito  Jurídico">
            <a:extLst>
              <a:ext uri="{FF2B5EF4-FFF2-40B4-BE49-F238E27FC236}">
                <a16:creationId xmlns:a16="http://schemas.microsoft.com/office/drawing/2014/main" id="{02697ABC-B1C8-4254-971C-792FBCD7EF30}"/>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7744174" y="3429000"/>
            <a:ext cx="3028950" cy="15144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692352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64B78B5-765E-4524-8D26-D6476518B15A}"/>
              </a:ext>
            </a:extLst>
          </p:cNvPr>
          <p:cNvSpPr>
            <a:spLocks noGrp="1"/>
          </p:cNvSpPr>
          <p:nvPr>
            <p:ph type="title"/>
          </p:nvPr>
        </p:nvSpPr>
        <p:spPr>
          <a:xfrm>
            <a:off x="1736521" y="624110"/>
            <a:ext cx="9768091" cy="869130"/>
          </a:xfrm>
        </p:spPr>
        <p:txBody>
          <a:bodyPr>
            <a:normAutofit/>
          </a:bodyPr>
          <a:lstStyle/>
          <a:p>
            <a:pPr algn="ctr"/>
            <a:r>
              <a:rPr lang="es-MX" sz="3000" b="1" dirty="0"/>
              <a:t>EXCEPCIÓN DE INCONSTITUCIONALIDAD</a:t>
            </a:r>
            <a:endParaRPr lang="es-CO" sz="3000" dirty="0"/>
          </a:p>
        </p:txBody>
      </p:sp>
      <p:sp>
        <p:nvSpPr>
          <p:cNvPr id="3" name="Marcador de contenido 2">
            <a:extLst>
              <a:ext uri="{FF2B5EF4-FFF2-40B4-BE49-F238E27FC236}">
                <a16:creationId xmlns:a16="http://schemas.microsoft.com/office/drawing/2014/main" id="{82136799-9795-4CD0-9DEF-99DE0D718C0C}"/>
              </a:ext>
            </a:extLst>
          </p:cNvPr>
          <p:cNvSpPr>
            <a:spLocks noGrp="1"/>
          </p:cNvSpPr>
          <p:nvPr>
            <p:ph idx="1"/>
          </p:nvPr>
        </p:nvSpPr>
        <p:spPr>
          <a:xfrm>
            <a:off x="1736521" y="1342239"/>
            <a:ext cx="9768091" cy="4781724"/>
          </a:xfrm>
        </p:spPr>
        <p:txBody>
          <a:bodyPr>
            <a:normAutofit fontScale="55000" lnSpcReduction="20000"/>
          </a:bodyPr>
          <a:lstStyle/>
          <a:p>
            <a:pPr marL="0" indent="0" algn="just">
              <a:lnSpc>
                <a:spcPct val="120000"/>
              </a:lnSpc>
              <a:spcBef>
                <a:spcPts val="0"/>
              </a:spcBef>
              <a:buNone/>
            </a:pPr>
            <a:r>
              <a:rPr lang="es-CO" sz="3500" b="1" dirty="0">
                <a:solidFill>
                  <a:schemeClr val="tx1"/>
                </a:solidFill>
              </a:rPr>
              <a:t>CONCEPTO: </a:t>
            </a:r>
            <a:r>
              <a:rPr lang="es-CO" sz="3500" dirty="0">
                <a:solidFill>
                  <a:schemeClr val="tx1"/>
                </a:solidFill>
              </a:rPr>
              <a:t>es un mecanismo de control concreto de constitucionalidad para inaplicar normas legales, reglamentarias o de cualquier otra índole, cuando se evidencie “</a:t>
            </a:r>
            <a:r>
              <a:rPr lang="es-CO" sz="3500" i="1" dirty="0">
                <a:solidFill>
                  <a:schemeClr val="tx1"/>
                </a:solidFill>
              </a:rPr>
              <a:t>una clara contradicción entre la disposición aplicable a un caso concreto y las normas constitucionales</a:t>
            </a:r>
            <a:r>
              <a:rPr lang="es-CO" sz="3500" dirty="0">
                <a:solidFill>
                  <a:schemeClr val="tx1"/>
                </a:solidFill>
              </a:rPr>
              <a:t>” (</a:t>
            </a:r>
            <a:r>
              <a:rPr lang="es-ES" sz="3500" dirty="0">
                <a:solidFill>
                  <a:schemeClr val="tx1"/>
                </a:solidFill>
              </a:rPr>
              <a:t>Sentencias SU-132 de 2013 y T-389 de 2009. </a:t>
            </a:r>
            <a:r>
              <a:rPr lang="es-ES" sz="3500" i="1" dirty="0">
                <a:solidFill>
                  <a:schemeClr val="tx1"/>
                </a:solidFill>
              </a:rPr>
              <a:t>Cfr. </a:t>
            </a:r>
            <a:r>
              <a:rPr lang="es-ES" sz="3500" dirty="0">
                <a:solidFill>
                  <a:schemeClr val="tx1"/>
                </a:solidFill>
              </a:rPr>
              <a:t>Sentencia T-269 de 2015)</a:t>
            </a:r>
            <a:r>
              <a:rPr lang="es-CO" sz="3500" dirty="0">
                <a:solidFill>
                  <a:schemeClr val="tx1"/>
                </a:solidFill>
              </a:rPr>
              <a:t>.</a:t>
            </a:r>
          </a:p>
          <a:p>
            <a:pPr marL="0" indent="0" algn="just">
              <a:lnSpc>
                <a:spcPct val="120000"/>
              </a:lnSpc>
              <a:spcBef>
                <a:spcPts val="0"/>
              </a:spcBef>
              <a:buNone/>
            </a:pPr>
            <a:endParaRPr lang="es-CO" sz="3500" dirty="0">
              <a:solidFill>
                <a:schemeClr val="tx1"/>
              </a:solidFill>
            </a:endParaRPr>
          </a:p>
          <a:p>
            <a:pPr marL="0" indent="0" algn="just">
              <a:lnSpc>
                <a:spcPct val="120000"/>
              </a:lnSpc>
              <a:spcBef>
                <a:spcPts val="0"/>
              </a:spcBef>
              <a:buNone/>
            </a:pPr>
            <a:r>
              <a:rPr lang="es-CO" sz="3500" b="1" dirty="0">
                <a:solidFill>
                  <a:schemeClr val="tx1"/>
                </a:solidFill>
              </a:rPr>
              <a:t>ALCANCE: </a:t>
            </a:r>
            <a:r>
              <a:rPr lang="es-CO" sz="3500" dirty="0">
                <a:solidFill>
                  <a:schemeClr val="tx1"/>
                </a:solidFill>
              </a:rPr>
              <a:t>“</a:t>
            </a:r>
            <a:r>
              <a:rPr lang="es-CO" sz="3500" i="1" dirty="0">
                <a:solidFill>
                  <a:schemeClr val="tx1"/>
                </a:solidFill>
              </a:rPr>
              <a:t>en el caso específico, singular, concreto, y en relación con las personas involucradas en el mismo, sin que pueda exceder ese marco jurídico preciso</a:t>
            </a:r>
            <a:r>
              <a:rPr lang="es-CO" sz="3500" dirty="0">
                <a:solidFill>
                  <a:schemeClr val="tx1"/>
                </a:solidFill>
              </a:rPr>
              <a:t>” (</a:t>
            </a:r>
            <a:r>
              <a:rPr lang="es-ES" sz="3500" dirty="0">
                <a:solidFill>
                  <a:schemeClr val="tx1"/>
                </a:solidFill>
              </a:rPr>
              <a:t>Sentencia C-600 de 1998)</a:t>
            </a:r>
            <a:r>
              <a:rPr lang="es-CO" sz="3500" dirty="0">
                <a:solidFill>
                  <a:schemeClr val="tx1"/>
                </a:solidFill>
              </a:rPr>
              <a:t>.</a:t>
            </a:r>
          </a:p>
          <a:p>
            <a:pPr marL="0" indent="0" algn="just">
              <a:lnSpc>
                <a:spcPct val="120000"/>
              </a:lnSpc>
              <a:spcBef>
                <a:spcPts val="0"/>
              </a:spcBef>
              <a:buNone/>
            </a:pPr>
            <a:endParaRPr lang="es-CO" sz="3500" dirty="0"/>
          </a:p>
          <a:p>
            <a:pPr marL="0" indent="0" algn="just">
              <a:lnSpc>
                <a:spcPct val="120000"/>
              </a:lnSpc>
              <a:spcBef>
                <a:spcPts val="0"/>
              </a:spcBef>
              <a:buNone/>
            </a:pPr>
            <a:r>
              <a:rPr lang="es-CO" sz="3500" b="1" dirty="0">
                <a:solidFill>
                  <a:schemeClr val="tx1"/>
                </a:solidFill>
              </a:rPr>
              <a:t>EFECTOS:</a:t>
            </a:r>
          </a:p>
          <a:p>
            <a:pPr marL="0" indent="0" algn="just">
              <a:lnSpc>
                <a:spcPct val="120000"/>
              </a:lnSpc>
              <a:spcBef>
                <a:spcPts val="0"/>
              </a:spcBef>
              <a:buNone/>
            </a:pPr>
            <a:endParaRPr lang="es-CO" sz="2700" dirty="0"/>
          </a:p>
          <a:p>
            <a:pPr lvl="0" algn="just">
              <a:lnSpc>
                <a:spcPct val="120000"/>
              </a:lnSpc>
              <a:spcBef>
                <a:spcPts val="0"/>
              </a:spcBef>
            </a:pPr>
            <a:r>
              <a:rPr lang="es-CO" sz="3500" dirty="0">
                <a:solidFill>
                  <a:schemeClr val="tx1"/>
                </a:solidFill>
              </a:rPr>
              <a:t>Inter partes.</a:t>
            </a:r>
          </a:p>
          <a:p>
            <a:pPr lvl="0" algn="just">
              <a:lnSpc>
                <a:spcPct val="120000"/>
              </a:lnSpc>
              <a:spcBef>
                <a:spcPts val="0"/>
              </a:spcBef>
            </a:pPr>
            <a:r>
              <a:rPr lang="es-CO" sz="3500" dirty="0">
                <a:solidFill>
                  <a:schemeClr val="tx1"/>
                </a:solidFill>
              </a:rPr>
              <a:t>Solo se aplica en el caso concreto.</a:t>
            </a:r>
          </a:p>
          <a:p>
            <a:pPr algn="just">
              <a:lnSpc>
                <a:spcPct val="120000"/>
              </a:lnSpc>
              <a:spcBef>
                <a:spcPts val="0"/>
              </a:spcBef>
            </a:pPr>
            <a:r>
              <a:rPr lang="es-CO" sz="3500" dirty="0">
                <a:solidFill>
                  <a:schemeClr val="tx1"/>
                </a:solidFill>
              </a:rPr>
              <a:t>La norma legal o reglamentaria que haya sido exceptuada no desaparece del sistema jurídico y continúa siendo válida.</a:t>
            </a:r>
          </a:p>
          <a:p>
            <a:pPr marL="0" indent="0">
              <a:buNone/>
            </a:pPr>
            <a:endParaRPr lang="es-MX" dirty="0">
              <a:solidFill>
                <a:schemeClr val="tx1"/>
              </a:solidFill>
            </a:endParaRPr>
          </a:p>
        </p:txBody>
      </p:sp>
    </p:spTree>
    <p:extLst>
      <p:ext uri="{BB962C8B-B14F-4D97-AF65-F5344CB8AC3E}">
        <p14:creationId xmlns:p14="http://schemas.microsoft.com/office/powerpoint/2010/main" val="4654788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24DD8D6-79ED-4369-ABCE-669FF600E804}"/>
              </a:ext>
            </a:extLst>
          </p:cNvPr>
          <p:cNvSpPr>
            <a:spLocks noGrp="1"/>
          </p:cNvSpPr>
          <p:nvPr>
            <p:ph type="title"/>
          </p:nvPr>
        </p:nvSpPr>
        <p:spPr>
          <a:xfrm>
            <a:off x="1971413" y="624110"/>
            <a:ext cx="9533199" cy="743296"/>
          </a:xfrm>
        </p:spPr>
        <p:txBody>
          <a:bodyPr>
            <a:normAutofit/>
          </a:bodyPr>
          <a:lstStyle/>
          <a:p>
            <a:pPr algn="ctr"/>
            <a:r>
              <a:rPr lang="es-MX" sz="3000" b="1" dirty="0"/>
              <a:t>REQUISITOS PARA SU APLICACIÓN:</a:t>
            </a:r>
            <a:endParaRPr lang="es-CO" sz="3000" b="1" dirty="0"/>
          </a:p>
        </p:txBody>
      </p:sp>
      <p:sp>
        <p:nvSpPr>
          <p:cNvPr id="3" name="Marcador de contenido 2">
            <a:extLst>
              <a:ext uri="{FF2B5EF4-FFF2-40B4-BE49-F238E27FC236}">
                <a16:creationId xmlns:a16="http://schemas.microsoft.com/office/drawing/2014/main" id="{690D7A54-B756-405E-8571-EAF9AE879782}"/>
              </a:ext>
            </a:extLst>
          </p:cNvPr>
          <p:cNvSpPr>
            <a:spLocks noGrp="1"/>
          </p:cNvSpPr>
          <p:nvPr>
            <p:ph idx="1"/>
          </p:nvPr>
        </p:nvSpPr>
        <p:spPr>
          <a:xfrm>
            <a:off x="1971413" y="1535186"/>
            <a:ext cx="9533199" cy="4471332"/>
          </a:xfrm>
        </p:spPr>
        <p:txBody>
          <a:bodyPr/>
          <a:lstStyle/>
          <a:p>
            <a:pPr lvl="0" algn="just">
              <a:spcBef>
                <a:spcPts val="0"/>
              </a:spcBef>
            </a:pPr>
            <a:r>
              <a:rPr lang="es-CO" dirty="0">
                <a:solidFill>
                  <a:schemeClr val="tx1"/>
                </a:solidFill>
              </a:rPr>
              <a:t>A solicitud de parte o de oficio.</a:t>
            </a:r>
          </a:p>
          <a:p>
            <a:pPr lvl="0" algn="just">
              <a:spcBef>
                <a:spcPts val="0"/>
              </a:spcBef>
            </a:pPr>
            <a:r>
              <a:rPr lang="es-CO" dirty="0">
                <a:solidFill>
                  <a:schemeClr val="tx1"/>
                </a:solidFill>
              </a:rPr>
              <a:t>Carga argumentativa suficiente.</a:t>
            </a:r>
          </a:p>
          <a:p>
            <a:pPr algn="just">
              <a:spcBef>
                <a:spcPts val="0"/>
              </a:spcBef>
            </a:pPr>
            <a:r>
              <a:rPr lang="es-CO" dirty="0">
                <a:solidFill>
                  <a:schemeClr val="tx1"/>
                </a:solidFill>
              </a:rPr>
              <a:t>Predomina el principio de interpretación conforme </a:t>
            </a:r>
            <a:r>
              <a:rPr lang="es-CO" i="1" dirty="0">
                <a:solidFill>
                  <a:schemeClr val="tx1"/>
                </a:solidFill>
              </a:rPr>
              <a:t>“el aplicador del derecho no puede abstenerse de aplicar la norma amparándose en la excepción de inconstitucionalidad, respecto de un ámbito normativo que se encuentra específicamente cobijado por esa declaratoria de </a:t>
            </a:r>
            <a:r>
              <a:rPr lang="es-CO" i="1" dirty="0" err="1">
                <a:solidFill>
                  <a:schemeClr val="tx1"/>
                </a:solidFill>
              </a:rPr>
              <a:t>exequibilidad</a:t>
            </a:r>
            <a:r>
              <a:rPr lang="es-CO" i="1" dirty="0">
                <a:solidFill>
                  <a:schemeClr val="tx1"/>
                </a:solidFill>
              </a:rPr>
              <a:t>”.</a:t>
            </a:r>
          </a:p>
          <a:p>
            <a:pPr marL="0" indent="0" algn="just">
              <a:spcBef>
                <a:spcPts val="0"/>
              </a:spcBef>
              <a:buNone/>
            </a:pPr>
            <a:endParaRPr lang="es-CO" i="1" dirty="0">
              <a:solidFill>
                <a:schemeClr val="tx1"/>
              </a:solidFill>
            </a:endParaRPr>
          </a:p>
          <a:p>
            <a:pPr marL="0" indent="0" algn="just">
              <a:spcBef>
                <a:spcPts val="0"/>
              </a:spcBef>
              <a:buNone/>
            </a:pPr>
            <a:r>
              <a:rPr lang="es-CO" b="1" dirty="0">
                <a:solidFill>
                  <a:schemeClr val="tx1"/>
                </a:solidFill>
              </a:rPr>
              <a:t>LIMITE</a:t>
            </a:r>
            <a:r>
              <a:rPr lang="es-CO" dirty="0">
                <a:solidFill>
                  <a:schemeClr val="tx1"/>
                </a:solidFill>
              </a:rPr>
              <a:t>: De la </a:t>
            </a:r>
            <a:r>
              <a:rPr lang="es-CO" b="1" dirty="0">
                <a:solidFill>
                  <a:schemeClr val="tx1"/>
                </a:solidFill>
              </a:rPr>
              <a:t>cosa juzgada constitucional </a:t>
            </a:r>
            <a:r>
              <a:rPr lang="es-CO" dirty="0">
                <a:solidFill>
                  <a:schemeClr val="tx1"/>
                </a:solidFill>
              </a:rPr>
              <a:t>- la Corte Constitucional - : “</a:t>
            </a:r>
            <a:r>
              <a:rPr lang="es-CO" i="1" dirty="0">
                <a:solidFill>
                  <a:schemeClr val="tx1"/>
                </a:solidFill>
              </a:rPr>
              <a:t>a) deriva del principio de supremacía constitucional; b) tienen efectos erga omnes y no solo inter partes, c) su obligatoriedad para todos los casos futuros y la imposibilidad de volver a juzgar por los mismos motivos, c) la vinculatoriedad de las decisiones para todos los operadores jurídicos</a:t>
            </a:r>
            <a:r>
              <a:rPr lang="es-CO" dirty="0">
                <a:solidFill>
                  <a:schemeClr val="tx1"/>
                </a:solidFill>
              </a:rPr>
              <a:t>”.</a:t>
            </a:r>
          </a:p>
          <a:p>
            <a:pPr marL="0" indent="0" algn="just">
              <a:spcBef>
                <a:spcPts val="0"/>
              </a:spcBef>
              <a:buNone/>
            </a:pPr>
            <a:endParaRPr lang="es-CO" dirty="0"/>
          </a:p>
          <a:p>
            <a:pPr marL="0" indent="0" algn="just">
              <a:spcBef>
                <a:spcPts val="0"/>
              </a:spcBef>
              <a:buNone/>
            </a:pPr>
            <a:r>
              <a:rPr lang="es-MX" b="1" dirty="0">
                <a:solidFill>
                  <a:schemeClr val="accent1"/>
                </a:solidFill>
              </a:rPr>
              <a:t>FUENTE</a:t>
            </a:r>
            <a:r>
              <a:rPr lang="es-MX" dirty="0"/>
              <a:t>: </a:t>
            </a:r>
            <a:r>
              <a:rPr lang="es-CO" dirty="0">
                <a:solidFill>
                  <a:schemeClr val="tx1"/>
                </a:solidFill>
              </a:rPr>
              <a:t>Sentencias C-131 de 1993 y T-704 de 2012. </a:t>
            </a:r>
            <a:endParaRPr lang="es-MX" dirty="0">
              <a:solidFill>
                <a:schemeClr val="tx1"/>
              </a:solidFill>
            </a:endParaRPr>
          </a:p>
          <a:p>
            <a:pPr marL="0" indent="0">
              <a:buNone/>
            </a:pPr>
            <a:endParaRPr lang="es-CO" dirty="0"/>
          </a:p>
        </p:txBody>
      </p:sp>
    </p:spTree>
    <p:extLst>
      <p:ext uri="{BB962C8B-B14F-4D97-AF65-F5344CB8AC3E}">
        <p14:creationId xmlns:p14="http://schemas.microsoft.com/office/powerpoint/2010/main" val="414353808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D4440CBB-01D6-4CA2-86B1-71F4005421FD}"/>
              </a:ext>
            </a:extLst>
          </p:cNvPr>
          <p:cNvSpPr>
            <a:spLocks noGrp="1"/>
          </p:cNvSpPr>
          <p:nvPr>
            <p:ph idx="1"/>
          </p:nvPr>
        </p:nvSpPr>
        <p:spPr>
          <a:xfrm>
            <a:off x="1845578" y="805343"/>
            <a:ext cx="9659034" cy="5105879"/>
          </a:xfrm>
        </p:spPr>
        <p:txBody>
          <a:bodyPr>
            <a:normAutofit/>
          </a:bodyPr>
          <a:lstStyle/>
          <a:p>
            <a:pPr marL="0" indent="0">
              <a:spcBef>
                <a:spcPts val="0"/>
              </a:spcBef>
              <a:buNone/>
            </a:pPr>
            <a:r>
              <a:rPr lang="es-CO" b="1" dirty="0"/>
              <a:t>CONSECUENCIAS: </a:t>
            </a:r>
            <a:r>
              <a:rPr lang="es-CO" dirty="0"/>
              <a:t> </a:t>
            </a:r>
          </a:p>
          <a:p>
            <a:pPr marL="0" indent="0">
              <a:spcBef>
                <a:spcPts val="0"/>
              </a:spcBef>
              <a:buNone/>
            </a:pPr>
            <a:endParaRPr lang="es-CO" dirty="0"/>
          </a:p>
          <a:p>
            <a:pPr lvl="0" algn="just">
              <a:spcBef>
                <a:spcPts val="0"/>
              </a:spcBef>
            </a:pPr>
            <a:r>
              <a:rPr lang="es-CO" dirty="0">
                <a:solidFill>
                  <a:schemeClr val="tx1"/>
                </a:solidFill>
              </a:rPr>
              <a:t>Efecto Inter partes: definición acerca de si existe o no la incompatibilidad entre la norma inferior y las fundamentales debe producirse en el caso específico, singular, concreto, y en relación con las personas involucradas en el mismo, sin que pueda exceder ese marco jurídico preciso.</a:t>
            </a:r>
          </a:p>
          <a:p>
            <a:pPr marL="0" lvl="0" indent="0" algn="just">
              <a:spcBef>
                <a:spcPts val="0"/>
              </a:spcBef>
              <a:buNone/>
            </a:pPr>
            <a:endParaRPr lang="es-CO" dirty="0">
              <a:solidFill>
                <a:schemeClr val="tx1"/>
              </a:solidFill>
            </a:endParaRPr>
          </a:p>
          <a:p>
            <a:pPr lvl="0">
              <a:spcBef>
                <a:spcPts val="0"/>
              </a:spcBef>
            </a:pPr>
            <a:r>
              <a:rPr lang="es-CO" dirty="0">
                <a:solidFill>
                  <a:schemeClr val="tx1"/>
                </a:solidFill>
              </a:rPr>
              <a:t>La norma conserva su validez.</a:t>
            </a:r>
          </a:p>
          <a:p>
            <a:pPr marL="0" indent="0">
              <a:spcBef>
                <a:spcPts val="0"/>
              </a:spcBef>
              <a:buNone/>
            </a:pPr>
            <a:endParaRPr lang="es-MX" dirty="0">
              <a:solidFill>
                <a:schemeClr val="tx1"/>
              </a:solidFill>
            </a:endParaRPr>
          </a:p>
          <a:p>
            <a:pPr marL="0" indent="0">
              <a:spcBef>
                <a:spcPts val="0"/>
              </a:spcBef>
              <a:buNone/>
            </a:pPr>
            <a:endParaRPr lang="es-CO" dirty="0">
              <a:solidFill>
                <a:schemeClr val="tx1"/>
              </a:solidFill>
            </a:endParaRPr>
          </a:p>
          <a:p>
            <a:pPr marL="0" indent="0">
              <a:spcBef>
                <a:spcPts val="0"/>
              </a:spcBef>
              <a:buNone/>
            </a:pPr>
            <a:r>
              <a:rPr lang="es-CO" b="1" dirty="0">
                <a:solidFill>
                  <a:schemeClr val="tx1"/>
                </a:solidFill>
              </a:rPr>
              <a:t>CONSECUENCIAS DE LA INAPLICACIÓN: </a:t>
            </a:r>
          </a:p>
          <a:p>
            <a:pPr marL="0" indent="0">
              <a:spcBef>
                <a:spcPts val="0"/>
              </a:spcBef>
              <a:buNone/>
            </a:pPr>
            <a:r>
              <a:rPr lang="es-CO" dirty="0">
                <a:solidFill>
                  <a:schemeClr val="tx1"/>
                </a:solidFill>
              </a:rPr>
              <a:t> </a:t>
            </a:r>
          </a:p>
          <a:p>
            <a:pPr marL="0" indent="0" algn="just">
              <a:spcBef>
                <a:spcPts val="0"/>
              </a:spcBef>
              <a:buNone/>
            </a:pPr>
            <a:r>
              <a:rPr lang="es-CO" i="1" dirty="0">
                <a:solidFill>
                  <a:schemeClr val="tx1"/>
                </a:solidFill>
              </a:rPr>
              <a:t>(…) el no hacer uso de la excepción de inconstitucionalidad da lugar a un defecto sustantivo es debido a que, el juez competente empleó una interpretación normativa sin tener en cuenta que ésta resultaba contraria a los derechos y principios consagrados en la Carta Fundamental.”</a:t>
            </a:r>
          </a:p>
          <a:p>
            <a:pPr marL="0" indent="0" algn="just">
              <a:spcBef>
                <a:spcPts val="0"/>
              </a:spcBef>
              <a:buNone/>
            </a:pPr>
            <a:endParaRPr lang="es-CO" i="1" dirty="0"/>
          </a:p>
          <a:p>
            <a:pPr marL="0" indent="0" algn="just">
              <a:spcBef>
                <a:spcPts val="0"/>
              </a:spcBef>
              <a:buNone/>
            </a:pPr>
            <a:r>
              <a:rPr lang="es-CO" i="1" dirty="0"/>
              <a:t> </a:t>
            </a:r>
            <a:r>
              <a:rPr lang="es-CO" b="1" dirty="0">
                <a:solidFill>
                  <a:schemeClr val="accent1"/>
                </a:solidFill>
              </a:rPr>
              <a:t>FUENTE:</a:t>
            </a:r>
            <a:r>
              <a:rPr lang="es-CO" i="1" dirty="0"/>
              <a:t> </a:t>
            </a:r>
            <a:r>
              <a:rPr lang="es-CO" dirty="0">
                <a:solidFill>
                  <a:schemeClr val="tx1"/>
                </a:solidFill>
              </a:rPr>
              <a:t>Sentencia SU 132 de 2013.</a:t>
            </a:r>
          </a:p>
        </p:txBody>
      </p:sp>
    </p:spTree>
    <p:extLst>
      <p:ext uri="{BB962C8B-B14F-4D97-AF65-F5344CB8AC3E}">
        <p14:creationId xmlns:p14="http://schemas.microsoft.com/office/powerpoint/2010/main" val="408618381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CDA7828-B0FD-4AE2-A66D-C8F2269F994C}"/>
              </a:ext>
            </a:extLst>
          </p:cNvPr>
          <p:cNvSpPr>
            <a:spLocks noGrp="1"/>
          </p:cNvSpPr>
          <p:nvPr>
            <p:ph type="title"/>
          </p:nvPr>
        </p:nvSpPr>
        <p:spPr>
          <a:xfrm>
            <a:off x="2486600" y="262603"/>
            <a:ext cx="8911687" cy="667795"/>
          </a:xfrm>
        </p:spPr>
        <p:txBody>
          <a:bodyPr>
            <a:normAutofit/>
          </a:bodyPr>
          <a:lstStyle/>
          <a:p>
            <a:pPr algn="ctr"/>
            <a:r>
              <a:rPr lang="es-MX" sz="3000" b="1" dirty="0"/>
              <a:t>ÁMBITO DE APLICACIÓN:</a:t>
            </a:r>
            <a:endParaRPr lang="es-CO" sz="3000" b="1" dirty="0"/>
          </a:p>
        </p:txBody>
      </p:sp>
      <p:sp>
        <p:nvSpPr>
          <p:cNvPr id="3" name="Marcador de contenido 2">
            <a:extLst>
              <a:ext uri="{FF2B5EF4-FFF2-40B4-BE49-F238E27FC236}">
                <a16:creationId xmlns:a16="http://schemas.microsoft.com/office/drawing/2014/main" id="{1A043EBF-D75D-4468-8592-33D144305067}"/>
              </a:ext>
            </a:extLst>
          </p:cNvPr>
          <p:cNvSpPr>
            <a:spLocks noGrp="1"/>
          </p:cNvSpPr>
          <p:nvPr>
            <p:ph idx="1"/>
          </p:nvPr>
        </p:nvSpPr>
        <p:spPr>
          <a:xfrm>
            <a:off x="1977656" y="930398"/>
            <a:ext cx="9526956" cy="5449137"/>
          </a:xfrm>
        </p:spPr>
        <p:txBody>
          <a:bodyPr>
            <a:normAutofit fontScale="77500" lnSpcReduction="20000"/>
          </a:bodyPr>
          <a:lstStyle/>
          <a:p>
            <a:pPr>
              <a:spcBef>
                <a:spcPts val="0"/>
              </a:spcBef>
            </a:pPr>
            <a:r>
              <a:rPr lang="es-MX" dirty="0">
                <a:solidFill>
                  <a:schemeClr val="tx1"/>
                </a:solidFill>
              </a:rPr>
              <a:t>ACCIONES CONSTITUCIONALES:</a:t>
            </a:r>
          </a:p>
          <a:p>
            <a:pPr>
              <a:spcBef>
                <a:spcPts val="0"/>
              </a:spcBef>
            </a:pPr>
            <a:endParaRPr lang="es-MX" dirty="0">
              <a:solidFill>
                <a:schemeClr val="tx1"/>
              </a:solidFill>
            </a:endParaRPr>
          </a:p>
          <a:p>
            <a:pPr marL="0" indent="0">
              <a:spcBef>
                <a:spcPts val="0"/>
              </a:spcBef>
              <a:buNone/>
            </a:pPr>
            <a:r>
              <a:rPr lang="es-MX" dirty="0">
                <a:solidFill>
                  <a:schemeClr val="tx1"/>
                </a:solidFill>
              </a:rPr>
              <a:t>	</a:t>
            </a:r>
            <a:r>
              <a:rPr lang="es-MX" u="sng" dirty="0">
                <a:solidFill>
                  <a:schemeClr val="tx1"/>
                </a:solidFill>
              </a:rPr>
              <a:t>Acción de tutela</a:t>
            </a:r>
            <a:r>
              <a:rPr lang="es-MX" dirty="0">
                <a:solidFill>
                  <a:schemeClr val="tx1"/>
                </a:solidFill>
              </a:rPr>
              <a:t>:</a:t>
            </a:r>
          </a:p>
          <a:p>
            <a:pPr marL="0" indent="0">
              <a:spcBef>
                <a:spcPts val="0"/>
              </a:spcBef>
              <a:buNone/>
            </a:pPr>
            <a:endParaRPr lang="es-MX" dirty="0">
              <a:solidFill>
                <a:schemeClr val="tx1"/>
              </a:solidFill>
            </a:endParaRPr>
          </a:p>
          <a:p>
            <a:pPr algn="just">
              <a:spcBef>
                <a:spcPts val="0"/>
              </a:spcBef>
              <a:buFont typeface="Wingdings" panose="05000000000000000000" pitchFamily="2" charset="2"/>
              <a:buChar char="§"/>
            </a:pPr>
            <a:r>
              <a:rPr lang="fr-FR" u="sng" dirty="0">
                <a:solidFill>
                  <a:schemeClr val="tx1"/>
                </a:solidFill>
              </a:rPr>
              <a:t>T-704/2012</a:t>
            </a:r>
            <a:r>
              <a:rPr lang="fr-FR" dirty="0">
                <a:solidFill>
                  <a:schemeClr val="tx1"/>
                </a:solidFill>
              </a:rPr>
              <a:t>: Libertad (contra media de aseguramiento) Inaplica el 	art. 	59 	de la ley 1453 de 2011.</a:t>
            </a:r>
          </a:p>
          <a:p>
            <a:pPr algn="just">
              <a:spcBef>
                <a:spcPts val="0"/>
              </a:spcBef>
              <a:buFont typeface="Wingdings" panose="05000000000000000000" pitchFamily="2" charset="2"/>
              <a:buChar char="§"/>
            </a:pPr>
            <a:r>
              <a:rPr lang="es-MX" u="sng" dirty="0">
                <a:solidFill>
                  <a:schemeClr val="tx1"/>
                </a:solidFill>
              </a:rPr>
              <a:t>SU-499/2016:</a:t>
            </a:r>
            <a:r>
              <a:rPr lang="es-MX" dirty="0">
                <a:solidFill>
                  <a:schemeClr val="tx1"/>
                </a:solidFill>
              </a:rPr>
              <a:t> </a:t>
            </a:r>
            <a:r>
              <a:rPr lang="es-CO" dirty="0">
                <a:solidFill>
                  <a:schemeClr val="tx1"/>
                </a:solidFill>
              </a:rPr>
              <a:t>Pensión de sobreviviente: </a:t>
            </a:r>
            <a:r>
              <a:rPr lang="es-CO" dirty="0" err="1">
                <a:solidFill>
                  <a:schemeClr val="tx1"/>
                </a:solidFill>
              </a:rPr>
              <a:t>Inaplica</a:t>
            </a:r>
            <a:r>
              <a:rPr lang="es-CO" dirty="0">
                <a:solidFill>
                  <a:schemeClr val="tx1"/>
                </a:solidFill>
              </a:rPr>
              <a:t> el </a:t>
            </a:r>
            <a:r>
              <a:rPr lang="es-ES" dirty="0">
                <a:solidFill>
                  <a:schemeClr val="tx1"/>
                </a:solidFill>
              </a:rPr>
              <a:t>requisito de fidelidad del artículo 12 de la Ley 797 de 2003</a:t>
            </a:r>
            <a:r>
              <a:rPr lang="es-CO" dirty="0">
                <a:solidFill>
                  <a:schemeClr val="tx1"/>
                </a:solidFill>
              </a:rPr>
              <a:t>.</a:t>
            </a:r>
            <a:endParaRPr lang="en-US" dirty="0">
              <a:solidFill>
                <a:schemeClr val="tx1"/>
              </a:solidFill>
            </a:endParaRPr>
          </a:p>
          <a:p>
            <a:pPr algn="just">
              <a:spcBef>
                <a:spcPts val="0"/>
              </a:spcBef>
              <a:buFont typeface="Wingdings" panose="05000000000000000000" pitchFamily="2" charset="2"/>
              <a:buChar char="§"/>
            </a:pPr>
            <a:r>
              <a:rPr lang="es-CO" u="sng" dirty="0">
                <a:solidFill>
                  <a:schemeClr val="tx1"/>
                </a:solidFill>
              </a:rPr>
              <a:t>T-255-2021</a:t>
            </a:r>
            <a:r>
              <a:rPr lang="es-CO" dirty="0">
                <a:solidFill>
                  <a:schemeClr val="tx1"/>
                </a:solidFill>
              </a:rPr>
              <a:t>: Apostilla</a:t>
            </a:r>
            <a:r>
              <a:rPr lang="es-CO" i="1" dirty="0">
                <a:solidFill>
                  <a:schemeClr val="tx1"/>
                </a:solidFill>
              </a:rPr>
              <a:t>. Aplica la excepción de inconstitucionalidad del 	artículo 	3° de la ley 455 de 1998 (</a:t>
            </a:r>
            <a:r>
              <a:rPr lang="es-MX" i="1" dirty="0"/>
              <a:t>Convención sobre la abolición del requisito de legalización para documentos públicos extranjeros)</a:t>
            </a:r>
          </a:p>
          <a:p>
            <a:pPr algn="just">
              <a:spcBef>
                <a:spcPts val="0"/>
              </a:spcBef>
              <a:buFont typeface="Wingdings" panose="05000000000000000000" pitchFamily="2" charset="2"/>
              <a:buChar char="§"/>
            </a:pPr>
            <a:endParaRPr lang="es-CO" dirty="0">
              <a:solidFill>
                <a:schemeClr val="tx1"/>
              </a:solidFill>
            </a:endParaRPr>
          </a:p>
          <a:p>
            <a:pPr algn="just">
              <a:spcBef>
                <a:spcPts val="0"/>
              </a:spcBef>
              <a:buFont typeface="Wingdings" panose="05000000000000000000" pitchFamily="2" charset="2"/>
              <a:buChar char="§"/>
            </a:pPr>
            <a:r>
              <a:rPr lang="es-ES" u="sng" dirty="0">
                <a:solidFill>
                  <a:schemeClr val="tx1"/>
                </a:solidFill>
              </a:rPr>
              <a:t>T-033/2022</a:t>
            </a:r>
            <a:r>
              <a:rPr lang="es-ES" dirty="0">
                <a:solidFill>
                  <a:schemeClr val="tx1"/>
                </a:solidFill>
              </a:rPr>
              <a:t>: Excepción de inconstitucionalidad del </a:t>
            </a:r>
            <a:r>
              <a:rPr lang="es-ES" i="1" dirty="0"/>
              <a:t>Decreto Ley 999 de 1988 y por el Código General del Proceso – arts. 18.6 y 577.11</a:t>
            </a:r>
            <a:r>
              <a:rPr lang="es-ES" dirty="0">
                <a:solidFill>
                  <a:schemeClr val="tx1"/>
                </a:solidFill>
              </a:rPr>
              <a:t> artículo 94 del Decreto ley 1260 de 1970, (Cambio de nombre por una sola vez), porque desconoce lo dispuesto en la </a:t>
            </a:r>
            <a:r>
              <a:rPr lang="es-ES" b="1" dirty="0">
                <a:solidFill>
                  <a:schemeClr val="tx1"/>
                </a:solidFill>
              </a:rPr>
              <a:t>Sentencia C-114 de 2017</a:t>
            </a:r>
            <a:r>
              <a:rPr lang="es-ES" dirty="0">
                <a:solidFill>
                  <a:schemeClr val="tx1"/>
                </a:solidFill>
              </a:rPr>
              <a:t>.</a:t>
            </a:r>
            <a:endParaRPr lang="es-CO" dirty="0">
              <a:solidFill>
                <a:schemeClr val="tx1"/>
              </a:solidFill>
            </a:endParaRPr>
          </a:p>
          <a:p>
            <a:pPr marL="0" indent="0" algn="just">
              <a:spcBef>
                <a:spcPts val="0"/>
              </a:spcBef>
              <a:buNone/>
            </a:pPr>
            <a:endParaRPr lang="es-MX" dirty="0">
              <a:solidFill>
                <a:schemeClr val="tx1"/>
              </a:solidFill>
            </a:endParaRPr>
          </a:p>
          <a:p>
            <a:pPr marL="0" indent="0">
              <a:spcBef>
                <a:spcPts val="0"/>
              </a:spcBef>
              <a:buNone/>
            </a:pPr>
            <a:r>
              <a:rPr lang="es-MX" dirty="0">
                <a:solidFill>
                  <a:schemeClr val="tx1"/>
                </a:solidFill>
              </a:rPr>
              <a:t>	</a:t>
            </a:r>
            <a:r>
              <a:rPr lang="es-MX" u="sng" dirty="0">
                <a:solidFill>
                  <a:schemeClr val="tx1"/>
                </a:solidFill>
              </a:rPr>
              <a:t>Hábeas corpus:</a:t>
            </a:r>
          </a:p>
          <a:p>
            <a:pPr algn="just">
              <a:buFont typeface="Wingdings" panose="05000000000000000000" pitchFamily="2" charset="2"/>
              <a:buChar char="§"/>
            </a:pPr>
            <a:r>
              <a:rPr lang="es-CO" dirty="0">
                <a:solidFill>
                  <a:schemeClr val="tx1"/>
                </a:solidFill>
              </a:rPr>
              <a:t>Proceso 520402. Providencia AHP3559-2017, Excepción de inconstitucionalidad de los artículos referentes al habeas corpus de los 	Decretos 277 de 2017 y 700 de 2017 / LEY DE AMNISTÍA, INDULTO Y 	TRATAMIENTOS PENALES ESPECIALES (LEY 1820 DE 2016). </a:t>
            </a:r>
            <a:r>
              <a:rPr lang="es-MX" dirty="0"/>
              <a:t>	Ley 1095 de 2006 art. 1 y 7-2: para denegar la acción de hábeas corpus no es suficiente:</a:t>
            </a:r>
          </a:p>
          <a:p>
            <a:pPr marL="0" indent="0" algn="just">
              <a:buNone/>
            </a:pPr>
            <a:r>
              <a:rPr lang="es-MX" dirty="0"/>
              <a:t>	* expresar que la persona se encuentra privada de la libertad</a:t>
            </a:r>
          </a:p>
          <a:p>
            <a:pPr marL="0" indent="0" algn="just">
              <a:buNone/>
            </a:pPr>
            <a:r>
              <a:rPr lang="es-MX" dirty="0"/>
              <a:t>	 * que dentro del trámite existan recursos para debatir la situación tildada de lesiva del derecho a la 	libertad personal,</a:t>
            </a:r>
          </a:p>
          <a:p>
            <a:pPr marL="0" indent="0" algn="just">
              <a:buNone/>
            </a:pPr>
            <a:r>
              <a:rPr lang="es-MX" dirty="0"/>
              <a:t> 	* Resulta necesario examinar el caso concreto en orden a establecer si se presenta una vía de hecho, 	como eventualmente puede ocurrir, verbi gratia, cuando cumpliéndose las circunstancias fácticas y 	legales que hacen procedente la libertad, se niega sin fundamento legal o razonable. </a:t>
            </a:r>
          </a:p>
          <a:p>
            <a:pPr marL="0" indent="0">
              <a:buNone/>
            </a:pPr>
            <a:r>
              <a:rPr lang="es-MX" dirty="0"/>
              <a:t>	</a:t>
            </a:r>
            <a:r>
              <a:rPr lang="es-CO" dirty="0"/>
              <a:t>	</a:t>
            </a:r>
          </a:p>
          <a:p>
            <a:pPr marL="0" indent="0">
              <a:buNone/>
            </a:pPr>
            <a:endParaRPr lang="es-CO" dirty="0">
              <a:solidFill>
                <a:schemeClr val="tx1"/>
              </a:solidFill>
            </a:endParaRPr>
          </a:p>
        </p:txBody>
      </p:sp>
    </p:spTree>
    <p:extLst>
      <p:ext uri="{BB962C8B-B14F-4D97-AF65-F5344CB8AC3E}">
        <p14:creationId xmlns:p14="http://schemas.microsoft.com/office/powerpoint/2010/main" val="15005659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592925" y="624110"/>
            <a:ext cx="8911687" cy="736857"/>
          </a:xfrm>
        </p:spPr>
        <p:txBody>
          <a:bodyPr>
            <a:normAutofit/>
          </a:bodyPr>
          <a:lstStyle/>
          <a:p>
            <a:pPr algn="ctr"/>
            <a:r>
              <a:rPr lang="es-MX" b="1" dirty="0"/>
              <a:t>ÁMBITO DE APLICACIÓN: </a:t>
            </a:r>
            <a:r>
              <a:rPr lang="es-MX" sz="2000" dirty="0"/>
              <a:t>Proceso penal</a:t>
            </a:r>
            <a:endParaRPr lang="en-US" sz="2000" dirty="0"/>
          </a:p>
        </p:txBody>
      </p:sp>
      <p:sp>
        <p:nvSpPr>
          <p:cNvPr id="3" name="Marcador de contenido 2"/>
          <p:cNvSpPr>
            <a:spLocks noGrp="1"/>
          </p:cNvSpPr>
          <p:nvPr>
            <p:ph idx="1"/>
          </p:nvPr>
        </p:nvSpPr>
        <p:spPr>
          <a:xfrm>
            <a:off x="1105786" y="1360967"/>
            <a:ext cx="10398826" cy="4550255"/>
          </a:xfrm>
        </p:spPr>
        <p:txBody>
          <a:bodyPr/>
          <a:lstStyle/>
          <a:p>
            <a:pPr marL="0" indent="0">
              <a:buNone/>
            </a:pPr>
            <a:endParaRPr lang="es-CO" dirty="0"/>
          </a:p>
          <a:p>
            <a:endParaRPr lang="en-US" dirty="0"/>
          </a:p>
        </p:txBody>
      </p:sp>
      <p:graphicFrame>
        <p:nvGraphicFramePr>
          <p:cNvPr id="6" name="Tabla 5"/>
          <p:cNvGraphicFramePr>
            <a:graphicFrameLocks noGrp="1"/>
          </p:cNvGraphicFramePr>
          <p:nvPr>
            <p:extLst>
              <p:ext uri="{D42A27DB-BD31-4B8C-83A1-F6EECF244321}">
                <p14:modId xmlns:p14="http://schemas.microsoft.com/office/powerpoint/2010/main" val="946881822"/>
              </p:ext>
            </p:extLst>
          </p:nvPr>
        </p:nvGraphicFramePr>
        <p:xfrm>
          <a:off x="1105786" y="1500387"/>
          <a:ext cx="10398825" cy="4570803"/>
        </p:xfrm>
        <a:graphic>
          <a:graphicData uri="http://schemas.openxmlformats.org/drawingml/2006/table">
            <a:tbl>
              <a:tblPr firstRow="1" firstCol="1" bandRow="1">
                <a:tableStyleId>{5C22544A-7EE6-4342-B048-85BDC9FD1C3A}</a:tableStyleId>
              </a:tblPr>
              <a:tblGrid>
                <a:gridCol w="1422736">
                  <a:extLst>
                    <a:ext uri="{9D8B030D-6E8A-4147-A177-3AD203B41FA5}">
                      <a16:colId xmlns:a16="http://schemas.microsoft.com/office/drawing/2014/main" val="2973435223"/>
                    </a:ext>
                  </a:extLst>
                </a:gridCol>
                <a:gridCol w="1696851">
                  <a:extLst>
                    <a:ext uri="{9D8B030D-6E8A-4147-A177-3AD203B41FA5}">
                      <a16:colId xmlns:a16="http://schemas.microsoft.com/office/drawing/2014/main" val="3261007924"/>
                    </a:ext>
                  </a:extLst>
                </a:gridCol>
                <a:gridCol w="1168025">
                  <a:extLst>
                    <a:ext uri="{9D8B030D-6E8A-4147-A177-3AD203B41FA5}">
                      <a16:colId xmlns:a16="http://schemas.microsoft.com/office/drawing/2014/main" val="970613716"/>
                    </a:ext>
                  </a:extLst>
                </a:gridCol>
                <a:gridCol w="1813291">
                  <a:extLst>
                    <a:ext uri="{9D8B030D-6E8A-4147-A177-3AD203B41FA5}">
                      <a16:colId xmlns:a16="http://schemas.microsoft.com/office/drawing/2014/main" val="1401758192"/>
                    </a:ext>
                  </a:extLst>
                </a:gridCol>
                <a:gridCol w="922413">
                  <a:extLst>
                    <a:ext uri="{9D8B030D-6E8A-4147-A177-3AD203B41FA5}">
                      <a16:colId xmlns:a16="http://schemas.microsoft.com/office/drawing/2014/main" val="105255346"/>
                    </a:ext>
                  </a:extLst>
                </a:gridCol>
                <a:gridCol w="1828451">
                  <a:extLst>
                    <a:ext uri="{9D8B030D-6E8A-4147-A177-3AD203B41FA5}">
                      <a16:colId xmlns:a16="http://schemas.microsoft.com/office/drawing/2014/main" val="1841583472"/>
                    </a:ext>
                  </a:extLst>
                </a:gridCol>
                <a:gridCol w="1547058">
                  <a:extLst>
                    <a:ext uri="{9D8B030D-6E8A-4147-A177-3AD203B41FA5}">
                      <a16:colId xmlns:a16="http://schemas.microsoft.com/office/drawing/2014/main" val="329230065"/>
                    </a:ext>
                  </a:extLst>
                </a:gridCol>
              </a:tblGrid>
              <a:tr h="366907">
                <a:tc>
                  <a:txBody>
                    <a:bodyPr/>
                    <a:lstStyle/>
                    <a:p>
                      <a:pPr algn="ctr">
                        <a:lnSpc>
                          <a:spcPct val="107000"/>
                        </a:lnSpc>
                        <a:spcAft>
                          <a:spcPts val="0"/>
                        </a:spcAft>
                      </a:pPr>
                      <a:r>
                        <a:rPr lang="es-CO" sz="1000">
                          <a:effectLst/>
                        </a:rPr>
                        <a:t>TRIBUNAL</a:t>
                      </a:r>
                      <a:endParaRPr lang="en-US" sz="900">
                        <a:effectLst/>
                      </a:endParaRPr>
                    </a:p>
                    <a:p>
                      <a:pPr algn="ctr">
                        <a:lnSpc>
                          <a:spcPct val="107000"/>
                        </a:lnSpc>
                        <a:spcAft>
                          <a:spcPts val="0"/>
                        </a:spcAft>
                      </a:pPr>
                      <a:r>
                        <a:rPr lang="es-CO" sz="1000">
                          <a:effectLst/>
                        </a:rPr>
                        <a:t>FECHA</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56153" marR="56153" marT="0" marB="0"/>
                </a:tc>
                <a:tc>
                  <a:txBody>
                    <a:bodyPr/>
                    <a:lstStyle/>
                    <a:p>
                      <a:pPr algn="ctr">
                        <a:lnSpc>
                          <a:spcPct val="107000"/>
                        </a:lnSpc>
                        <a:spcAft>
                          <a:spcPts val="0"/>
                        </a:spcAft>
                      </a:pPr>
                      <a:r>
                        <a:rPr lang="es-CO" sz="1000">
                          <a:effectLst/>
                        </a:rPr>
                        <a:t>RADICADO</a:t>
                      </a:r>
                      <a:endParaRPr lang="en-US" sz="900">
                        <a:effectLst/>
                      </a:endParaRPr>
                    </a:p>
                    <a:p>
                      <a:pPr algn="ctr">
                        <a:lnSpc>
                          <a:spcPct val="107000"/>
                        </a:lnSpc>
                        <a:spcAft>
                          <a:spcPts val="0"/>
                        </a:spcAft>
                      </a:pPr>
                      <a:r>
                        <a:rPr lang="es-CO" sz="1000">
                          <a:effectLst/>
                        </a:rPr>
                        <a:t>DELITO</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56153" marR="56153" marT="0" marB="0"/>
                </a:tc>
                <a:tc>
                  <a:txBody>
                    <a:bodyPr/>
                    <a:lstStyle/>
                    <a:p>
                      <a:pPr algn="ctr">
                        <a:lnSpc>
                          <a:spcPct val="107000"/>
                        </a:lnSpc>
                        <a:spcAft>
                          <a:spcPts val="0"/>
                        </a:spcAft>
                      </a:pPr>
                      <a:r>
                        <a:rPr lang="es-CO" sz="1000">
                          <a:effectLst/>
                        </a:rPr>
                        <a:t>TEMA</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56153" marR="56153" marT="0" marB="0"/>
                </a:tc>
                <a:tc>
                  <a:txBody>
                    <a:bodyPr/>
                    <a:lstStyle/>
                    <a:p>
                      <a:pPr algn="ctr">
                        <a:lnSpc>
                          <a:spcPct val="107000"/>
                        </a:lnSpc>
                        <a:spcAft>
                          <a:spcPts val="0"/>
                        </a:spcAft>
                      </a:pPr>
                      <a:r>
                        <a:rPr lang="es-CO" sz="1000" dirty="0">
                          <a:effectLst/>
                        </a:rPr>
                        <a:t>SUSTENTACIÓN/ DECISIÓN</a:t>
                      </a:r>
                      <a:endParaRPr lang="en-US" sz="900" dirty="0">
                        <a:effectLst/>
                        <a:latin typeface="Calibri" panose="020F0502020204030204" pitchFamily="34" charset="0"/>
                        <a:ea typeface="Calibri" panose="020F0502020204030204" pitchFamily="34" charset="0"/>
                        <a:cs typeface="Times New Roman" panose="02020603050405020304" pitchFamily="18" charset="0"/>
                      </a:endParaRPr>
                    </a:p>
                  </a:txBody>
                  <a:tcPr marL="56153" marR="56153" marT="0" marB="0"/>
                </a:tc>
                <a:tc>
                  <a:txBody>
                    <a:bodyPr/>
                    <a:lstStyle/>
                    <a:p>
                      <a:pPr algn="ctr">
                        <a:lnSpc>
                          <a:spcPct val="107000"/>
                        </a:lnSpc>
                        <a:spcAft>
                          <a:spcPts val="0"/>
                        </a:spcAft>
                      </a:pPr>
                      <a:r>
                        <a:rPr lang="es-CO" sz="1000" dirty="0">
                          <a:effectLst/>
                        </a:rPr>
                        <a:t>DECISIÓN</a:t>
                      </a:r>
                      <a:endParaRPr lang="en-US" sz="900" dirty="0">
                        <a:effectLst/>
                        <a:latin typeface="Calibri" panose="020F0502020204030204" pitchFamily="34" charset="0"/>
                        <a:ea typeface="Calibri" panose="020F0502020204030204" pitchFamily="34" charset="0"/>
                        <a:cs typeface="Times New Roman" panose="02020603050405020304" pitchFamily="18" charset="0"/>
                      </a:endParaRPr>
                    </a:p>
                  </a:txBody>
                  <a:tcPr marL="56153" marR="56153" marT="0" marB="0"/>
                </a:tc>
                <a:tc>
                  <a:txBody>
                    <a:bodyPr/>
                    <a:lstStyle/>
                    <a:p>
                      <a:pPr algn="ctr">
                        <a:lnSpc>
                          <a:spcPct val="107000"/>
                        </a:lnSpc>
                        <a:spcAft>
                          <a:spcPts val="0"/>
                        </a:spcAft>
                      </a:pPr>
                      <a:r>
                        <a:rPr lang="es-CO" sz="1000">
                          <a:effectLst/>
                        </a:rPr>
                        <a:t>NORMA DE LA DECISIÓN</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56153" marR="56153" marT="0" marB="0"/>
                </a:tc>
                <a:tc>
                  <a:txBody>
                    <a:bodyPr/>
                    <a:lstStyle/>
                    <a:p>
                      <a:pPr algn="ctr">
                        <a:lnSpc>
                          <a:spcPct val="107000"/>
                        </a:lnSpc>
                        <a:spcAft>
                          <a:spcPts val="0"/>
                        </a:spcAft>
                      </a:pPr>
                      <a:endParaRPr lang="en-US" sz="900" dirty="0">
                        <a:effectLst/>
                        <a:latin typeface="Calibri" panose="020F0502020204030204" pitchFamily="34" charset="0"/>
                        <a:ea typeface="Calibri" panose="020F0502020204030204" pitchFamily="34" charset="0"/>
                        <a:cs typeface="Times New Roman" panose="02020603050405020304" pitchFamily="18" charset="0"/>
                      </a:endParaRPr>
                    </a:p>
                  </a:txBody>
                  <a:tcPr marL="56153" marR="56153" marT="0" marB="0"/>
                </a:tc>
                <a:extLst>
                  <a:ext uri="{0D108BD9-81ED-4DB2-BD59-A6C34878D82A}">
                    <a16:rowId xmlns:a16="http://schemas.microsoft.com/office/drawing/2014/main" val="1066978109"/>
                  </a:ext>
                </a:extLst>
              </a:tr>
              <a:tr h="1297197">
                <a:tc>
                  <a:txBody>
                    <a:bodyPr/>
                    <a:lstStyle/>
                    <a:p>
                      <a:pPr algn="ctr">
                        <a:lnSpc>
                          <a:spcPct val="107000"/>
                        </a:lnSpc>
                        <a:spcAft>
                          <a:spcPts val="0"/>
                        </a:spcAft>
                      </a:pPr>
                      <a:r>
                        <a:rPr lang="es-CO" sz="1000">
                          <a:effectLst/>
                        </a:rPr>
                        <a:t>Armenia -  SRPA</a:t>
                      </a:r>
                      <a:endParaRPr lang="en-US" sz="900">
                        <a:effectLst/>
                      </a:endParaRPr>
                    </a:p>
                    <a:p>
                      <a:pPr algn="ctr">
                        <a:lnSpc>
                          <a:spcPct val="107000"/>
                        </a:lnSpc>
                        <a:spcAft>
                          <a:spcPts val="0"/>
                        </a:spcAft>
                      </a:pPr>
                      <a:r>
                        <a:rPr lang="es-CO" sz="1000">
                          <a:effectLst/>
                        </a:rPr>
                        <a:t> </a:t>
                      </a:r>
                      <a:endParaRPr lang="en-US" sz="900">
                        <a:effectLst/>
                      </a:endParaRPr>
                    </a:p>
                    <a:p>
                      <a:pPr algn="ctr">
                        <a:lnSpc>
                          <a:spcPct val="107000"/>
                        </a:lnSpc>
                        <a:spcAft>
                          <a:spcPts val="0"/>
                        </a:spcAft>
                      </a:pPr>
                      <a:r>
                        <a:rPr lang="es-CO" sz="1000">
                          <a:effectLst/>
                        </a:rPr>
                        <a:t>04/10/2011</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56153" marR="56153" marT="0" marB="0"/>
                </a:tc>
                <a:tc>
                  <a:txBody>
                    <a:bodyPr/>
                    <a:lstStyle/>
                    <a:p>
                      <a:pPr algn="ctr">
                        <a:lnSpc>
                          <a:spcPct val="107000"/>
                        </a:lnSpc>
                        <a:spcAft>
                          <a:spcPts val="0"/>
                        </a:spcAft>
                      </a:pPr>
                      <a:r>
                        <a:rPr lang="es-CO" sz="1000" dirty="0">
                          <a:effectLst/>
                        </a:rPr>
                        <a:t>630016001247-2018-00494</a:t>
                      </a:r>
                      <a:endParaRPr lang="en-US" sz="900" dirty="0">
                        <a:effectLst/>
                      </a:endParaRPr>
                    </a:p>
                    <a:p>
                      <a:pPr algn="ctr">
                        <a:lnSpc>
                          <a:spcPct val="107000"/>
                        </a:lnSpc>
                        <a:spcAft>
                          <a:spcPts val="0"/>
                        </a:spcAft>
                      </a:pPr>
                      <a:r>
                        <a:rPr lang="es-CO" sz="1000" dirty="0">
                          <a:effectLst/>
                        </a:rPr>
                        <a:t>Estupefacientes</a:t>
                      </a:r>
                      <a:endParaRPr lang="en-US" sz="900" dirty="0">
                        <a:effectLst/>
                        <a:latin typeface="Calibri" panose="020F0502020204030204" pitchFamily="34" charset="0"/>
                        <a:ea typeface="Calibri" panose="020F0502020204030204" pitchFamily="34" charset="0"/>
                        <a:cs typeface="Times New Roman" panose="02020603050405020304" pitchFamily="18" charset="0"/>
                      </a:endParaRPr>
                    </a:p>
                  </a:txBody>
                  <a:tcPr marL="56153" marR="56153" marT="0" marB="0"/>
                </a:tc>
                <a:tc>
                  <a:txBody>
                    <a:bodyPr/>
                    <a:lstStyle/>
                    <a:p>
                      <a:pPr algn="ctr">
                        <a:lnSpc>
                          <a:spcPct val="107000"/>
                        </a:lnSpc>
                        <a:spcAft>
                          <a:spcPts val="0"/>
                        </a:spcAft>
                      </a:pPr>
                      <a:r>
                        <a:rPr lang="es-CO" sz="1000">
                          <a:effectLst/>
                        </a:rPr>
                        <a:t>Preclusión en etapa de juicio - SRPA</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56153" marR="56153" marT="0" marB="0"/>
                </a:tc>
                <a:tc>
                  <a:txBody>
                    <a:bodyPr/>
                    <a:lstStyle/>
                    <a:p>
                      <a:pPr algn="ctr">
                        <a:lnSpc>
                          <a:spcPct val="107000"/>
                        </a:lnSpc>
                        <a:spcAft>
                          <a:spcPts val="0"/>
                        </a:spcAft>
                      </a:pPr>
                      <a:r>
                        <a:rPr lang="en-US" sz="1000" u="sng">
                          <a:effectLst/>
                        </a:rPr>
                        <a:t>Fiscal:</a:t>
                      </a:r>
                      <a:endParaRPr lang="en-US" sz="900">
                        <a:effectLst/>
                      </a:endParaRPr>
                    </a:p>
                    <a:p>
                      <a:pPr algn="ctr">
                        <a:lnSpc>
                          <a:spcPct val="107000"/>
                        </a:lnSpc>
                        <a:spcAft>
                          <a:spcPts val="0"/>
                        </a:spcAft>
                      </a:pPr>
                      <a:r>
                        <a:rPr lang="en-US" sz="1000" u="sng">
                          <a:effectLst/>
                        </a:rPr>
                        <a:t>Art. 332</a:t>
                      </a:r>
                      <a:r>
                        <a:rPr lang="en-US" sz="1000">
                          <a:effectLst/>
                        </a:rPr>
                        <a:t>-6 CPP</a:t>
                      </a:r>
                      <a:endParaRPr lang="en-US" sz="900">
                        <a:effectLst/>
                      </a:endParaRPr>
                    </a:p>
                    <a:p>
                      <a:pPr algn="ctr">
                        <a:lnSpc>
                          <a:spcPct val="107000"/>
                        </a:lnSpc>
                        <a:spcAft>
                          <a:spcPts val="0"/>
                        </a:spcAft>
                      </a:pPr>
                      <a:r>
                        <a:rPr lang="en-US" sz="1000">
                          <a:effectLst/>
                        </a:rPr>
                        <a:t>SP50512/18</a:t>
                      </a:r>
                      <a:endParaRPr lang="en-US" sz="900">
                        <a:effectLst/>
                      </a:endParaRPr>
                    </a:p>
                    <a:p>
                      <a:pPr algn="ctr">
                        <a:lnSpc>
                          <a:spcPct val="107000"/>
                        </a:lnSpc>
                        <a:spcAft>
                          <a:spcPts val="0"/>
                        </a:spcAft>
                      </a:pPr>
                      <a:r>
                        <a:rPr lang="en-US" sz="1000">
                          <a:effectLst/>
                        </a:rPr>
                        <a:t>Ausencia EMP/EF – Finalidad.</a:t>
                      </a:r>
                      <a:endParaRPr lang="en-US" sz="900">
                        <a:effectLst/>
                      </a:endParaRPr>
                    </a:p>
                    <a:p>
                      <a:pPr algn="ctr">
                        <a:lnSpc>
                          <a:spcPct val="107000"/>
                        </a:lnSpc>
                        <a:spcAft>
                          <a:spcPts val="0"/>
                        </a:spcAft>
                      </a:pPr>
                      <a:r>
                        <a:rPr lang="en-US" sz="1000">
                          <a:effectLst/>
                        </a:rPr>
                        <a:t>Vs.</a:t>
                      </a:r>
                      <a:endParaRPr lang="en-US" sz="900">
                        <a:effectLst/>
                      </a:endParaRPr>
                    </a:p>
                    <a:p>
                      <a:pPr algn="ctr">
                        <a:lnSpc>
                          <a:spcPct val="107000"/>
                        </a:lnSpc>
                        <a:spcAft>
                          <a:spcPts val="0"/>
                        </a:spcAft>
                      </a:pPr>
                      <a:r>
                        <a:rPr lang="en-US" sz="1000">
                          <a:effectLst/>
                        </a:rPr>
                        <a:t>Art. 44 Const.</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56153" marR="56153" marT="0" marB="0"/>
                </a:tc>
                <a:tc>
                  <a:txBody>
                    <a:bodyPr/>
                    <a:lstStyle/>
                    <a:p>
                      <a:pPr algn="ctr">
                        <a:lnSpc>
                          <a:spcPct val="107000"/>
                        </a:lnSpc>
                        <a:spcAft>
                          <a:spcPts val="0"/>
                        </a:spcAft>
                      </a:pPr>
                      <a:r>
                        <a:rPr lang="es-CO" sz="1000">
                          <a:effectLst/>
                        </a:rPr>
                        <a:t>Confirma</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56153" marR="56153" marT="0" marB="0"/>
                </a:tc>
                <a:tc>
                  <a:txBody>
                    <a:bodyPr/>
                    <a:lstStyle/>
                    <a:p>
                      <a:pPr algn="ctr">
                        <a:lnSpc>
                          <a:spcPct val="107000"/>
                        </a:lnSpc>
                        <a:spcAft>
                          <a:spcPts val="0"/>
                        </a:spcAft>
                      </a:pPr>
                      <a:r>
                        <a:rPr lang="es-CO" sz="1000" b="1" u="sng" dirty="0">
                          <a:effectLst/>
                        </a:rPr>
                        <a:t>C-920</a:t>
                      </a:r>
                      <a:r>
                        <a:rPr lang="es-CO" sz="1000" dirty="0">
                          <a:effectLst/>
                        </a:rPr>
                        <a:t> 7/11/2007 restringe las causales de preclusión que pueden solicitarse durante la etapa de juzgamiento</a:t>
                      </a:r>
                      <a:endParaRPr lang="en-US" sz="900" dirty="0">
                        <a:effectLst/>
                        <a:latin typeface="Calibri" panose="020F0502020204030204" pitchFamily="34" charset="0"/>
                        <a:ea typeface="Calibri" panose="020F0502020204030204" pitchFamily="34" charset="0"/>
                        <a:cs typeface="Times New Roman" panose="02020603050405020304" pitchFamily="18" charset="0"/>
                      </a:endParaRPr>
                    </a:p>
                  </a:txBody>
                  <a:tcPr marL="56153" marR="56153" marT="0" marB="0"/>
                </a:tc>
                <a:tc>
                  <a:txBody>
                    <a:bodyPr/>
                    <a:lstStyle/>
                    <a:p>
                      <a:pPr algn="ctr">
                        <a:lnSpc>
                          <a:spcPct val="107000"/>
                        </a:lnSpc>
                        <a:spcAft>
                          <a:spcPts val="0"/>
                        </a:spcAft>
                      </a:pPr>
                      <a:r>
                        <a:rPr lang="es-CO" sz="1000">
                          <a:effectLst/>
                        </a:rPr>
                        <a:t> </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56153" marR="56153" marT="0" marB="0"/>
                </a:tc>
                <a:extLst>
                  <a:ext uri="{0D108BD9-81ED-4DB2-BD59-A6C34878D82A}">
                    <a16:rowId xmlns:a16="http://schemas.microsoft.com/office/drawing/2014/main" val="2500465787"/>
                  </a:ext>
                </a:extLst>
              </a:tr>
              <a:tr h="1796187">
                <a:tc>
                  <a:txBody>
                    <a:bodyPr/>
                    <a:lstStyle/>
                    <a:p>
                      <a:pPr algn="ctr">
                        <a:lnSpc>
                          <a:spcPct val="107000"/>
                        </a:lnSpc>
                        <a:spcAft>
                          <a:spcPts val="0"/>
                        </a:spcAft>
                      </a:pPr>
                      <a:r>
                        <a:rPr lang="es-CO" sz="1000">
                          <a:effectLst/>
                        </a:rPr>
                        <a:t>Armenia - Sala Penal</a:t>
                      </a:r>
                      <a:endParaRPr lang="en-US" sz="900">
                        <a:effectLst/>
                      </a:endParaRPr>
                    </a:p>
                    <a:p>
                      <a:pPr algn="ctr">
                        <a:lnSpc>
                          <a:spcPct val="107000"/>
                        </a:lnSpc>
                        <a:spcAft>
                          <a:spcPts val="0"/>
                        </a:spcAft>
                      </a:pPr>
                      <a:r>
                        <a:rPr lang="es-CO" sz="1000">
                          <a:effectLst/>
                        </a:rPr>
                        <a:t> </a:t>
                      </a:r>
                      <a:endParaRPr lang="en-US" sz="900">
                        <a:effectLst/>
                      </a:endParaRPr>
                    </a:p>
                    <a:p>
                      <a:pPr algn="ctr">
                        <a:lnSpc>
                          <a:spcPct val="107000"/>
                        </a:lnSpc>
                        <a:spcAft>
                          <a:spcPts val="0"/>
                        </a:spcAft>
                      </a:pPr>
                      <a:r>
                        <a:rPr lang="es-CO" sz="1000">
                          <a:effectLst/>
                        </a:rPr>
                        <a:t>15/02/2013</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56153" marR="56153" marT="0" marB="0"/>
                </a:tc>
                <a:tc>
                  <a:txBody>
                    <a:bodyPr/>
                    <a:lstStyle/>
                    <a:p>
                      <a:pPr algn="ctr">
                        <a:lnSpc>
                          <a:spcPct val="107000"/>
                        </a:lnSpc>
                        <a:spcAft>
                          <a:spcPts val="0"/>
                        </a:spcAft>
                      </a:pPr>
                      <a:r>
                        <a:rPr lang="es-CO" sz="1000" dirty="0">
                          <a:effectLst/>
                        </a:rPr>
                        <a:t>630016300613-2021-80015</a:t>
                      </a:r>
                      <a:endParaRPr lang="en-US" sz="900" dirty="0">
                        <a:effectLst/>
                      </a:endParaRPr>
                    </a:p>
                    <a:p>
                      <a:pPr algn="ctr">
                        <a:lnSpc>
                          <a:spcPct val="107000"/>
                        </a:lnSpc>
                        <a:spcAft>
                          <a:spcPts val="0"/>
                        </a:spcAft>
                      </a:pPr>
                      <a:r>
                        <a:rPr lang="es-CO" sz="1000" dirty="0">
                          <a:effectLst/>
                        </a:rPr>
                        <a:t>Estupefacientes</a:t>
                      </a:r>
                      <a:endParaRPr lang="en-US" sz="900" dirty="0">
                        <a:effectLst/>
                      </a:endParaRPr>
                    </a:p>
                    <a:p>
                      <a:pPr algn="ctr">
                        <a:lnSpc>
                          <a:spcPct val="107000"/>
                        </a:lnSpc>
                        <a:spcAft>
                          <a:spcPts val="0"/>
                        </a:spcAft>
                      </a:pPr>
                      <a:r>
                        <a:rPr lang="es-CO" sz="1000" dirty="0">
                          <a:effectLst/>
                        </a:rPr>
                        <a:t> </a:t>
                      </a:r>
                      <a:endParaRPr lang="en-US" sz="900" dirty="0">
                        <a:effectLst/>
                        <a:latin typeface="Calibri" panose="020F0502020204030204" pitchFamily="34" charset="0"/>
                        <a:ea typeface="Calibri" panose="020F0502020204030204" pitchFamily="34" charset="0"/>
                        <a:cs typeface="Times New Roman" panose="02020603050405020304" pitchFamily="18" charset="0"/>
                      </a:endParaRPr>
                    </a:p>
                  </a:txBody>
                  <a:tcPr marL="56153" marR="56153" marT="0" marB="0"/>
                </a:tc>
                <a:tc>
                  <a:txBody>
                    <a:bodyPr/>
                    <a:lstStyle/>
                    <a:p>
                      <a:pPr algn="ctr">
                        <a:lnSpc>
                          <a:spcPct val="107000"/>
                        </a:lnSpc>
                        <a:spcAft>
                          <a:spcPts val="0"/>
                        </a:spcAft>
                      </a:pPr>
                      <a:r>
                        <a:rPr lang="es-CO" sz="1000" dirty="0">
                          <a:effectLst/>
                        </a:rPr>
                        <a:t>Rebaja de pena - Art. 57 ley 1453 de 2011</a:t>
                      </a:r>
                      <a:endParaRPr lang="en-US" sz="900" dirty="0">
                        <a:effectLst/>
                        <a:latin typeface="Calibri" panose="020F0502020204030204" pitchFamily="34" charset="0"/>
                        <a:ea typeface="Calibri" panose="020F0502020204030204" pitchFamily="34" charset="0"/>
                        <a:cs typeface="Times New Roman" panose="02020603050405020304" pitchFamily="18" charset="0"/>
                      </a:endParaRPr>
                    </a:p>
                  </a:txBody>
                  <a:tcPr marL="56153" marR="56153" marT="0" marB="0"/>
                </a:tc>
                <a:tc>
                  <a:txBody>
                    <a:bodyPr/>
                    <a:lstStyle/>
                    <a:p>
                      <a:pPr marL="128270" indent="-128270" algn="ctr">
                        <a:lnSpc>
                          <a:spcPct val="107000"/>
                        </a:lnSpc>
                        <a:spcAft>
                          <a:spcPts val="0"/>
                        </a:spcAft>
                      </a:pPr>
                      <a:r>
                        <a:rPr lang="es-CO" sz="1000">
                          <a:effectLst/>
                        </a:rPr>
                        <a:t>Juez aplica excepción de inconstitucionalidad</a:t>
                      </a:r>
                      <a:endParaRPr lang="en-US" sz="900">
                        <a:effectLst/>
                      </a:endParaRPr>
                    </a:p>
                    <a:p>
                      <a:pPr algn="ctr">
                        <a:lnSpc>
                          <a:spcPct val="107000"/>
                        </a:lnSpc>
                        <a:spcAft>
                          <a:spcPts val="0"/>
                        </a:spcAft>
                      </a:pPr>
                      <a:r>
                        <a:rPr lang="es-CO" sz="1000">
                          <a:effectLst/>
                        </a:rPr>
                        <a:t>Apela Min. Público   (pronunciamiento de la corte)</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56153" marR="56153" marT="0" marB="0"/>
                </a:tc>
                <a:tc>
                  <a:txBody>
                    <a:bodyPr/>
                    <a:lstStyle/>
                    <a:p>
                      <a:pPr algn="ctr">
                        <a:lnSpc>
                          <a:spcPct val="107000"/>
                        </a:lnSpc>
                        <a:spcAft>
                          <a:spcPts val="0"/>
                        </a:spcAft>
                      </a:pPr>
                      <a:r>
                        <a:rPr lang="es-CO" sz="1000">
                          <a:effectLst/>
                        </a:rPr>
                        <a:t>Modifica</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56153" marR="56153" marT="0" marB="0"/>
                </a:tc>
                <a:tc>
                  <a:txBody>
                    <a:bodyPr/>
                    <a:lstStyle/>
                    <a:p>
                      <a:pPr algn="ctr">
                        <a:lnSpc>
                          <a:spcPct val="107000"/>
                        </a:lnSpc>
                        <a:spcAft>
                          <a:spcPts val="0"/>
                        </a:spcAft>
                      </a:pPr>
                      <a:r>
                        <a:rPr lang="es-CO" sz="1000" dirty="0">
                          <a:effectLst/>
                        </a:rPr>
                        <a:t>Corte Constitucional - </a:t>
                      </a:r>
                      <a:r>
                        <a:rPr lang="es-CO" sz="1000" b="1" dirty="0">
                          <a:effectLst/>
                        </a:rPr>
                        <a:t>comunicado número 33 del 22 y 23 de agosto /13</a:t>
                      </a:r>
                      <a:endParaRPr lang="en-US" sz="900" b="1" dirty="0">
                        <a:effectLst/>
                      </a:endParaRPr>
                    </a:p>
                    <a:p>
                      <a:pPr algn="ctr">
                        <a:lnSpc>
                          <a:spcPct val="107000"/>
                        </a:lnSpc>
                        <a:spcAft>
                          <a:spcPts val="0"/>
                        </a:spcAft>
                      </a:pPr>
                      <a:r>
                        <a:rPr lang="es-CO" sz="1000" dirty="0">
                          <a:effectLst/>
                        </a:rPr>
                        <a:t> </a:t>
                      </a:r>
                      <a:endParaRPr lang="en-US" sz="900" dirty="0">
                        <a:effectLst/>
                      </a:endParaRPr>
                    </a:p>
                    <a:p>
                      <a:pPr algn="ctr">
                        <a:lnSpc>
                          <a:spcPct val="107000"/>
                        </a:lnSpc>
                        <a:spcAft>
                          <a:spcPts val="0"/>
                        </a:spcAft>
                      </a:pPr>
                      <a:r>
                        <a:rPr lang="es-CO" sz="1000" dirty="0">
                          <a:effectLst/>
                        </a:rPr>
                        <a:t> </a:t>
                      </a:r>
                      <a:endParaRPr lang="en-US" sz="900" dirty="0">
                        <a:effectLst/>
                      </a:endParaRPr>
                    </a:p>
                    <a:p>
                      <a:pPr algn="ctr">
                        <a:spcAft>
                          <a:spcPts val="0"/>
                        </a:spcAft>
                      </a:pPr>
                      <a:r>
                        <a:rPr lang="es-CO" sz="1000" dirty="0">
                          <a:effectLst/>
                        </a:rPr>
                        <a:t> </a:t>
                      </a:r>
                      <a:endParaRPr lang="en-US" sz="900" dirty="0">
                        <a:effectLst/>
                      </a:endParaRPr>
                    </a:p>
                    <a:p>
                      <a:pPr algn="ctr">
                        <a:spcAft>
                          <a:spcPts val="0"/>
                        </a:spcAft>
                      </a:pPr>
                      <a:r>
                        <a:rPr lang="es-CO" sz="1000" dirty="0">
                          <a:effectLst/>
                        </a:rPr>
                        <a:t> </a:t>
                      </a:r>
                      <a:endParaRPr lang="en-US" sz="900" dirty="0">
                        <a:effectLst/>
                      </a:endParaRPr>
                    </a:p>
                    <a:p>
                      <a:pPr marR="49530" algn="ctr">
                        <a:lnSpc>
                          <a:spcPct val="107000"/>
                        </a:lnSpc>
                        <a:spcAft>
                          <a:spcPts val="0"/>
                        </a:spcAft>
                      </a:pPr>
                      <a:r>
                        <a:rPr lang="es-CO" sz="1000" dirty="0">
                          <a:effectLst/>
                        </a:rPr>
                        <a:t> </a:t>
                      </a:r>
                      <a:endParaRPr lang="en-US" sz="900" dirty="0">
                        <a:effectLst/>
                        <a:latin typeface="Calibri" panose="020F0502020204030204" pitchFamily="34" charset="0"/>
                        <a:ea typeface="Calibri" panose="020F0502020204030204" pitchFamily="34" charset="0"/>
                        <a:cs typeface="Times New Roman" panose="02020603050405020304" pitchFamily="18" charset="0"/>
                      </a:endParaRPr>
                    </a:p>
                  </a:txBody>
                  <a:tcPr marL="56153" marR="56153" marT="0" marB="0"/>
                </a:tc>
                <a:tc>
                  <a:txBody>
                    <a:bodyPr/>
                    <a:lstStyle/>
                    <a:p>
                      <a:pPr algn="ctr">
                        <a:lnSpc>
                          <a:spcPct val="107000"/>
                        </a:lnSpc>
                        <a:spcAft>
                          <a:spcPts val="0"/>
                        </a:spcAft>
                      </a:pPr>
                      <a:r>
                        <a:rPr lang="en-US" sz="1000" dirty="0">
                          <a:effectLst/>
                        </a:rPr>
                        <a:t>CPP- art. 301- par. </a:t>
                      </a:r>
                      <a:r>
                        <a:rPr lang="en-US" sz="1000" dirty="0" err="1">
                          <a:effectLst/>
                        </a:rPr>
                        <a:t>Exequible</a:t>
                      </a:r>
                      <a:r>
                        <a:rPr lang="en-US" sz="1000" dirty="0">
                          <a:effectLst/>
                        </a:rPr>
                        <a:t> C 240 /14</a:t>
                      </a:r>
                      <a:endParaRPr lang="en-US" sz="900" dirty="0">
                        <a:effectLst/>
                      </a:endParaRPr>
                    </a:p>
                    <a:p>
                      <a:pPr algn="ctr">
                        <a:lnSpc>
                          <a:spcPct val="107000"/>
                        </a:lnSpc>
                        <a:spcAft>
                          <a:spcPts val="0"/>
                        </a:spcAft>
                      </a:pPr>
                      <a:r>
                        <a:rPr lang="en-US" sz="1000" dirty="0">
                          <a:effectLst/>
                        </a:rPr>
                        <a:t> </a:t>
                      </a:r>
                      <a:endParaRPr lang="en-US" sz="900" dirty="0">
                        <a:effectLst/>
                      </a:endParaRPr>
                    </a:p>
                    <a:p>
                      <a:pPr algn="ctr">
                        <a:lnSpc>
                          <a:spcPct val="107000"/>
                        </a:lnSpc>
                        <a:spcAft>
                          <a:spcPts val="0"/>
                        </a:spcAft>
                      </a:pPr>
                      <a:r>
                        <a:rPr lang="en-US" sz="1000" dirty="0">
                          <a:effectLst/>
                        </a:rPr>
                        <a:t> </a:t>
                      </a:r>
                      <a:endParaRPr lang="en-US" sz="900" dirty="0">
                        <a:effectLst/>
                      </a:endParaRPr>
                    </a:p>
                    <a:p>
                      <a:pPr algn="ctr">
                        <a:spcAft>
                          <a:spcPts val="0"/>
                        </a:spcAft>
                        <a:tabLst>
                          <a:tab pos="2700020" algn="ctr"/>
                          <a:tab pos="5400040" algn="r"/>
                          <a:tab pos="457200" algn="l"/>
                        </a:tabLst>
                      </a:pPr>
                      <a:r>
                        <a:rPr lang="es-ES" sz="1000" dirty="0">
                          <a:effectLst/>
                        </a:rPr>
                        <a:t>CASACIÓN </a:t>
                      </a:r>
                      <a:r>
                        <a:rPr lang="es-ES" sz="1000" dirty="0" err="1">
                          <a:effectLst/>
                        </a:rPr>
                        <a:t>N°</a:t>
                      </a:r>
                      <a:r>
                        <a:rPr lang="es-ES" sz="1000" dirty="0">
                          <a:effectLst/>
                        </a:rPr>
                        <a:t> 40654. </a:t>
                      </a:r>
                      <a:endParaRPr lang="en-US" sz="1100" dirty="0">
                        <a:effectLst/>
                      </a:endParaRPr>
                    </a:p>
                    <a:p>
                      <a:pPr algn="ctr">
                        <a:spcAft>
                          <a:spcPts val="0"/>
                        </a:spcAft>
                      </a:pPr>
                      <a:r>
                        <a:rPr lang="es-CO" sz="1000" dirty="0">
                          <a:effectLst/>
                        </a:rPr>
                        <a:t>AP4223-2014 Radicación No. 39424</a:t>
                      </a:r>
                      <a:endParaRPr lang="en-US" sz="900" dirty="0">
                        <a:effectLst/>
                      </a:endParaRPr>
                    </a:p>
                    <a:p>
                      <a:pPr algn="ctr">
                        <a:lnSpc>
                          <a:spcPct val="107000"/>
                        </a:lnSpc>
                        <a:spcAft>
                          <a:spcPts val="0"/>
                        </a:spcAft>
                      </a:pPr>
                      <a:r>
                        <a:rPr lang="es-CO" sz="1000" dirty="0">
                          <a:effectLst/>
                        </a:rPr>
                        <a:t> </a:t>
                      </a:r>
                      <a:endParaRPr lang="en-US" sz="900" dirty="0">
                        <a:effectLst/>
                        <a:latin typeface="Calibri" panose="020F0502020204030204" pitchFamily="34" charset="0"/>
                        <a:ea typeface="Calibri" panose="020F0502020204030204" pitchFamily="34" charset="0"/>
                        <a:cs typeface="Times New Roman" panose="02020603050405020304" pitchFamily="18" charset="0"/>
                      </a:endParaRPr>
                    </a:p>
                  </a:txBody>
                  <a:tcPr marL="56153" marR="56153" marT="0" marB="0"/>
                </a:tc>
                <a:extLst>
                  <a:ext uri="{0D108BD9-81ED-4DB2-BD59-A6C34878D82A}">
                    <a16:rowId xmlns:a16="http://schemas.microsoft.com/office/drawing/2014/main" val="1260177270"/>
                  </a:ext>
                </a:extLst>
              </a:tr>
              <a:tr h="1110512">
                <a:tc>
                  <a:txBody>
                    <a:bodyPr/>
                    <a:lstStyle/>
                    <a:p>
                      <a:pPr algn="ctr">
                        <a:lnSpc>
                          <a:spcPct val="107000"/>
                        </a:lnSpc>
                        <a:spcAft>
                          <a:spcPts val="0"/>
                        </a:spcAft>
                      </a:pPr>
                      <a:r>
                        <a:rPr lang="es-CO" sz="1000">
                          <a:effectLst/>
                        </a:rPr>
                        <a:t>Armenia - Sala Penal</a:t>
                      </a:r>
                      <a:endParaRPr lang="en-US" sz="900">
                        <a:effectLst/>
                      </a:endParaRPr>
                    </a:p>
                    <a:p>
                      <a:pPr algn="ctr">
                        <a:lnSpc>
                          <a:spcPct val="107000"/>
                        </a:lnSpc>
                        <a:spcAft>
                          <a:spcPts val="0"/>
                        </a:spcAft>
                      </a:pPr>
                      <a:r>
                        <a:rPr lang="es-CO" sz="1000">
                          <a:effectLst/>
                        </a:rPr>
                        <a:t> </a:t>
                      </a:r>
                      <a:endParaRPr lang="en-US" sz="900">
                        <a:effectLst/>
                      </a:endParaRPr>
                    </a:p>
                    <a:p>
                      <a:pPr algn="ctr">
                        <a:lnSpc>
                          <a:spcPct val="107000"/>
                        </a:lnSpc>
                        <a:spcAft>
                          <a:spcPts val="0"/>
                        </a:spcAft>
                      </a:pPr>
                      <a:r>
                        <a:rPr lang="es-CO" sz="1000">
                          <a:effectLst/>
                        </a:rPr>
                        <a:t>15/02/2013</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56153" marR="56153" marT="0" marB="0"/>
                </a:tc>
                <a:tc>
                  <a:txBody>
                    <a:bodyPr/>
                    <a:lstStyle/>
                    <a:p>
                      <a:pPr algn="ctr">
                        <a:lnSpc>
                          <a:spcPct val="107000"/>
                        </a:lnSpc>
                        <a:spcAft>
                          <a:spcPts val="0"/>
                        </a:spcAft>
                      </a:pPr>
                      <a:r>
                        <a:rPr lang="es-CO" sz="1000">
                          <a:effectLst/>
                        </a:rPr>
                        <a:t>630016000000.2017.</a:t>
                      </a:r>
                      <a:endParaRPr lang="en-US" sz="900">
                        <a:effectLst/>
                      </a:endParaRPr>
                    </a:p>
                    <a:p>
                      <a:pPr algn="ctr">
                        <a:lnSpc>
                          <a:spcPct val="107000"/>
                        </a:lnSpc>
                        <a:spcAft>
                          <a:spcPts val="0"/>
                        </a:spcAft>
                      </a:pPr>
                      <a:r>
                        <a:rPr lang="es-CO" sz="1000">
                          <a:effectLst/>
                        </a:rPr>
                        <a:t>00116</a:t>
                      </a:r>
                      <a:endParaRPr lang="en-US" sz="900">
                        <a:effectLst/>
                      </a:endParaRPr>
                    </a:p>
                    <a:p>
                      <a:pPr algn="ctr">
                        <a:lnSpc>
                          <a:spcPct val="107000"/>
                        </a:lnSpc>
                        <a:spcAft>
                          <a:spcPts val="0"/>
                        </a:spcAft>
                      </a:pPr>
                      <a:r>
                        <a:rPr lang="es-CO" sz="1000">
                          <a:effectLst/>
                        </a:rPr>
                        <a:t>Estupefacientes</a:t>
                      </a:r>
                      <a:endParaRPr lang="en-US" sz="900">
                        <a:effectLst/>
                      </a:endParaRPr>
                    </a:p>
                    <a:p>
                      <a:pPr algn="ctr">
                        <a:lnSpc>
                          <a:spcPct val="107000"/>
                        </a:lnSpc>
                        <a:spcAft>
                          <a:spcPts val="0"/>
                        </a:spcAft>
                      </a:pPr>
                      <a:r>
                        <a:rPr lang="es-CO" sz="1000">
                          <a:effectLst/>
                        </a:rPr>
                        <a:t> </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56153" marR="56153" marT="0" marB="0"/>
                </a:tc>
                <a:tc>
                  <a:txBody>
                    <a:bodyPr/>
                    <a:lstStyle/>
                    <a:p>
                      <a:pPr algn="ctr">
                        <a:lnSpc>
                          <a:spcPct val="107000"/>
                        </a:lnSpc>
                        <a:spcAft>
                          <a:spcPts val="0"/>
                        </a:spcAft>
                      </a:pPr>
                      <a:r>
                        <a:rPr lang="es-CO" sz="1000">
                          <a:effectLst/>
                        </a:rPr>
                        <a:t>Prisión domiciliaria -Art. 68 A inc. 2º del CPP</a:t>
                      </a:r>
                      <a:endParaRPr lang="en-US" sz="900">
                        <a:effectLst/>
                      </a:endParaRPr>
                    </a:p>
                    <a:p>
                      <a:pPr algn="ctr">
                        <a:lnSpc>
                          <a:spcPct val="107000"/>
                        </a:lnSpc>
                        <a:spcAft>
                          <a:spcPts val="0"/>
                        </a:spcAft>
                      </a:pPr>
                      <a:r>
                        <a:rPr lang="es-CO" sz="1000">
                          <a:effectLst/>
                        </a:rPr>
                        <a:t>Vs. Art. 44 Cons.</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56153" marR="56153" marT="0" marB="0"/>
                </a:tc>
                <a:tc>
                  <a:txBody>
                    <a:bodyPr/>
                    <a:lstStyle/>
                    <a:p>
                      <a:pPr algn="ctr">
                        <a:lnSpc>
                          <a:spcPct val="107000"/>
                        </a:lnSpc>
                        <a:spcAft>
                          <a:spcPts val="0"/>
                        </a:spcAft>
                      </a:pPr>
                      <a:r>
                        <a:rPr lang="es-CO" sz="1000" dirty="0">
                          <a:effectLst/>
                        </a:rPr>
                        <a:t>Juez inaplica excepción de inconstitucionalidad</a:t>
                      </a:r>
                      <a:endParaRPr lang="en-US" sz="900" dirty="0">
                        <a:effectLst/>
                      </a:endParaRPr>
                    </a:p>
                    <a:p>
                      <a:pPr algn="ctr">
                        <a:lnSpc>
                          <a:spcPct val="107000"/>
                        </a:lnSpc>
                        <a:spcAft>
                          <a:spcPts val="0"/>
                        </a:spcAft>
                      </a:pPr>
                      <a:r>
                        <a:rPr lang="es-CO" sz="1000" dirty="0">
                          <a:effectLst/>
                        </a:rPr>
                        <a:t> </a:t>
                      </a:r>
                      <a:endParaRPr lang="en-US" sz="900" dirty="0">
                        <a:effectLst/>
                        <a:latin typeface="Calibri" panose="020F0502020204030204" pitchFamily="34" charset="0"/>
                        <a:ea typeface="Calibri" panose="020F0502020204030204" pitchFamily="34" charset="0"/>
                        <a:cs typeface="Times New Roman" panose="02020603050405020304" pitchFamily="18" charset="0"/>
                      </a:endParaRPr>
                    </a:p>
                  </a:txBody>
                  <a:tcPr marL="56153" marR="56153" marT="0" marB="0"/>
                </a:tc>
                <a:tc>
                  <a:txBody>
                    <a:bodyPr/>
                    <a:lstStyle/>
                    <a:p>
                      <a:pPr algn="ctr">
                        <a:lnSpc>
                          <a:spcPct val="107000"/>
                        </a:lnSpc>
                        <a:spcAft>
                          <a:spcPts val="0"/>
                        </a:spcAft>
                      </a:pPr>
                      <a:r>
                        <a:rPr lang="es-CO" sz="1000">
                          <a:effectLst/>
                        </a:rPr>
                        <a:t>Confirma</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56153" marR="56153" marT="0" marB="0"/>
                </a:tc>
                <a:tc>
                  <a:txBody>
                    <a:bodyPr/>
                    <a:lstStyle/>
                    <a:p>
                      <a:pPr algn="ctr">
                        <a:lnSpc>
                          <a:spcPct val="107000"/>
                        </a:lnSpc>
                        <a:spcAft>
                          <a:spcPts val="0"/>
                        </a:spcAft>
                      </a:pPr>
                      <a:r>
                        <a:rPr lang="es-CO" sz="1000" dirty="0">
                          <a:effectLst/>
                        </a:rPr>
                        <a:t>Ley 750/02</a:t>
                      </a:r>
                      <a:endParaRPr lang="en-US" sz="900" dirty="0">
                        <a:effectLst/>
                      </a:endParaRPr>
                    </a:p>
                    <a:p>
                      <a:pPr algn="ctr">
                        <a:lnSpc>
                          <a:spcPct val="107000"/>
                        </a:lnSpc>
                        <a:spcAft>
                          <a:spcPts val="0"/>
                        </a:spcAft>
                      </a:pPr>
                      <a:r>
                        <a:rPr lang="es-CO" sz="1000" dirty="0">
                          <a:effectLst/>
                        </a:rPr>
                        <a:t>a </a:t>
                      </a:r>
                      <a:r>
                        <a:rPr lang="es-CO" sz="1000" b="1" dirty="0">
                          <a:effectLst/>
                        </a:rPr>
                        <a:t>C-184 de 2003</a:t>
                      </a:r>
                      <a:endParaRPr lang="en-US" sz="900" b="1" dirty="0">
                        <a:effectLst/>
                        <a:latin typeface="Calibri" panose="020F0502020204030204" pitchFamily="34" charset="0"/>
                        <a:ea typeface="Calibri" panose="020F0502020204030204" pitchFamily="34" charset="0"/>
                        <a:cs typeface="Times New Roman" panose="02020603050405020304" pitchFamily="18" charset="0"/>
                      </a:endParaRPr>
                    </a:p>
                  </a:txBody>
                  <a:tcPr marL="56153" marR="56153" marT="0" marB="0"/>
                </a:tc>
                <a:tc>
                  <a:txBody>
                    <a:bodyPr/>
                    <a:lstStyle/>
                    <a:p>
                      <a:pPr algn="ctr">
                        <a:lnSpc>
                          <a:spcPct val="107000"/>
                        </a:lnSpc>
                        <a:spcAft>
                          <a:spcPts val="0"/>
                        </a:spcAft>
                      </a:pPr>
                      <a:r>
                        <a:rPr lang="es-CO" sz="1000" dirty="0">
                          <a:effectLst/>
                        </a:rPr>
                        <a:t> </a:t>
                      </a:r>
                      <a:endParaRPr lang="en-US" sz="900" dirty="0">
                        <a:effectLst/>
                        <a:latin typeface="Calibri" panose="020F0502020204030204" pitchFamily="34" charset="0"/>
                        <a:ea typeface="Calibri" panose="020F0502020204030204" pitchFamily="34" charset="0"/>
                        <a:cs typeface="Times New Roman" panose="02020603050405020304" pitchFamily="18" charset="0"/>
                      </a:endParaRPr>
                    </a:p>
                  </a:txBody>
                  <a:tcPr marL="56153" marR="56153" marT="0" marB="0"/>
                </a:tc>
                <a:extLst>
                  <a:ext uri="{0D108BD9-81ED-4DB2-BD59-A6C34878D82A}">
                    <a16:rowId xmlns:a16="http://schemas.microsoft.com/office/drawing/2014/main" val="2531366335"/>
                  </a:ext>
                </a:extLst>
              </a:tr>
            </a:tbl>
          </a:graphicData>
        </a:graphic>
      </p:graphicFrame>
    </p:spTree>
    <p:extLst>
      <p:ext uri="{BB962C8B-B14F-4D97-AF65-F5344CB8AC3E}">
        <p14:creationId xmlns:p14="http://schemas.microsoft.com/office/powerpoint/2010/main" val="287259285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09B5A1D2-3F3B-4D96-8C68-03B70BA9F77A}"/>
              </a:ext>
            </a:extLst>
          </p:cNvPr>
          <p:cNvSpPr>
            <a:spLocks noGrp="1"/>
          </p:cNvSpPr>
          <p:nvPr>
            <p:ph idx="1"/>
          </p:nvPr>
        </p:nvSpPr>
        <p:spPr>
          <a:xfrm>
            <a:off x="2063692" y="604007"/>
            <a:ext cx="9440920" cy="5307215"/>
          </a:xfrm>
        </p:spPr>
        <p:txBody>
          <a:bodyPr/>
          <a:lstStyle/>
          <a:p>
            <a:pPr marL="0" indent="0" algn="ctr">
              <a:buNone/>
            </a:pPr>
            <a:r>
              <a:rPr lang="es-MX" sz="3000" b="1" dirty="0"/>
              <a:t>CONCLUSIÓN: </a:t>
            </a:r>
          </a:p>
          <a:p>
            <a:pPr marL="0" indent="0">
              <a:buNone/>
            </a:pPr>
            <a:endParaRPr lang="es-MX" dirty="0"/>
          </a:p>
          <a:p>
            <a:pPr marL="0" indent="0" algn="just">
              <a:buNone/>
            </a:pPr>
            <a:r>
              <a:rPr lang="es-CO" i="1" dirty="0"/>
              <a:t>“Siempre que un juez se encuentra ante una norma que contraría lo estipulado por la Constitución, éste tiene el deber de inaplicar dicha norma bajo la excepción de inconstitucionalidad realizando un trabajo argumentativo en el cual determine claramente que el contenido normativo de la regla resulta contrario a la Constitución Política”. </a:t>
            </a:r>
          </a:p>
          <a:p>
            <a:pPr marL="0" indent="0">
              <a:buNone/>
            </a:pPr>
            <a:endParaRPr lang="es-MX" i="1" dirty="0"/>
          </a:p>
          <a:p>
            <a:pPr marL="0" indent="0">
              <a:buNone/>
            </a:pPr>
            <a:r>
              <a:rPr lang="es-CO" b="1" dirty="0">
                <a:solidFill>
                  <a:schemeClr val="accent1"/>
                </a:solidFill>
              </a:rPr>
              <a:t>FUENTE:</a:t>
            </a:r>
            <a:r>
              <a:rPr lang="es-CO" i="1" dirty="0"/>
              <a:t> </a:t>
            </a:r>
            <a:r>
              <a:rPr lang="es-CO" dirty="0">
                <a:solidFill>
                  <a:schemeClr val="tx1"/>
                </a:solidFill>
              </a:rPr>
              <a:t>Sentencia </a:t>
            </a:r>
            <a:r>
              <a:rPr lang="es-CO" dirty="0"/>
              <a:t>SU 132 de 2013.</a:t>
            </a:r>
          </a:p>
          <a:p>
            <a:pPr marL="0" indent="0">
              <a:buNone/>
            </a:pPr>
            <a:endParaRPr lang="es-CO" dirty="0"/>
          </a:p>
          <a:p>
            <a:pPr marL="0" indent="0">
              <a:buNone/>
            </a:pPr>
            <a:r>
              <a:rPr lang="es-CO" dirty="0"/>
              <a:t>                         </a:t>
            </a:r>
            <a:r>
              <a:rPr lang="es-CO" sz="3500" b="1" dirty="0">
                <a:solidFill>
                  <a:schemeClr val="accent1"/>
                </a:solidFill>
              </a:rPr>
              <a:t>GRACIAS.</a:t>
            </a:r>
          </a:p>
        </p:txBody>
      </p:sp>
      <p:pic>
        <p:nvPicPr>
          <p:cNvPr id="1028" name="Picture 4" descr="Explican excepción de inconstitucionalidad contra recurso extraordinario de  unificación de jurisprudencia | Ámbito Jurídico">
            <a:extLst>
              <a:ext uri="{FF2B5EF4-FFF2-40B4-BE49-F238E27FC236}">
                <a16:creationId xmlns:a16="http://schemas.microsoft.com/office/drawing/2014/main" id="{FDF5A375-2737-4829-8086-B603CEBED8C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040347" y="3179882"/>
            <a:ext cx="3699806" cy="184990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14533446"/>
      </p:ext>
    </p:extLst>
  </p:cSld>
  <p:clrMapOvr>
    <a:masterClrMapping/>
  </p:clrMapOvr>
</p:sld>
</file>

<file path=ppt/theme/theme1.xml><?xml version="1.0" encoding="utf-8"?>
<a:theme xmlns:a="http://schemas.openxmlformats.org/drawingml/2006/main" name="Espiral">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335</TotalTime>
  <Words>737</Words>
  <Application>Microsoft Office PowerPoint</Application>
  <PresentationFormat>Panorámica</PresentationFormat>
  <Paragraphs>140</Paragraphs>
  <Slides>9</Slides>
  <Notes>0</Notes>
  <HiddenSlides>0</HiddenSlides>
  <MMClips>0</MMClips>
  <ScaleCrop>false</ScaleCrop>
  <HeadingPairs>
    <vt:vector size="6" baseType="variant">
      <vt:variant>
        <vt:lpstr>Fuentes usadas</vt:lpstr>
      </vt:variant>
      <vt:variant>
        <vt:i4>6</vt:i4>
      </vt:variant>
      <vt:variant>
        <vt:lpstr>Tema</vt:lpstr>
      </vt:variant>
      <vt:variant>
        <vt:i4>1</vt:i4>
      </vt:variant>
      <vt:variant>
        <vt:lpstr>Títulos de diapositiva</vt:lpstr>
      </vt:variant>
      <vt:variant>
        <vt:i4>9</vt:i4>
      </vt:variant>
    </vt:vector>
  </HeadingPairs>
  <TitlesOfParts>
    <vt:vector size="16" baseType="lpstr">
      <vt:lpstr>Arial</vt:lpstr>
      <vt:lpstr>Calibri</vt:lpstr>
      <vt:lpstr>Century Gothic</vt:lpstr>
      <vt:lpstr>Times New Roman</vt:lpstr>
      <vt:lpstr>Wingdings</vt:lpstr>
      <vt:lpstr>Wingdings 3</vt:lpstr>
      <vt:lpstr>Espiral</vt:lpstr>
      <vt:lpstr>EXCEPCIÓN DE INCONSTITUCIONALIDAD</vt:lpstr>
      <vt:lpstr>EXCEPCIÓN DE INCONSTITUCIONALIDAD</vt:lpstr>
      <vt:lpstr>CONTROLES: Sistema mixto que combina: </vt:lpstr>
      <vt:lpstr>EXCEPCIÓN DE INCONSTITUCIONALIDAD</vt:lpstr>
      <vt:lpstr>REQUISITOS PARA SU APLICACIÓN:</vt:lpstr>
      <vt:lpstr>Presentación de PowerPoint</vt:lpstr>
      <vt:lpstr>ÁMBITO DE APLICACIÓN:</vt:lpstr>
      <vt:lpstr>ÁMBITO DE APLICACIÓN: Proceso penal</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EXCEPCIÓN DE INCONSTITUCIONALIDAD</dc:title>
  <dc:creator>CSJ</dc:creator>
  <cp:lastModifiedBy>Juzgado 02 Penal Circuito Adolescentes Funcion Conocimiento - Quindio - Armenia</cp:lastModifiedBy>
  <cp:revision>38</cp:revision>
  <dcterms:created xsi:type="dcterms:W3CDTF">2023-06-26T12:03:21Z</dcterms:created>
  <dcterms:modified xsi:type="dcterms:W3CDTF">2023-06-28T16:22:53Z</dcterms:modified>
</cp:coreProperties>
</file>