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9" r:id="rId4"/>
    <p:sldId id="262" r:id="rId5"/>
    <p:sldId id="261" r:id="rId6"/>
    <p:sldId id="260" r:id="rId7"/>
    <p:sldId id="267" r:id="rId8"/>
    <p:sldId id="268" r:id="rId9"/>
    <p:sldId id="269" r:id="rId10"/>
    <p:sldId id="270" r:id="rId11"/>
    <p:sldId id="287" r:id="rId12"/>
    <p:sldId id="271" r:id="rId13"/>
    <p:sldId id="288" r:id="rId14"/>
    <p:sldId id="263" r:id="rId15"/>
    <p:sldId id="264" r:id="rId16"/>
    <p:sldId id="265" r:id="rId17"/>
    <p:sldId id="266" r:id="rId18"/>
    <p:sldId id="272" r:id="rId19"/>
    <p:sldId id="273" r:id="rId20"/>
    <p:sldId id="274" r:id="rId21"/>
    <p:sldId id="275" r:id="rId22"/>
    <p:sldId id="276" r:id="rId23"/>
    <p:sldId id="290" r:id="rId24"/>
    <p:sldId id="277" r:id="rId25"/>
    <p:sldId id="291" r:id="rId26"/>
    <p:sldId id="279" r:id="rId27"/>
    <p:sldId id="292" r:id="rId28"/>
    <p:sldId id="281" r:id="rId29"/>
    <p:sldId id="282" r:id="rId30"/>
    <p:sldId id="285" r:id="rId31"/>
    <p:sldId id="289" r:id="rId32"/>
    <p:sldId id="286" r:id="rId3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5"/>
  </p:normalViewPr>
  <p:slideViewPr>
    <p:cSldViewPr snapToGrid="0" showGuides="1">
      <p:cViewPr varScale="1">
        <p:scale>
          <a:sx n="108" d="100"/>
          <a:sy n="108" d="100"/>
        </p:scale>
        <p:origin x="678" y="108"/>
      </p:cViewPr>
      <p:guideLst>
        <p:guide orient="horz" pos="209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8D9A67-42DF-5F4E-AC55-4FBBB6AA908C}"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s-MX"/>
        </a:p>
      </dgm:t>
    </dgm:pt>
    <dgm:pt modelId="{EE1CB26A-1D09-104F-87DE-A38D51DB4DAF}">
      <dgm:prSet custT="1"/>
      <dgm:spPr/>
      <dgm:t>
        <a:bodyPr/>
        <a:lstStyle/>
        <a:p>
          <a:r>
            <a:rPr lang="es-CO" sz="2400" dirty="0">
              <a:latin typeface="Courier New" panose="02070309020205020404" pitchFamily="49" charset="0"/>
              <a:cs typeface="Courier New" panose="02070309020205020404" pitchFamily="49" charset="0"/>
            </a:rPr>
            <a:t>Estas reglas hacen un llamado:</a:t>
          </a:r>
        </a:p>
      </dgm:t>
    </dgm:pt>
    <dgm:pt modelId="{2980E42D-7786-744A-A2E6-46AAEAE510A0}" type="parTrans" cxnId="{C5CF625D-66C3-0A4C-BBFB-5895CE9145F8}">
      <dgm:prSet/>
      <dgm:spPr/>
      <dgm:t>
        <a:bodyPr/>
        <a:lstStyle/>
        <a:p>
          <a:endParaRPr lang="es-MX" sz="2400">
            <a:latin typeface="Courier New" panose="02070309020205020404" pitchFamily="49" charset="0"/>
            <a:cs typeface="Courier New" panose="02070309020205020404" pitchFamily="49" charset="0"/>
          </a:endParaRPr>
        </a:p>
      </dgm:t>
    </dgm:pt>
    <dgm:pt modelId="{D481A857-C233-384F-86FD-ED62B1F330BB}" type="sibTrans" cxnId="{C5CF625D-66C3-0A4C-BBFB-5895CE9145F8}">
      <dgm:prSet/>
      <dgm:spPr/>
      <dgm:t>
        <a:bodyPr/>
        <a:lstStyle/>
        <a:p>
          <a:endParaRPr lang="es-MX" sz="2400">
            <a:latin typeface="Courier New" panose="02070309020205020404" pitchFamily="49" charset="0"/>
            <a:cs typeface="Courier New" panose="02070309020205020404" pitchFamily="49" charset="0"/>
          </a:endParaRPr>
        </a:p>
      </dgm:t>
    </dgm:pt>
    <dgm:pt modelId="{9A3B5F97-5923-B843-AB0B-2FCEB096D6B2}">
      <dgm:prSet custT="1"/>
      <dgm:spPr/>
      <dgm:t>
        <a:bodyPr/>
        <a:lstStyle/>
        <a:p>
          <a:r>
            <a:rPr lang="es-CO" sz="2400" b="1" dirty="0">
              <a:solidFill>
                <a:schemeClr val="tx1"/>
              </a:solidFill>
              <a:latin typeface="Courier New" panose="02070309020205020404" pitchFamily="49" charset="0"/>
              <a:cs typeface="Courier New" panose="02070309020205020404" pitchFamily="49" charset="0"/>
            </a:rPr>
            <a:t>A los servidores y operadores del sistema de justicia </a:t>
          </a:r>
          <a:r>
            <a:rPr lang="es-CO" sz="2400" dirty="0">
              <a:latin typeface="Courier New" panose="02070309020205020404" pitchFamily="49" charset="0"/>
              <a:cs typeface="Courier New" panose="02070309020205020404" pitchFamily="49" charset="0"/>
            </a:rPr>
            <a:t>para que otorguen a estas personas un trato adecuado a sus circunstancias singulares</a:t>
          </a:r>
          <a:endParaRPr lang="es-MX" sz="2400" dirty="0">
            <a:latin typeface="Courier New" panose="02070309020205020404" pitchFamily="49" charset="0"/>
            <a:cs typeface="Courier New" panose="02070309020205020404" pitchFamily="49" charset="0"/>
          </a:endParaRPr>
        </a:p>
      </dgm:t>
    </dgm:pt>
    <dgm:pt modelId="{4EBF2B9B-FFA9-E14C-80C0-276814485102}" type="parTrans" cxnId="{DE880073-3D90-1342-9916-4FC12D3B213F}">
      <dgm:prSet/>
      <dgm:spPr/>
      <dgm:t>
        <a:bodyPr/>
        <a:lstStyle/>
        <a:p>
          <a:endParaRPr lang="es-MX" sz="2400">
            <a:latin typeface="Courier New" panose="02070309020205020404" pitchFamily="49" charset="0"/>
            <a:cs typeface="Courier New" panose="02070309020205020404" pitchFamily="49" charset="0"/>
          </a:endParaRPr>
        </a:p>
      </dgm:t>
    </dgm:pt>
    <dgm:pt modelId="{11F6E4FB-BF79-064D-B321-89130FBC3F54}" type="sibTrans" cxnId="{DE880073-3D90-1342-9916-4FC12D3B213F}">
      <dgm:prSet/>
      <dgm:spPr/>
      <dgm:t>
        <a:bodyPr/>
        <a:lstStyle/>
        <a:p>
          <a:endParaRPr lang="es-MX" sz="2400">
            <a:latin typeface="Courier New" panose="02070309020205020404" pitchFamily="49" charset="0"/>
            <a:cs typeface="Courier New" panose="02070309020205020404" pitchFamily="49" charset="0"/>
          </a:endParaRPr>
        </a:p>
      </dgm:t>
    </dgm:pt>
    <dgm:pt modelId="{059696B6-4617-7445-B2AC-EF7D356B36DF}">
      <dgm:prSet custT="1"/>
      <dgm:spPr/>
      <dgm:t>
        <a:bodyPr/>
        <a:lstStyle/>
        <a:p>
          <a:r>
            <a:rPr lang="es-CO" sz="2400" b="1" dirty="0">
              <a:solidFill>
                <a:schemeClr val="tx1"/>
              </a:solidFill>
              <a:latin typeface="Courier New" panose="02070309020205020404" pitchFamily="49" charset="0"/>
              <a:cs typeface="Courier New" panose="02070309020205020404" pitchFamily="49" charset="0"/>
            </a:rPr>
            <a:t>A los poderes públicos </a:t>
          </a:r>
          <a:r>
            <a:rPr lang="es-CO" sz="2400" dirty="0">
              <a:latin typeface="Courier New" panose="02070309020205020404" pitchFamily="49" charset="0"/>
              <a:cs typeface="Courier New" panose="02070309020205020404" pitchFamily="49" charset="0"/>
            </a:rPr>
            <a:t>para que promuevan el desarrollo de políticas públicas que garanticen el acceso a la justicia de las personas en condición de vulnerabilidad. </a:t>
          </a:r>
          <a:endParaRPr lang="es-MX" sz="2400" dirty="0">
            <a:latin typeface="Courier New" panose="02070309020205020404" pitchFamily="49" charset="0"/>
            <a:cs typeface="Courier New" panose="02070309020205020404" pitchFamily="49" charset="0"/>
          </a:endParaRPr>
        </a:p>
      </dgm:t>
    </dgm:pt>
    <dgm:pt modelId="{3F650691-1F6F-EF47-A753-C4977749157D}" type="parTrans" cxnId="{9E346B48-94FF-3240-80A0-B0E47F7B993D}">
      <dgm:prSet/>
      <dgm:spPr/>
      <dgm:t>
        <a:bodyPr/>
        <a:lstStyle/>
        <a:p>
          <a:endParaRPr lang="es-MX" sz="2400">
            <a:latin typeface="Courier New" panose="02070309020205020404" pitchFamily="49" charset="0"/>
            <a:cs typeface="Courier New" panose="02070309020205020404" pitchFamily="49" charset="0"/>
          </a:endParaRPr>
        </a:p>
      </dgm:t>
    </dgm:pt>
    <dgm:pt modelId="{E6CC6426-48DB-3B4E-8D08-8FB05A2EA2DE}" type="sibTrans" cxnId="{9E346B48-94FF-3240-80A0-B0E47F7B993D}">
      <dgm:prSet/>
      <dgm:spPr/>
      <dgm:t>
        <a:bodyPr/>
        <a:lstStyle/>
        <a:p>
          <a:endParaRPr lang="es-MX" sz="2400">
            <a:latin typeface="Courier New" panose="02070309020205020404" pitchFamily="49" charset="0"/>
            <a:cs typeface="Courier New" panose="02070309020205020404" pitchFamily="49" charset="0"/>
          </a:endParaRPr>
        </a:p>
      </dgm:t>
    </dgm:pt>
    <dgm:pt modelId="{5DC4135C-EC12-6D4F-BFE5-9E81925D3C65}" type="pres">
      <dgm:prSet presAssocID="{C38D9A67-42DF-5F4E-AC55-4FBBB6AA908C}" presName="linear" presStyleCnt="0">
        <dgm:presLayoutVars>
          <dgm:animLvl val="lvl"/>
          <dgm:resizeHandles val="exact"/>
        </dgm:presLayoutVars>
      </dgm:prSet>
      <dgm:spPr/>
    </dgm:pt>
    <dgm:pt modelId="{CAADFBCB-9D25-154B-A3C3-DCC9EC9CBEC6}" type="pres">
      <dgm:prSet presAssocID="{EE1CB26A-1D09-104F-87DE-A38D51DB4DAF}" presName="parentText" presStyleLbl="node1" presStyleIdx="0" presStyleCnt="3" custScaleY="56295">
        <dgm:presLayoutVars>
          <dgm:chMax val="0"/>
          <dgm:bulletEnabled val="1"/>
        </dgm:presLayoutVars>
      </dgm:prSet>
      <dgm:spPr/>
    </dgm:pt>
    <dgm:pt modelId="{CCE749BF-9D20-A440-A816-86974720106A}" type="pres">
      <dgm:prSet presAssocID="{D481A857-C233-384F-86FD-ED62B1F330BB}" presName="spacer" presStyleCnt="0"/>
      <dgm:spPr/>
    </dgm:pt>
    <dgm:pt modelId="{29CE732B-6BCF-9647-AFCC-038D7D8E26AB}" type="pres">
      <dgm:prSet presAssocID="{059696B6-4617-7445-B2AC-EF7D356B36DF}" presName="parentText" presStyleLbl="node1" presStyleIdx="1" presStyleCnt="3">
        <dgm:presLayoutVars>
          <dgm:chMax val="0"/>
          <dgm:bulletEnabled val="1"/>
        </dgm:presLayoutVars>
      </dgm:prSet>
      <dgm:spPr/>
    </dgm:pt>
    <dgm:pt modelId="{A8339D7A-52ED-F94F-971E-976B4E7028BB}" type="pres">
      <dgm:prSet presAssocID="{E6CC6426-48DB-3B4E-8D08-8FB05A2EA2DE}" presName="spacer" presStyleCnt="0"/>
      <dgm:spPr/>
    </dgm:pt>
    <dgm:pt modelId="{C8713C1A-72DC-9C4C-BD53-A003CD3CA831}" type="pres">
      <dgm:prSet presAssocID="{9A3B5F97-5923-B843-AB0B-2FCEB096D6B2}" presName="parentText" presStyleLbl="node1" presStyleIdx="2" presStyleCnt="3">
        <dgm:presLayoutVars>
          <dgm:chMax val="0"/>
          <dgm:bulletEnabled val="1"/>
        </dgm:presLayoutVars>
      </dgm:prSet>
      <dgm:spPr/>
    </dgm:pt>
  </dgm:ptLst>
  <dgm:cxnLst>
    <dgm:cxn modelId="{D7F43A25-B212-E746-9646-3EBA4B6C1D42}" type="presOf" srcId="{EE1CB26A-1D09-104F-87DE-A38D51DB4DAF}" destId="{CAADFBCB-9D25-154B-A3C3-DCC9EC9CBEC6}" srcOrd="0" destOrd="0" presId="urn:microsoft.com/office/officeart/2005/8/layout/vList2"/>
    <dgm:cxn modelId="{C5CF625D-66C3-0A4C-BBFB-5895CE9145F8}" srcId="{C38D9A67-42DF-5F4E-AC55-4FBBB6AA908C}" destId="{EE1CB26A-1D09-104F-87DE-A38D51DB4DAF}" srcOrd="0" destOrd="0" parTransId="{2980E42D-7786-744A-A2E6-46AAEAE510A0}" sibTransId="{D481A857-C233-384F-86FD-ED62B1F330BB}"/>
    <dgm:cxn modelId="{9E346B48-94FF-3240-80A0-B0E47F7B993D}" srcId="{C38D9A67-42DF-5F4E-AC55-4FBBB6AA908C}" destId="{059696B6-4617-7445-B2AC-EF7D356B36DF}" srcOrd="1" destOrd="0" parTransId="{3F650691-1F6F-EF47-A753-C4977749157D}" sibTransId="{E6CC6426-48DB-3B4E-8D08-8FB05A2EA2DE}"/>
    <dgm:cxn modelId="{DE880073-3D90-1342-9916-4FC12D3B213F}" srcId="{C38D9A67-42DF-5F4E-AC55-4FBBB6AA908C}" destId="{9A3B5F97-5923-B843-AB0B-2FCEB096D6B2}" srcOrd="2" destOrd="0" parTransId="{4EBF2B9B-FFA9-E14C-80C0-276814485102}" sibTransId="{11F6E4FB-BF79-064D-B321-89130FBC3F54}"/>
    <dgm:cxn modelId="{F8304491-4BFC-7141-8E3D-D92FF0BF8BA1}" type="presOf" srcId="{C38D9A67-42DF-5F4E-AC55-4FBBB6AA908C}" destId="{5DC4135C-EC12-6D4F-BFE5-9E81925D3C65}" srcOrd="0" destOrd="0" presId="urn:microsoft.com/office/officeart/2005/8/layout/vList2"/>
    <dgm:cxn modelId="{58A5149A-10B7-B543-8ECD-939C167ACB76}" type="presOf" srcId="{9A3B5F97-5923-B843-AB0B-2FCEB096D6B2}" destId="{C8713C1A-72DC-9C4C-BD53-A003CD3CA831}" srcOrd="0" destOrd="0" presId="urn:microsoft.com/office/officeart/2005/8/layout/vList2"/>
    <dgm:cxn modelId="{C71C76C6-F5E1-A947-A27D-5C301FBA14EC}" type="presOf" srcId="{059696B6-4617-7445-B2AC-EF7D356B36DF}" destId="{29CE732B-6BCF-9647-AFCC-038D7D8E26AB}" srcOrd="0" destOrd="0" presId="urn:microsoft.com/office/officeart/2005/8/layout/vList2"/>
    <dgm:cxn modelId="{959A2280-D7EC-EE4D-BB40-F8A0E273D5A4}" type="presParOf" srcId="{5DC4135C-EC12-6D4F-BFE5-9E81925D3C65}" destId="{CAADFBCB-9D25-154B-A3C3-DCC9EC9CBEC6}" srcOrd="0" destOrd="0" presId="urn:microsoft.com/office/officeart/2005/8/layout/vList2"/>
    <dgm:cxn modelId="{E62227EE-CCEF-8547-A70E-75FFD0102114}" type="presParOf" srcId="{5DC4135C-EC12-6D4F-BFE5-9E81925D3C65}" destId="{CCE749BF-9D20-A440-A816-86974720106A}" srcOrd="1" destOrd="0" presId="urn:microsoft.com/office/officeart/2005/8/layout/vList2"/>
    <dgm:cxn modelId="{23E75297-D722-D042-B804-8693863008BA}" type="presParOf" srcId="{5DC4135C-EC12-6D4F-BFE5-9E81925D3C65}" destId="{29CE732B-6BCF-9647-AFCC-038D7D8E26AB}" srcOrd="2" destOrd="0" presId="urn:microsoft.com/office/officeart/2005/8/layout/vList2"/>
    <dgm:cxn modelId="{F4E7F3F7-6A3B-7341-9E6D-571BBB475ED8}" type="presParOf" srcId="{5DC4135C-EC12-6D4F-BFE5-9E81925D3C65}" destId="{A8339D7A-52ED-F94F-971E-976B4E7028BB}" srcOrd="3" destOrd="0" presId="urn:microsoft.com/office/officeart/2005/8/layout/vList2"/>
    <dgm:cxn modelId="{EBF48B89-B93B-AA49-BD71-096F9280859F}" type="presParOf" srcId="{5DC4135C-EC12-6D4F-BFE5-9E81925D3C65}" destId="{C8713C1A-72DC-9C4C-BD53-A003CD3CA83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57EDC24-FB79-4C5D-8E4A-A02814CCFE0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957A6DEF-BE19-470B-BF01-8CDEE1EDF33D}">
      <dgm:prSet/>
      <dgm:spPr/>
      <dgm:t>
        <a:bodyPr/>
        <a:lstStyle/>
        <a:p>
          <a:r>
            <a:rPr lang="es-CO" dirty="0">
              <a:latin typeface="Courier New" panose="02070309020205020404" pitchFamily="49" charset="0"/>
              <a:cs typeface="Courier New" panose="02070309020205020404" pitchFamily="49" charset="0"/>
            </a:rPr>
            <a:t>De proteger a los niños en el contexto del proceso penal, principalmente cuando han sido víctimas de abuso sexual </a:t>
          </a:r>
        </a:p>
        <a:p>
          <a:r>
            <a:rPr lang="es-CO" dirty="0">
              <a:latin typeface="Courier New" panose="02070309020205020404" pitchFamily="49" charset="0"/>
              <a:cs typeface="Courier New" panose="02070309020205020404" pitchFamily="49" charset="0"/>
            </a:rPr>
            <a:t>(Principio </a:t>
          </a:r>
          <a:r>
            <a:rPr lang="es-CO" i="1" dirty="0">
              <a:latin typeface="Courier New" panose="02070309020205020404" pitchFamily="49" charset="0"/>
              <a:cs typeface="Courier New" panose="02070309020205020404" pitchFamily="49" charset="0"/>
            </a:rPr>
            <a:t>pro </a:t>
          </a:r>
          <a:r>
            <a:rPr lang="es-CO" i="1" dirty="0" err="1">
              <a:latin typeface="Courier New" panose="02070309020205020404" pitchFamily="49" charset="0"/>
              <a:cs typeface="Courier New" panose="02070309020205020404" pitchFamily="49" charset="0"/>
            </a:rPr>
            <a:t>infans</a:t>
          </a:r>
          <a:r>
            <a:rPr lang="es-CO" dirty="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dgm:t>
    </dgm:pt>
    <dgm:pt modelId="{33425398-8609-44CB-8CC1-DF4A34048DCD}" type="parTrans" cxnId="{78C1F748-2D4E-4605-9486-233C7A6A0D1B}">
      <dgm:prSet/>
      <dgm:spPr/>
      <dgm:t>
        <a:bodyPr/>
        <a:lstStyle/>
        <a:p>
          <a:endParaRPr lang="en-US" sz="3200">
            <a:latin typeface="Courier New" panose="02070309020205020404" pitchFamily="49" charset="0"/>
            <a:cs typeface="Courier New" panose="02070309020205020404" pitchFamily="49" charset="0"/>
          </a:endParaRPr>
        </a:p>
      </dgm:t>
    </dgm:pt>
    <dgm:pt modelId="{CEB4F25A-9ADB-48F8-8F57-EBFD511C648B}" type="sibTrans" cxnId="{78C1F748-2D4E-4605-9486-233C7A6A0D1B}">
      <dgm:prSet/>
      <dgm:spPr/>
      <dgm:t>
        <a:bodyPr/>
        <a:lstStyle/>
        <a:p>
          <a:endParaRPr lang="en-US">
            <a:latin typeface="Courier New" panose="02070309020205020404" pitchFamily="49" charset="0"/>
            <a:cs typeface="Courier New" panose="02070309020205020404" pitchFamily="49" charset="0"/>
          </a:endParaRPr>
        </a:p>
      </dgm:t>
    </dgm:pt>
    <dgm:pt modelId="{9993BFBD-C9A8-452C-B069-39C000B4E452}">
      <dgm:prSet/>
      <dgm:spPr/>
      <dgm:t>
        <a:bodyPr/>
        <a:lstStyle/>
        <a:p>
          <a:r>
            <a:rPr lang="es-CO" dirty="0">
              <a:latin typeface="Courier New" panose="02070309020205020404" pitchFamily="49" charset="0"/>
              <a:cs typeface="Courier New" panose="02070309020205020404" pitchFamily="49" charset="0"/>
            </a:rPr>
            <a:t>De adoptar medidas dentro del proceso penal que no afecten a los niños, niñas y adolescentes víctimas de delitos. </a:t>
          </a:r>
          <a:endParaRPr lang="en-US" dirty="0">
            <a:latin typeface="Courier New" panose="02070309020205020404" pitchFamily="49" charset="0"/>
            <a:cs typeface="Courier New" panose="02070309020205020404" pitchFamily="49" charset="0"/>
          </a:endParaRPr>
        </a:p>
      </dgm:t>
    </dgm:pt>
    <dgm:pt modelId="{80C169AC-79E5-4EF6-B851-74226624C11A}" type="parTrans" cxnId="{BF6A0B71-CD39-4340-81D9-148BB5930111}">
      <dgm:prSet/>
      <dgm:spPr/>
      <dgm:t>
        <a:bodyPr/>
        <a:lstStyle/>
        <a:p>
          <a:endParaRPr lang="en-US" sz="3200">
            <a:latin typeface="Courier New" panose="02070309020205020404" pitchFamily="49" charset="0"/>
            <a:cs typeface="Courier New" panose="02070309020205020404" pitchFamily="49" charset="0"/>
          </a:endParaRPr>
        </a:p>
      </dgm:t>
    </dgm:pt>
    <dgm:pt modelId="{E52B9FE5-899C-46E2-A58A-E0F3D5D209ED}" type="sibTrans" cxnId="{BF6A0B71-CD39-4340-81D9-148BB5930111}">
      <dgm:prSet/>
      <dgm:spPr/>
      <dgm:t>
        <a:bodyPr/>
        <a:lstStyle/>
        <a:p>
          <a:endParaRPr lang="en-US">
            <a:latin typeface="Courier New" panose="02070309020205020404" pitchFamily="49" charset="0"/>
            <a:cs typeface="Courier New" panose="02070309020205020404" pitchFamily="49" charset="0"/>
          </a:endParaRPr>
        </a:p>
      </dgm:t>
    </dgm:pt>
    <dgm:pt modelId="{F91A5307-67D9-1D4B-A8E0-803D1B834C69}" type="pres">
      <dgm:prSet presAssocID="{457EDC24-FB79-4C5D-8E4A-A02814CCFE06}" presName="linear" presStyleCnt="0">
        <dgm:presLayoutVars>
          <dgm:animLvl val="lvl"/>
          <dgm:resizeHandles val="exact"/>
        </dgm:presLayoutVars>
      </dgm:prSet>
      <dgm:spPr/>
    </dgm:pt>
    <dgm:pt modelId="{A1DF6E9D-8B20-D543-B94A-31E526C98193}" type="pres">
      <dgm:prSet presAssocID="{957A6DEF-BE19-470B-BF01-8CDEE1EDF33D}" presName="parentText" presStyleLbl="node1" presStyleIdx="0" presStyleCnt="2">
        <dgm:presLayoutVars>
          <dgm:chMax val="0"/>
          <dgm:bulletEnabled val="1"/>
        </dgm:presLayoutVars>
      </dgm:prSet>
      <dgm:spPr/>
    </dgm:pt>
    <dgm:pt modelId="{5A0B77A2-6705-FD4B-9939-66502B792576}" type="pres">
      <dgm:prSet presAssocID="{CEB4F25A-9ADB-48F8-8F57-EBFD511C648B}" presName="spacer" presStyleCnt="0"/>
      <dgm:spPr/>
    </dgm:pt>
    <dgm:pt modelId="{B75D885B-F717-8241-BE45-7D4194CE240E}" type="pres">
      <dgm:prSet presAssocID="{9993BFBD-C9A8-452C-B069-39C000B4E452}" presName="parentText" presStyleLbl="node1" presStyleIdx="1" presStyleCnt="2">
        <dgm:presLayoutVars>
          <dgm:chMax val="0"/>
          <dgm:bulletEnabled val="1"/>
        </dgm:presLayoutVars>
      </dgm:prSet>
      <dgm:spPr/>
    </dgm:pt>
  </dgm:ptLst>
  <dgm:cxnLst>
    <dgm:cxn modelId="{C3CBC209-9CF0-E141-B609-55EC3CB2D7C1}" type="presOf" srcId="{9993BFBD-C9A8-452C-B069-39C000B4E452}" destId="{B75D885B-F717-8241-BE45-7D4194CE240E}" srcOrd="0" destOrd="0" presId="urn:microsoft.com/office/officeart/2005/8/layout/vList2"/>
    <dgm:cxn modelId="{78C1F748-2D4E-4605-9486-233C7A6A0D1B}" srcId="{457EDC24-FB79-4C5D-8E4A-A02814CCFE06}" destId="{957A6DEF-BE19-470B-BF01-8CDEE1EDF33D}" srcOrd="0" destOrd="0" parTransId="{33425398-8609-44CB-8CC1-DF4A34048DCD}" sibTransId="{CEB4F25A-9ADB-48F8-8F57-EBFD511C648B}"/>
    <dgm:cxn modelId="{BF6A0B71-CD39-4340-81D9-148BB5930111}" srcId="{457EDC24-FB79-4C5D-8E4A-A02814CCFE06}" destId="{9993BFBD-C9A8-452C-B069-39C000B4E452}" srcOrd="1" destOrd="0" parTransId="{80C169AC-79E5-4EF6-B851-74226624C11A}" sibTransId="{E52B9FE5-899C-46E2-A58A-E0F3D5D209ED}"/>
    <dgm:cxn modelId="{E1FC0793-2689-D44F-9915-B8E963298321}" type="presOf" srcId="{957A6DEF-BE19-470B-BF01-8CDEE1EDF33D}" destId="{A1DF6E9D-8B20-D543-B94A-31E526C98193}" srcOrd="0" destOrd="0" presId="urn:microsoft.com/office/officeart/2005/8/layout/vList2"/>
    <dgm:cxn modelId="{03BD19DB-993A-E14E-87BB-85ED629AAEA0}" type="presOf" srcId="{457EDC24-FB79-4C5D-8E4A-A02814CCFE06}" destId="{F91A5307-67D9-1D4B-A8E0-803D1B834C69}" srcOrd="0" destOrd="0" presId="urn:microsoft.com/office/officeart/2005/8/layout/vList2"/>
    <dgm:cxn modelId="{FC333E2E-C0E1-0B42-A4F5-A4E3FFFCB8BA}" type="presParOf" srcId="{F91A5307-67D9-1D4B-A8E0-803D1B834C69}" destId="{A1DF6E9D-8B20-D543-B94A-31E526C98193}" srcOrd="0" destOrd="0" presId="urn:microsoft.com/office/officeart/2005/8/layout/vList2"/>
    <dgm:cxn modelId="{C5C9C8B3-1327-B141-BB40-68A6D2BB04E9}" type="presParOf" srcId="{F91A5307-67D9-1D4B-A8E0-803D1B834C69}" destId="{5A0B77A2-6705-FD4B-9939-66502B792576}" srcOrd="1" destOrd="0" presId="urn:microsoft.com/office/officeart/2005/8/layout/vList2"/>
    <dgm:cxn modelId="{E6B43A7B-738F-E744-98C4-5BA3E1516956}" type="presParOf" srcId="{F91A5307-67D9-1D4B-A8E0-803D1B834C69}" destId="{B75D885B-F717-8241-BE45-7D4194CE240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B8F96C7-1166-1645-B933-E701A6E7E6CF}" type="doc">
      <dgm:prSet loTypeId="urn:microsoft.com/office/officeart/2005/8/layout/vList6" loCatId="" qsTypeId="urn:microsoft.com/office/officeart/2005/8/quickstyle/simple1" qsCatId="simple" csTypeId="urn:microsoft.com/office/officeart/2005/8/colors/accent1_2" csCatId="accent1" phldr="1"/>
      <dgm:spPr/>
      <dgm:t>
        <a:bodyPr/>
        <a:lstStyle/>
        <a:p>
          <a:endParaRPr lang="es-MX"/>
        </a:p>
      </dgm:t>
    </dgm:pt>
    <dgm:pt modelId="{F7CE612C-D6D0-0847-8034-6F38A1510E98}">
      <dgm:prSet phldrT="[Texto]"/>
      <dgm:spPr/>
      <dgm:t>
        <a:bodyPr/>
        <a:lstStyle/>
        <a:p>
          <a:r>
            <a:rPr lang="es-MX" b="1" dirty="0">
              <a:latin typeface="Courier New" panose="02070309020205020404" pitchFamily="49" charset="0"/>
              <a:cs typeface="Courier New" panose="02070309020205020404" pitchFamily="49" charset="0"/>
            </a:rPr>
            <a:t>V. Primaria</a:t>
          </a:r>
        </a:p>
      </dgm:t>
    </dgm:pt>
    <dgm:pt modelId="{88AEBD92-B4A5-3048-914C-E21C9AAEF29F}" type="parTrans" cxnId="{FE55DE86-5916-DD4D-9EBB-94D8B3B2E6E7}">
      <dgm:prSet/>
      <dgm:spPr/>
      <dgm:t>
        <a:bodyPr/>
        <a:lstStyle/>
        <a:p>
          <a:endParaRPr lang="es-MX">
            <a:latin typeface="Courier New" panose="02070309020205020404" pitchFamily="49" charset="0"/>
            <a:cs typeface="Courier New" panose="02070309020205020404" pitchFamily="49" charset="0"/>
          </a:endParaRPr>
        </a:p>
      </dgm:t>
    </dgm:pt>
    <dgm:pt modelId="{ABC7CEFE-7A28-5443-9007-B333DD415601}" type="sibTrans" cxnId="{FE55DE86-5916-DD4D-9EBB-94D8B3B2E6E7}">
      <dgm:prSet/>
      <dgm:spPr/>
      <dgm:t>
        <a:bodyPr/>
        <a:lstStyle/>
        <a:p>
          <a:endParaRPr lang="es-MX">
            <a:latin typeface="Courier New" panose="02070309020205020404" pitchFamily="49" charset="0"/>
            <a:cs typeface="Courier New" panose="02070309020205020404" pitchFamily="49" charset="0"/>
          </a:endParaRPr>
        </a:p>
      </dgm:t>
    </dgm:pt>
    <dgm:pt modelId="{B63652BA-C4E3-7B4A-9500-E9015BE3647F}">
      <dgm:prSet phldrT="[Texto]" custT="1"/>
      <dgm:spPr/>
      <dgm:t>
        <a:bodyPr/>
        <a:lstStyle/>
        <a:p>
          <a:r>
            <a:rPr lang="es-CO" sz="3100" dirty="0">
              <a:latin typeface="Courier New" panose="02070309020205020404" pitchFamily="49" charset="0"/>
              <a:cs typeface="Courier New" panose="02070309020205020404" pitchFamily="49" charset="0"/>
            </a:rPr>
            <a:t>Perjuicio ocasionado por los efectos negativos del delito.</a:t>
          </a:r>
          <a:endParaRPr lang="es-MX" sz="3100" dirty="0">
            <a:latin typeface="Courier New" panose="02070309020205020404" pitchFamily="49" charset="0"/>
            <a:cs typeface="Courier New" panose="02070309020205020404" pitchFamily="49" charset="0"/>
          </a:endParaRPr>
        </a:p>
      </dgm:t>
    </dgm:pt>
    <dgm:pt modelId="{B7EF1AF2-1984-7545-BC77-D46B701C2ECF}" type="parTrans" cxnId="{D0DEE845-F591-AA4E-88FA-CEE80D72FBCF}">
      <dgm:prSet/>
      <dgm:spPr/>
      <dgm:t>
        <a:bodyPr/>
        <a:lstStyle/>
        <a:p>
          <a:endParaRPr lang="es-MX">
            <a:latin typeface="Courier New" panose="02070309020205020404" pitchFamily="49" charset="0"/>
            <a:cs typeface="Courier New" panose="02070309020205020404" pitchFamily="49" charset="0"/>
          </a:endParaRPr>
        </a:p>
      </dgm:t>
    </dgm:pt>
    <dgm:pt modelId="{90142085-A029-534A-8E4A-81B9E5386C60}" type="sibTrans" cxnId="{D0DEE845-F591-AA4E-88FA-CEE80D72FBCF}">
      <dgm:prSet/>
      <dgm:spPr/>
      <dgm:t>
        <a:bodyPr/>
        <a:lstStyle/>
        <a:p>
          <a:endParaRPr lang="es-MX">
            <a:latin typeface="Courier New" panose="02070309020205020404" pitchFamily="49" charset="0"/>
            <a:cs typeface="Courier New" panose="02070309020205020404" pitchFamily="49" charset="0"/>
          </a:endParaRPr>
        </a:p>
      </dgm:t>
    </dgm:pt>
    <dgm:pt modelId="{4D04618C-B480-4F44-BBF2-2BB84B29D36C}">
      <dgm:prSet phldrT="[Texto]" custT="1"/>
      <dgm:spPr/>
      <dgm:t>
        <a:bodyPr/>
        <a:lstStyle/>
        <a:p>
          <a:r>
            <a:rPr lang="es-CO" sz="3100" dirty="0">
              <a:latin typeface="Courier New" panose="02070309020205020404" pitchFamily="49" charset="0"/>
              <a:cs typeface="Courier New" panose="02070309020205020404" pitchFamily="49" charset="0"/>
            </a:rPr>
            <a:t>Efectos directos del injusto. </a:t>
          </a:r>
          <a:endParaRPr lang="es-MX" sz="3100" dirty="0">
            <a:latin typeface="Courier New" panose="02070309020205020404" pitchFamily="49" charset="0"/>
            <a:cs typeface="Courier New" panose="02070309020205020404" pitchFamily="49" charset="0"/>
          </a:endParaRPr>
        </a:p>
      </dgm:t>
    </dgm:pt>
    <dgm:pt modelId="{4D0FBC07-D524-6043-BAD4-45B890C01EDD}" type="parTrans" cxnId="{49B60268-D456-8944-8848-D523869512B0}">
      <dgm:prSet/>
      <dgm:spPr/>
      <dgm:t>
        <a:bodyPr/>
        <a:lstStyle/>
        <a:p>
          <a:endParaRPr lang="es-MX">
            <a:latin typeface="Courier New" panose="02070309020205020404" pitchFamily="49" charset="0"/>
            <a:cs typeface="Courier New" panose="02070309020205020404" pitchFamily="49" charset="0"/>
          </a:endParaRPr>
        </a:p>
      </dgm:t>
    </dgm:pt>
    <dgm:pt modelId="{8F6119DE-01A7-7C4E-B13A-E9438DD6BB3E}" type="sibTrans" cxnId="{49B60268-D456-8944-8848-D523869512B0}">
      <dgm:prSet/>
      <dgm:spPr/>
      <dgm:t>
        <a:bodyPr/>
        <a:lstStyle/>
        <a:p>
          <a:endParaRPr lang="es-MX">
            <a:latin typeface="Courier New" panose="02070309020205020404" pitchFamily="49" charset="0"/>
            <a:cs typeface="Courier New" panose="02070309020205020404" pitchFamily="49" charset="0"/>
          </a:endParaRPr>
        </a:p>
      </dgm:t>
    </dgm:pt>
    <dgm:pt modelId="{8A757463-7B8C-CE42-8C7C-A3F48DCAB9CC}">
      <dgm:prSet phldrT="[Texto]"/>
      <dgm:spPr/>
      <dgm:t>
        <a:bodyPr/>
        <a:lstStyle/>
        <a:p>
          <a:r>
            <a:rPr lang="es-MX" b="1" dirty="0">
              <a:latin typeface="Courier New" panose="02070309020205020404" pitchFamily="49" charset="0"/>
              <a:cs typeface="Courier New" panose="02070309020205020404" pitchFamily="49" charset="0"/>
            </a:rPr>
            <a:t>V. Secundaria</a:t>
          </a:r>
        </a:p>
      </dgm:t>
    </dgm:pt>
    <dgm:pt modelId="{DA83EEDC-9EA6-2D4F-8969-6FD3AC4E218F}" type="parTrans" cxnId="{DEF21351-C7F6-6546-ACCE-62CD36B06B5C}">
      <dgm:prSet/>
      <dgm:spPr/>
      <dgm:t>
        <a:bodyPr/>
        <a:lstStyle/>
        <a:p>
          <a:endParaRPr lang="es-MX">
            <a:latin typeface="Courier New" panose="02070309020205020404" pitchFamily="49" charset="0"/>
            <a:cs typeface="Courier New" panose="02070309020205020404" pitchFamily="49" charset="0"/>
          </a:endParaRPr>
        </a:p>
      </dgm:t>
    </dgm:pt>
    <dgm:pt modelId="{258F114F-B7A0-EA4F-A256-43F4A728A388}" type="sibTrans" cxnId="{DEF21351-C7F6-6546-ACCE-62CD36B06B5C}">
      <dgm:prSet/>
      <dgm:spPr/>
      <dgm:t>
        <a:bodyPr/>
        <a:lstStyle/>
        <a:p>
          <a:endParaRPr lang="es-MX">
            <a:latin typeface="Courier New" panose="02070309020205020404" pitchFamily="49" charset="0"/>
            <a:cs typeface="Courier New" panose="02070309020205020404" pitchFamily="49" charset="0"/>
          </a:endParaRPr>
        </a:p>
      </dgm:t>
    </dgm:pt>
    <dgm:pt modelId="{D62009FF-CCE6-394A-9220-CC36DF334D59}">
      <dgm:prSet phldrT="[Texto]" custT="1"/>
      <dgm:spPr/>
      <dgm:t>
        <a:bodyPr/>
        <a:lstStyle/>
        <a:p>
          <a:pPr>
            <a:buFont typeface="Arial" panose="020B0604020202020204" pitchFamily="34" charset="0"/>
            <a:buChar char="•"/>
          </a:pPr>
          <a:r>
            <a:rPr lang="es-CO" sz="3100" dirty="0">
              <a:latin typeface="Courier New" panose="02070309020205020404" pitchFamily="49" charset="0"/>
              <a:cs typeface="Courier New" panose="02070309020205020404" pitchFamily="49" charset="0"/>
            </a:rPr>
            <a:t>Cuando el daño sufrido por la víctima se incrementa como consecuencia de su contacto con el sistema de justicia.</a:t>
          </a:r>
          <a:endParaRPr lang="es-MX" sz="3100" dirty="0">
            <a:latin typeface="Courier New" panose="02070309020205020404" pitchFamily="49" charset="0"/>
            <a:cs typeface="Courier New" panose="02070309020205020404" pitchFamily="49" charset="0"/>
          </a:endParaRPr>
        </a:p>
      </dgm:t>
    </dgm:pt>
    <dgm:pt modelId="{40DC2DF2-D840-214E-A8BE-69DD8D019A32}" type="parTrans" cxnId="{07CCB733-52EC-A04C-A7BD-FEBA57E777B8}">
      <dgm:prSet/>
      <dgm:spPr/>
      <dgm:t>
        <a:bodyPr/>
        <a:lstStyle/>
        <a:p>
          <a:endParaRPr lang="es-MX">
            <a:latin typeface="Courier New" panose="02070309020205020404" pitchFamily="49" charset="0"/>
            <a:cs typeface="Courier New" panose="02070309020205020404" pitchFamily="49" charset="0"/>
          </a:endParaRPr>
        </a:p>
      </dgm:t>
    </dgm:pt>
    <dgm:pt modelId="{AC485D48-A20D-6642-915C-7E6F94E28371}" type="sibTrans" cxnId="{07CCB733-52EC-A04C-A7BD-FEBA57E777B8}">
      <dgm:prSet/>
      <dgm:spPr/>
      <dgm:t>
        <a:bodyPr/>
        <a:lstStyle/>
        <a:p>
          <a:endParaRPr lang="es-MX">
            <a:latin typeface="Courier New" panose="02070309020205020404" pitchFamily="49" charset="0"/>
            <a:cs typeface="Courier New" panose="02070309020205020404" pitchFamily="49" charset="0"/>
          </a:endParaRPr>
        </a:p>
      </dgm:t>
    </dgm:pt>
    <dgm:pt modelId="{E4D8C7DD-FA49-E94D-9248-E50B2FC02BFA}" type="pres">
      <dgm:prSet presAssocID="{8B8F96C7-1166-1645-B933-E701A6E7E6CF}" presName="Name0" presStyleCnt="0">
        <dgm:presLayoutVars>
          <dgm:dir/>
          <dgm:animLvl val="lvl"/>
          <dgm:resizeHandles/>
        </dgm:presLayoutVars>
      </dgm:prSet>
      <dgm:spPr/>
    </dgm:pt>
    <dgm:pt modelId="{2B8C5232-7718-C240-B1A0-7FE054350DAB}" type="pres">
      <dgm:prSet presAssocID="{F7CE612C-D6D0-0847-8034-6F38A1510E98}" presName="linNode" presStyleCnt="0"/>
      <dgm:spPr/>
    </dgm:pt>
    <dgm:pt modelId="{D545C309-A6AC-ED4F-B448-88FF6F546F28}" type="pres">
      <dgm:prSet presAssocID="{F7CE612C-D6D0-0847-8034-6F38A1510E98}" presName="parentShp" presStyleLbl="node1" presStyleIdx="0" presStyleCnt="2" custScaleX="68414" custScaleY="80195">
        <dgm:presLayoutVars>
          <dgm:bulletEnabled val="1"/>
        </dgm:presLayoutVars>
      </dgm:prSet>
      <dgm:spPr/>
    </dgm:pt>
    <dgm:pt modelId="{0A951673-0334-E546-8EA4-FE3DAE11EB3B}" type="pres">
      <dgm:prSet presAssocID="{F7CE612C-D6D0-0847-8034-6F38A1510E98}" presName="childShp" presStyleLbl="bgAccFollowNode1" presStyleIdx="0" presStyleCnt="2" custScaleX="136171" custScaleY="145298">
        <dgm:presLayoutVars>
          <dgm:bulletEnabled val="1"/>
        </dgm:presLayoutVars>
      </dgm:prSet>
      <dgm:spPr/>
    </dgm:pt>
    <dgm:pt modelId="{C95DF0D4-B5CF-6D48-9E7B-A4C2DE701431}" type="pres">
      <dgm:prSet presAssocID="{ABC7CEFE-7A28-5443-9007-B333DD415601}" presName="spacing" presStyleCnt="0"/>
      <dgm:spPr/>
    </dgm:pt>
    <dgm:pt modelId="{F94B97CD-828D-9D4F-9FFE-D644E00DD65D}" type="pres">
      <dgm:prSet presAssocID="{8A757463-7B8C-CE42-8C7C-A3F48DCAB9CC}" presName="linNode" presStyleCnt="0"/>
      <dgm:spPr/>
    </dgm:pt>
    <dgm:pt modelId="{D15C383B-DF67-7C48-9716-7725B4F1E1D4}" type="pres">
      <dgm:prSet presAssocID="{8A757463-7B8C-CE42-8C7C-A3F48DCAB9CC}" presName="parentShp" presStyleLbl="node1" presStyleIdx="1" presStyleCnt="2" custScaleX="72022" custScaleY="67286">
        <dgm:presLayoutVars>
          <dgm:bulletEnabled val="1"/>
        </dgm:presLayoutVars>
      </dgm:prSet>
      <dgm:spPr/>
    </dgm:pt>
    <dgm:pt modelId="{5187FE9A-BFDC-6844-BE7D-3DA1ECE7B4C5}" type="pres">
      <dgm:prSet presAssocID="{8A757463-7B8C-CE42-8C7C-A3F48DCAB9CC}" presName="childShp" presStyleLbl="bgAccFollowNode1" presStyleIdx="1" presStyleCnt="2" custScaleX="117652" custScaleY="200335" custLinFactNeighborX="327" custLinFactNeighborY="11552">
        <dgm:presLayoutVars>
          <dgm:bulletEnabled val="1"/>
        </dgm:presLayoutVars>
      </dgm:prSet>
      <dgm:spPr/>
    </dgm:pt>
  </dgm:ptLst>
  <dgm:cxnLst>
    <dgm:cxn modelId="{BDCEE009-F58B-8843-895A-09CCC9F16013}" type="presOf" srcId="{F7CE612C-D6D0-0847-8034-6F38A1510E98}" destId="{D545C309-A6AC-ED4F-B448-88FF6F546F28}" srcOrd="0" destOrd="0" presId="urn:microsoft.com/office/officeart/2005/8/layout/vList6"/>
    <dgm:cxn modelId="{0AA88D28-10AF-4542-BCFF-1A2800BF5E30}" type="presOf" srcId="{8B8F96C7-1166-1645-B933-E701A6E7E6CF}" destId="{E4D8C7DD-FA49-E94D-9248-E50B2FC02BFA}" srcOrd="0" destOrd="0" presId="urn:microsoft.com/office/officeart/2005/8/layout/vList6"/>
    <dgm:cxn modelId="{07CCB733-52EC-A04C-A7BD-FEBA57E777B8}" srcId="{8A757463-7B8C-CE42-8C7C-A3F48DCAB9CC}" destId="{D62009FF-CCE6-394A-9220-CC36DF334D59}" srcOrd="0" destOrd="0" parTransId="{40DC2DF2-D840-214E-A8BE-69DD8D019A32}" sibTransId="{AC485D48-A20D-6642-915C-7E6F94E28371}"/>
    <dgm:cxn modelId="{D0DEE845-F591-AA4E-88FA-CEE80D72FBCF}" srcId="{F7CE612C-D6D0-0847-8034-6F38A1510E98}" destId="{B63652BA-C4E3-7B4A-9500-E9015BE3647F}" srcOrd="0" destOrd="0" parTransId="{B7EF1AF2-1984-7545-BC77-D46B701C2ECF}" sibTransId="{90142085-A029-534A-8E4A-81B9E5386C60}"/>
    <dgm:cxn modelId="{49B60268-D456-8944-8848-D523869512B0}" srcId="{F7CE612C-D6D0-0847-8034-6F38A1510E98}" destId="{4D04618C-B480-4F44-BBF2-2BB84B29D36C}" srcOrd="1" destOrd="0" parTransId="{4D0FBC07-D524-6043-BAD4-45B890C01EDD}" sibTransId="{8F6119DE-01A7-7C4E-B13A-E9438DD6BB3E}"/>
    <dgm:cxn modelId="{DEF21351-C7F6-6546-ACCE-62CD36B06B5C}" srcId="{8B8F96C7-1166-1645-B933-E701A6E7E6CF}" destId="{8A757463-7B8C-CE42-8C7C-A3F48DCAB9CC}" srcOrd="1" destOrd="0" parTransId="{DA83EEDC-9EA6-2D4F-8969-6FD3AC4E218F}" sibTransId="{258F114F-B7A0-EA4F-A256-43F4A728A388}"/>
    <dgm:cxn modelId="{7DC69D55-9224-2344-B327-6B9F1BCD841B}" type="presOf" srcId="{B63652BA-C4E3-7B4A-9500-E9015BE3647F}" destId="{0A951673-0334-E546-8EA4-FE3DAE11EB3B}" srcOrd="0" destOrd="0" presId="urn:microsoft.com/office/officeart/2005/8/layout/vList6"/>
    <dgm:cxn modelId="{61A1D356-6059-D74F-A583-28D34A361F7A}" type="presOf" srcId="{8A757463-7B8C-CE42-8C7C-A3F48DCAB9CC}" destId="{D15C383B-DF67-7C48-9716-7725B4F1E1D4}" srcOrd="0" destOrd="0" presId="urn:microsoft.com/office/officeart/2005/8/layout/vList6"/>
    <dgm:cxn modelId="{FE55DE86-5916-DD4D-9EBB-94D8B3B2E6E7}" srcId="{8B8F96C7-1166-1645-B933-E701A6E7E6CF}" destId="{F7CE612C-D6D0-0847-8034-6F38A1510E98}" srcOrd="0" destOrd="0" parTransId="{88AEBD92-B4A5-3048-914C-E21C9AAEF29F}" sibTransId="{ABC7CEFE-7A28-5443-9007-B333DD415601}"/>
    <dgm:cxn modelId="{9123648A-1928-914B-9A17-5FC68044F13D}" type="presOf" srcId="{D62009FF-CCE6-394A-9220-CC36DF334D59}" destId="{5187FE9A-BFDC-6844-BE7D-3DA1ECE7B4C5}" srcOrd="0" destOrd="0" presId="urn:microsoft.com/office/officeart/2005/8/layout/vList6"/>
    <dgm:cxn modelId="{25154BD9-6B31-E04B-B585-C7BB52325A07}" type="presOf" srcId="{4D04618C-B480-4F44-BBF2-2BB84B29D36C}" destId="{0A951673-0334-E546-8EA4-FE3DAE11EB3B}" srcOrd="0" destOrd="1" presId="urn:microsoft.com/office/officeart/2005/8/layout/vList6"/>
    <dgm:cxn modelId="{1DDB7680-B6C4-324B-B4F2-3964831A7A70}" type="presParOf" srcId="{E4D8C7DD-FA49-E94D-9248-E50B2FC02BFA}" destId="{2B8C5232-7718-C240-B1A0-7FE054350DAB}" srcOrd="0" destOrd="0" presId="urn:microsoft.com/office/officeart/2005/8/layout/vList6"/>
    <dgm:cxn modelId="{5582BE76-A8D1-8340-A21F-34EB9C26FCCD}" type="presParOf" srcId="{2B8C5232-7718-C240-B1A0-7FE054350DAB}" destId="{D545C309-A6AC-ED4F-B448-88FF6F546F28}" srcOrd="0" destOrd="0" presId="urn:microsoft.com/office/officeart/2005/8/layout/vList6"/>
    <dgm:cxn modelId="{1660D508-B681-3F4A-A8FA-6587714219BD}" type="presParOf" srcId="{2B8C5232-7718-C240-B1A0-7FE054350DAB}" destId="{0A951673-0334-E546-8EA4-FE3DAE11EB3B}" srcOrd="1" destOrd="0" presId="urn:microsoft.com/office/officeart/2005/8/layout/vList6"/>
    <dgm:cxn modelId="{04EEC5DF-67DA-404E-8643-71574C1BE717}" type="presParOf" srcId="{E4D8C7DD-FA49-E94D-9248-E50B2FC02BFA}" destId="{C95DF0D4-B5CF-6D48-9E7B-A4C2DE701431}" srcOrd="1" destOrd="0" presId="urn:microsoft.com/office/officeart/2005/8/layout/vList6"/>
    <dgm:cxn modelId="{D79766B7-1BEB-0E4B-9C2B-B933F751ECBE}" type="presParOf" srcId="{E4D8C7DD-FA49-E94D-9248-E50B2FC02BFA}" destId="{F94B97CD-828D-9D4F-9FFE-D644E00DD65D}" srcOrd="2" destOrd="0" presId="urn:microsoft.com/office/officeart/2005/8/layout/vList6"/>
    <dgm:cxn modelId="{783FCB8C-48D4-F74F-8788-BBF783205FCF}" type="presParOf" srcId="{F94B97CD-828D-9D4F-9FFE-D644E00DD65D}" destId="{D15C383B-DF67-7C48-9716-7725B4F1E1D4}" srcOrd="0" destOrd="0" presId="urn:microsoft.com/office/officeart/2005/8/layout/vList6"/>
    <dgm:cxn modelId="{EC76827B-1933-C94C-8F45-B72EB4A67CBB}" type="presParOf" srcId="{F94B97CD-828D-9D4F-9FFE-D644E00DD65D}" destId="{5187FE9A-BFDC-6844-BE7D-3DA1ECE7B4C5}"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p>
      </dgm:t>
    </dgm:pt>
    <dgm:pt modelId="{46A904BB-04E8-455E-8495-B4F8E2C6B84C}" type="sibTrans" cxnId="{5BEE992C-798A-4FEF-832B-0F4DC32E448D}">
      <dgm:prSet/>
      <dgm:spPr/>
      <dgm:t>
        <a:bodyPr/>
        <a:lstStyle/>
        <a:p>
          <a:endParaRPr lang="en-US"/>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Desconocimiento de las autoridades y funcionarios encargados de la atención a los afectados.</a:t>
          </a:r>
          <a:endParaRPr lang="en-US" dirty="0">
            <a:latin typeface="Courier New" panose="02070309020205020404" pitchFamily="49" charset="0"/>
            <a:cs typeface="Courier New" panose="02070309020205020404" pitchFamily="49" charset="0"/>
          </a:endParaRPr>
        </a:p>
      </dgm:t>
    </dgm:pt>
    <dgm:pt modelId="{3F2C3C11-AA4F-41D4-94A2-9AD5ACE5C2B5}" type="parTrans" cxnId="{3F8F5FA7-7CF9-42F2-A7B0-553B800DEDA8}">
      <dgm:prSet/>
      <dgm:spPr/>
      <dgm:t>
        <a:bodyPr/>
        <a:lstStyle/>
        <a:p>
          <a:endParaRPr lang="en-US"/>
        </a:p>
      </dgm:t>
    </dgm:pt>
    <dgm:pt modelId="{605FC374-8EBE-4198-AC4B-AD6EE645E305}" type="sibTrans" cxnId="{3F8F5FA7-7CF9-42F2-A7B0-553B800DEDA8}">
      <dgm:prSet/>
      <dgm:spPr/>
      <dgm:t>
        <a:bodyPr/>
        <a:lstStyle/>
        <a:p>
          <a:endParaRPr lang="en-US"/>
        </a:p>
      </dgm:t>
    </dgm:pt>
    <dgm:pt modelId="{E8ED5A44-34FB-429B-AC8D-C09639B6B60F}">
      <dgm:prSet/>
      <dgm:spPr/>
      <dgm:t>
        <a:bodyPr/>
        <a:lstStyle/>
        <a:p>
          <a:r>
            <a:rPr lang="es-CO" dirty="0">
              <a:latin typeface="Courier New" panose="02070309020205020404" pitchFamily="49" charset="0"/>
              <a:cs typeface="Courier New" panose="02070309020205020404" pitchFamily="49" charset="0"/>
            </a:rPr>
            <a:t>La congestión judicial.</a:t>
          </a:r>
          <a:endParaRPr lang="en-US" dirty="0">
            <a:latin typeface="Courier New" panose="02070309020205020404" pitchFamily="49" charset="0"/>
            <a:cs typeface="Courier New" panose="02070309020205020404" pitchFamily="49" charset="0"/>
          </a:endParaRPr>
        </a:p>
      </dgm:t>
    </dgm:pt>
    <dgm:pt modelId="{889780B5-F954-490E-B294-D1B15C25A2EC}" type="parTrans" cxnId="{484BC0A1-0AC2-4FE7-AD78-D3E66BEE67C5}">
      <dgm:prSet/>
      <dgm:spPr/>
      <dgm:t>
        <a:bodyPr/>
        <a:lstStyle/>
        <a:p>
          <a:endParaRPr lang="en-US"/>
        </a:p>
      </dgm:t>
    </dgm:pt>
    <dgm:pt modelId="{65B5216D-1930-4B4D-8C42-C710143ACD2F}" type="sibTrans" cxnId="{484BC0A1-0AC2-4FE7-AD78-D3E66BEE67C5}">
      <dgm:prSet/>
      <dgm:spPr/>
      <dgm:t>
        <a:bodyPr/>
        <a:lstStyle/>
        <a:p>
          <a:endParaRPr lang="en-US"/>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8223619B-F816-FD4A-89F7-32251BF1C44A}"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3948F354-09BB-4F41-A0BC-7480C481D0A7}" type="presOf" srcId="{21441F92-ECB9-4A56-B133-F6B3D71B1CD2}" destId="{8223619B-F816-FD4A-89F7-32251BF1C44A}" srcOrd="0" destOrd="0" presId="urn:microsoft.com/office/officeart/2005/8/layout/vList5"/>
    <dgm:cxn modelId="{732B4375-3AE2-364E-BF43-CAA637549BCB}" type="presOf" srcId="{E8ED5A44-34FB-429B-AC8D-C09639B6B60F}" destId="{8223619B-F816-FD4A-89F7-32251BF1C44A}" srcOrd="0" destOrd="1" presId="urn:microsoft.com/office/officeart/2005/8/layout/vList5"/>
    <dgm:cxn modelId="{484BC0A1-0AC2-4FE7-AD78-D3E66BEE67C5}" srcId="{B34D2D77-DCE1-4BDB-AF3C-5840A6C3878B}" destId="{E8ED5A44-34FB-429B-AC8D-C09639B6B60F}" srcOrd="1" destOrd="0" parTransId="{889780B5-F954-490E-B294-D1B15C25A2EC}" sibTransId="{65B5216D-1930-4B4D-8C42-C710143ACD2F}"/>
    <dgm:cxn modelId="{3F8F5FA7-7CF9-42F2-A7B0-553B800DEDA8}" srcId="{B34D2D77-DCE1-4BDB-AF3C-5840A6C3878B}" destId="{21441F92-ECB9-4A56-B133-F6B3D71B1CD2}" srcOrd="0" destOrd="0" parTransId="{3F2C3C11-AA4F-41D4-94A2-9AD5ACE5C2B5}" sibTransId="{605FC374-8EBE-4198-AC4B-AD6EE645E305}"/>
    <dgm:cxn modelId="{4C7817C3-884C-AA47-A30B-82E021EA2DF3}" type="presOf" srcId="{B34D2D77-DCE1-4BDB-AF3C-5840A6C3878B}" destId="{A9654036-D109-374B-8DE0-25051E909548}" srcOrd="0" destOrd="0" presId="urn:microsoft.com/office/officeart/2005/8/layout/vList5"/>
    <dgm:cxn modelId="{D59623F5-BF39-2B4B-8588-B8A92EF50E5B}" type="presOf" srcId="{8007B38A-1C49-45C1-B2F4-1A1FDAE26104}" destId="{F7B1E208-87E4-3542-B0C5-F3A6F753CF96}" srcOrd="0" destOrd="0" presId="urn:microsoft.com/office/officeart/2005/8/layout/vList5"/>
    <dgm:cxn modelId="{3E2B2CE3-3C83-F249-A2CF-770B31D6EC0C}" type="presParOf" srcId="{F7B1E208-87E4-3542-B0C5-F3A6F753CF96}" destId="{07D1E80D-D240-964F-9309-82B67539F6CD}" srcOrd="0" destOrd="0" presId="urn:microsoft.com/office/officeart/2005/8/layout/vList5"/>
    <dgm:cxn modelId="{CD28BEA8-4CC7-4841-AB45-FA1E10202B16}" type="presParOf" srcId="{07D1E80D-D240-964F-9309-82B67539F6CD}" destId="{A9654036-D109-374B-8DE0-25051E909548}" srcOrd="0" destOrd="0" presId="urn:microsoft.com/office/officeart/2005/8/layout/vList5"/>
    <dgm:cxn modelId="{3D73EA28-5A1E-DD40-B50B-58E665529AF0}" type="presParOf" srcId="{07D1E80D-D240-964F-9309-82B67539F6CD}" destId="{8223619B-F816-FD4A-89F7-32251BF1C44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46A904BB-04E8-455E-8495-B4F8E2C6B84C}" type="sib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Falta de información a la víctima de los ritos y tiempos procesales.</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3F2C3C11-AA4F-41D4-94A2-9AD5ACE5C2B5}" type="par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1F4A5816-CF4D-C449-ADA3-EFFD962806DE}">
      <dgm:prSet/>
      <dgm:spPr/>
      <dgm:t>
        <a:bodyPr/>
        <a:lstStyle/>
        <a:p>
          <a:r>
            <a:rPr lang="es-CO" dirty="0">
              <a:latin typeface="Courier New" panose="02070309020205020404" pitchFamily="49" charset="0"/>
              <a:cs typeface="Courier New" panose="02070309020205020404" pitchFamily="49" charset="0"/>
            </a:rPr>
            <a:t>Frustración de sus expectativas cuando no se llega a la condena.</a:t>
          </a:r>
          <a:endParaRPr lang="en-US" dirty="0">
            <a:latin typeface="Courier New" panose="02070309020205020404" pitchFamily="49" charset="0"/>
            <a:cs typeface="Courier New" panose="02070309020205020404" pitchFamily="49" charset="0"/>
          </a:endParaRPr>
        </a:p>
      </dgm:t>
    </dgm:pt>
    <dgm:pt modelId="{A17124F4-66C7-FE40-B8FE-D25EA084E411}" type="parTrans" cxnId="{34179DAA-85CE-444A-85E1-20C216862988}">
      <dgm:prSet/>
      <dgm:spPr/>
      <dgm:t>
        <a:bodyPr/>
        <a:lstStyle/>
        <a:p>
          <a:endParaRPr lang="es-MX">
            <a:latin typeface="Courier New" panose="02070309020205020404" pitchFamily="49" charset="0"/>
            <a:cs typeface="Courier New" panose="02070309020205020404" pitchFamily="49" charset="0"/>
          </a:endParaRPr>
        </a:p>
      </dgm:t>
    </dgm:pt>
    <dgm:pt modelId="{53D3A52E-B2AF-124F-8A56-9D2DB5DD104B}" type="sibTrans" cxnId="{34179DAA-85CE-444A-85E1-20C216862988}">
      <dgm:prSet/>
      <dgm:spPr/>
      <dgm:t>
        <a:bodyPr/>
        <a:lstStyle/>
        <a:p>
          <a:endParaRPr lang="es-MX">
            <a:latin typeface="Courier New" panose="02070309020205020404" pitchFamily="49" charset="0"/>
            <a:cs typeface="Courier New" panose="02070309020205020404" pitchFamily="49" charset="0"/>
          </a:endParaRPr>
        </a:p>
      </dgm:t>
    </dgm:pt>
    <dgm:pt modelId="{DE8ADF69-F969-7647-857E-6FA0C0143390}">
      <dgm:prSet/>
      <dgm:spPr/>
      <dgm:t>
        <a:bodyPr/>
        <a:lstStyle/>
        <a:p>
          <a:pPr>
            <a:buFont typeface="Arial" panose="020B0604020202020204" pitchFamily="34" charset="0"/>
            <a:buChar char="•"/>
          </a:pPr>
          <a:r>
            <a:rPr lang="es-CO" dirty="0">
              <a:latin typeface="Courier New" panose="02070309020205020404" pitchFamily="49" charset="0"/>
              <a:cs typeface="Courier New" panose="02070309020205020404" pitchFamily="49" charset="0"/>
            </a:rPr>
            <a:t>La víctima debe dar la versión de los hechos en presencia del victimario.</a:t>
          </a:r>
          <a:endParaRPr lang="en-US" dirty="0">
            <a:latin typeface="Courier New" panose="02070309020205020404" pitchFamily="49" charset="0"/>
            <a:cs typeface="Courier New" panose="02070309020205020404" pitchFamily="49" charset="0"/>
          </a:endParaRPr>
        </a:p>
      </dgm:t>
    </dgm:pt>
    <dgm:pt modelId="{AF4DDFC9-C1BB-354F-843C-9E258F34314D}" type="par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277000D5-A5CE-274F-ABCA-10E9B0B1124A}" type="sib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5A81D63C-A346-4041-8448-0FD4F3FF7115}" type="presOf" srcId="{DE8ADF69-F969-7647-857E-6FA0C0143390}" destId="{0E9D9131-B835-4845-ADD2-4A92A0CF7FF8}" srcOrd="0" destOrd="2" presId="urn:microsoft.com/office/officeart/2005/8/layout/vList5"/>
    <dgm:cxn modelId="{B1656362-2987-BD43-B34A-ADD86B44C9BD}" type="presOf" srcId="{21441F92-ECB9-4A56-B133-F6B3D71B1CD2}" destId="{0E9D9131-B835-4845-ADD2-4A92A0CF7FF8}" srcOrd="0" destOrd="0" presId="urn:microsoft.com/office/officeart/2005/8/layout/vList5"/>
    <dgm:cxn modelId="{F8A56C7A-5C5E-7548-BB68-D26EC5B26AF4}" srcId="{B34D2D77-DCE1-4BDB-AF3C-5840A6C3878B}" destId="{DE8ADF69-F969-7647-857E-6FA0C0143390}" srcOrd="2" destOrd="0" parTransId="{AF4DDFC9-C1BB-354F-843C-9E258F34314D}" sibTransId="{277000D5-A5CE-274F-ABCA-10E9B0B1124A}"/>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34179DAA-85CE-444A-85E1-20C216862988}" srcId="{B34D2D77-DCE1-4BDB-AF3C-5840A6C3878B}" destId="{1F4A5816-CF4D-C449-ADA3-EFFD962806DE}" srcOrd="1" destOrd="0" parTransId="{A17124F4-66C7-FE40-B8FE-D25EA084E411}" sibTransId="{53D3A52E-B2AF-124F-8A56-9D2DB5DD104B}"/>
    <dgm:cxn modelId="{6488F4B2-AADC-1D41-B416-9FB5F6119D27}" type="presOf" srcId="{1F4A5816-CF4D-C449-ADA3-EFFD962806DE}" destId="{0E9D9131-B835-4845-ADD2-4A92A0CF7FF8}" srcOrd="0" destOrd="1"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46A904BB-04E8-455E-8495-B4F8E2C6B84C}" type="sib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Maltrato institucional.</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3F2C3C11-AA4F-41D4-94A2-9AD5ACE5C2B5}" type="par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1F4A5816-CF4D-C449-ADA3-EFFD962806DE}">
      <dgm:prSet/>
      <dgm:spPr/>
      <dgm:t>
        <a:bodyPr/>
        <a:lstStyle/>
        <a:p>
          <a:r>
            <a:rPr lang="es-CO" dirty="0">
              <a:latin typeface="Courier New" panose="02070309020205020404" pitchFamily="49" charset="0"/>
              <a:cs typeface="Courier New" panose="02070309020205020404" pitchFamily="49" charset="0"/>
            </a:rPr>
            <a:t>La narración del delito, la puesta en entredicho de su credibilidad y el sentimiento de culpabilidad.</a:t>
          </a:r>
          <a:endParaRPr lang="en-US" dirty="0">
            <a:latin typeface="Courier New" panose="02070309020205020404" pitchFamily="49" charset="0"/>
            <a:cs typeface="Courier New" panose="02070309020205020404" pitchFamily="49" charset="0"/>
          </a:endParaRPr>
        </a:p>
      </dgm:t>
    </dgm:pt>
    <dgm:pt modelId="{A17124F4-66C7-FE40-B8FE-D25EA084E411}" type="parTrans" cxnId="{34179DAA-85CE-444A-85E1-20C216862988}">
      <dgm:prSet/>
      <dgm:spPr/>
      <dgm:t>
        <a:bodyPr/>
        <a:lstStyle/>
        <a:p>
          <a:endParaRPr lang="es-MX">
            <a:latin typeface="Courier New" panose="02070309020205020404" pitchFamily="49" charset="0"/>
            <a:cs typeface="Courier New" panose="02070309020205020404" pitchFamily="49" charset="0"/>
          </a:endParaRPr>
        </a:p>
      </dgm:t>
    </dgm:pt>
    <dgm:pt modelId="{53D3A52E-B2AF-124F-8A56-9D2DB5DD104B}" type="sibTrans" cxnId="{34179DAA-85CE-444A-85E1-20C216862988}">
      <dgm:prSet/>
      <dgm:spPr/>
      <dgm:t>
        <a:bodyPr/>
        <a:lstStyle/>
        <a:p>
          <a:endParaRPr lang="es-MX">
            <a:latin typeface="Courier New" panose="02070309020205020404" pitchFamily="49" charset="0"/>
            <a:cs typeface="Courier New" panose="02070309020205020404" pitchFamily="49" charset="0"/>
          </a:endParaRPr>
        </a:p>
      </dgm:t>
    </dgm:pt>
    <dgm:pt modelId="{DE8ADF69-F969-7647-857E-6FA0C0143390}">
      <dgm:prSet/>
      <dgm:spPr/>
      <dgm:t>
        <a:bodyPr/>
        <a:lstStyle/>
        <a:p>
          <a:pPr>
            <a:buFont typeface="Arial" panose="020B0604020202020204" pitchFamily="34" charset="0"/>
            <a:buChar char="•"/>
          </a:pPr>
          <a:r>
            <a:rPr lang="es-CO" dirty="0">
              <a:latin typeface="Courier New" panose="02070309020205020404" pitchFamily="49" charset="0"/>
              <a:cs typeface="Courier New" panose="02070309020205020404" pitchFamily="49" charset="0"/>
            </a:rPr>
            <a:t>Se hacen preguntas innecesarias o mal formuladas.</a:t>
          </a:r>
          <a:endParaRPr lang="en-US" dirty="0">
            <a:latin typeface="Courier New" panose="02070309020205020404" pitchFamily="49" charset="0"/>
            <a:cs typeface="Courier New" panose="02070309020205020404" pitchFamily="49" charset="0"/>
          </a:endParaRPr>
        </a:p>
      </dgm:t>
    </dgm:pt>
    <dgm:pt modelId="{AF4DDFC9-C1BB-354F-843C-9E258F34314D}" type="par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277000D5-A5CE-274F-ABCA-10E9B0B1124A}" type="sib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5A81D63C-A346-4041-8448-0FD4F3FF7115}" type="presOf" srcId="{DE8ADF69-F969-7647-857E-6FA0C0143390}" destId="{0E9D9131-B835-4845-ADD2-4A92A0CF7FF8}" srcOrd="0" destOrd="2" presId="urn:microsoft.com/office/officeart/2005/8/layout/vList5"/>
    <dgm:cxn modelId="{B1656362-2987-BD43-B34A-ADD86B44C9BD}" type="presOf" srcId="{21441F92-ECB9-4A56-B133-F6B3D71B1CD2}" destId="{0E9D9131-B835-4845-ADD2-4A92A0CF7FF8}" srcOrd="0" destOrd="0" presId="urn:microsoft.com/office/officeart/2005/8/layout/vList5"/>
    <dgm:cxn modelId="{F8A56C7A-5C5E-7548-BB68-D26EC5B26AF4}" srcId="{B34D2D77-DCE1-4BDB-AF3C-5840A6C3878B}" destId="{DE8ADF69-F969-7647-857E-6FA0C0143390}" srcOrd="2" destOrd="0" parTransId="{AF4DDFC9-C1BB-354F-843C-9E258F34314D}" sibTransId="{277000D5-A5CE-274F-ABCA-10E9B0B1124A}"/>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34179DAA-85CE-444A-85E1-20C216862988}" srcId="{B34D2D77-DCE1-4BDB-AF3C-5840A6C3878B}" destId="{1F4A5816-CF4D-C449-ADA3-EFFD962806DE}" srcOrd="1" destOrd="0" parTransId="{A17124F4-66C7-FE40-B8FE-D25EA084E411}" sibTransId="{53D3A52E-B2AF-124F-8A56-9D2DB5DD104B}"/>
    <dgm:cxn modelId="{6488F4B2-AADC-1D41-B416-9FB5F6119D27}" type="presOf" srcId="{1F4A5816-CF4D-C449-ADA3-EFFD962806DE}" destId="{0E9D9131-B835-4845-ADD2-4A92A0CF7FF8}" srcOrd="0" destOrd="1"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46A904BB-04E8-455E-8495-B4F8E2C6B84C}" type="sib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Se le exige a la víctima que recuerde en repetidas ocasiones los hechos tal y como sucedieron, sin que se tengan en cuenta, los efectos del paso del tiempo.</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3F2C3C11-AA4F-41D4-94A2-9AD5ACE5C2B5}" type="par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B1656362-2987-BD43-B34A-ADD86B44C9BD}" type="presOf" srcId="{21441F92-ECB9-4A56-B133-F6B3D71B1CD2}" destId="{0E9D9131-B835-4845-ADD2-4A92A0CF7FF8}" srcOrd="0" destOrd="0" presId="urn:microsoft.com/office/officeart/2005/8/layout/vList5"/>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46A904BB-04E8-455E-8495-B4F8E2C6B84C}" type="sibTrans" cxnId="{5BEE992C-798A-4FEF-832B-0F4DC32E448D}">
      <dgm:prSet/>
      <dgm:spPr/>
      <dgm:t>
        <a:bodyPr/>
        <a:lstStyle/>
        <a:p>
          <a:endParaRPr lang="en-US">
            <a:latin typeface="Courier New" panose="02070309020205020404" pitchFamily="49" charset="0"/>
            <a:cs typeface="Courier New" panose="02070309020205020404" pitchFamily="49" charset="0"/>
          </a:endParaRPr>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La distorsión propia de la afectividad del momento.</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3F2C3C11-AA4F-41D4-94A2-9AD5ACE5C2B5}" type="parTrans" cxnId="{3F8F5FA7-7CF9-42F2-A7B0-553B800DEDA8}">
      <dgm:prSet/>
      <dgm:spPr/>
      <dgm:t>
        <a:bodyPr/>
        <a:lstStyle/>
        <a:p>
          <a:endParaRPr lang="en-US">
            <a:latin typeface="Courier New" panose="02070309020205020404" pitchFamily="49" charset="0"/>
            <a:cs typeface="Courier New" panose="02070309020205020404" pitchFamily="49" charset="0"/>
          </a:endParaRPr>
        </a:p>
      </dgm:t>
    </dgm:pt>
    <dgm:pt modelId="{DE8ADF69-F969-7647-857E-6FA0C0143390}">
      <dgm:prSet/>
      <dgm:spPr/>
      <dgm:t>
        <a:bodyPr/>
        <a:lstStyle/>
        <a:p>
          <a:pPr>
            <a:buFont typeface="Arial" panose="020B0604020202020204" pitchFamily="34" charset="0"/>
            <a:buChar char="•"/>
          </a:pPr>
          <a:r>
            <a:rPr lang="es-CO" dirty="0">
              <a:latin typeface="Courier New" panose="02070309020205020404" pitchFamily="49" charset="0"/>
              <a:cs typeface="Courier New" panose="02070309020205020404" pitchFamily="49" charset="0"/>
            </a:rPr>
            <a:t>Los inconvenientes materiales y laborales para la víctima, derivados de las múltiples comparecencias.</a:t>
          </a:r>
          <a:endParaRPr lang="en-US" dirty="0">
            <a:latin typeface="Courier New" panose="02070309020205020404" pitchFamily="49" charset="0"/>
            <a:cs typeface="Courier New" panose="02070309020205020404" pitchFamily="49" charset="0"/>
          </a:endParaRPr>
        </a:p>
      </dgm:t>
    </dgm:pt>
    <dgm:pt modelId="{AF4DDFC9-C1BB-354F-843C-9E258F34314D}" type="par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277000D5-A5CE-274F-ABCA-10E9B0B1124A}" type="sibTrans" cxnId="{F8A56C7A-5C5E-7548-BB68-D26EC5B26AF4}">
      <dgm:prSet/>
      <dgm:spPr/>
      <dgm:t>
        <a:bodyPr/>
        <a:lstStyle/>
        <a:p>
          <a:endParaRPr lang="es-MX">
            <a:latin typeface="Courier New" panose="02070309020205020404" pitchFamily="49" charset="0"/>
            <a:cs typeface="Courier New" panose="02070309020205020404" pitchFamily="49" charset="0"/>
          </a:endParaRPr>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5A81D63C-A346-4041-8448-0FD4F3FF7115}" type="presOf" srcId="{DE8ADF69-F969-7647-857E-6FA0C0143390}" destId="{0E9D9131-B835-4845-ADD2-4A92A0CF7FF8}" srcOrd="0" destOrd="1" presId="urn:microsoft.com/office/officeart/2005/8/layout/vList5"/>
    <dgm:cxn modelId="{B1656362-2987-BD43-B34A-ADD86B44C9BD}" type="presOf" srcId="{21441F92-ECB9-4A56-B133-F6B3D71B1CD2}" destId="{0E9D9131-B835-4845-ADD2-4A92A0CF7FF8}" srcOrd="0" destOrd="0" presId="urn:microsoft.com/office/officeart/2005/8/layout/vList5"/>
    <dgm:cxn modelId="{F8A56C7A-5C5E-7548-BB68-D26EC5B26AF4}" srcId="{B34D2D77-DCE1-4BDB-AF3C-5840A6C3878B}" destId="{DE8ADF69-F969-7647-857E-6FA0C0143390}" srcOrd="1" destOrd="0" parTransId="{AF4DDFC9-C1BB-354F-843C-9E258F34314D}" sibTransId="{277000D5-A5CE-274F-ABCA-10E9B0B1124A}"/>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p>
      </dgm:t>
    </dgm:pt>
    <dgm:pt modelId="{46A904BB-04E8-455E-8495-B4F8E2C6B84C}" type="sibTrans" cxnId="{5BEE992C-798A-4FEF-832B-0F4DC32E448D}">
      <dgm:prSet/>
      <dgm:spPr/>
      <dgm:t>
        <a:bodyPr/>
        <a:lstStyle/>
        <a:p>
          <a:endParaRPr lang="en-US"/>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También puede ocurrir que los hechos queden en la impunidad.</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p>
      </dgm:t>
    </dgm:pt>
    <dgm:pt modelId="{3F2C3C11-AA4F-41D4-94A2-9AD5ACE5C2B5}" type="parTrans" cxnId="{3F8F5FA7-7CF9-42F2-A7B0-553B800DEDA8}">
      <dgm:prSet/>
      <dgm:spPr/>
      <dgm:t>
        <a:bodyPr/>
        <a:lstStyle/>
        <a:p>
          <a:endParaRPr lang="en-US"/>
        </a:p>
      </dgm:t>
    </dgm:pt>
    <dgm:pt modelId="{1F4A5816-CF4D-C449-ADA3-EFFD962806DE}">
      <dgm:prSet/>
      <dgm:spPr/>
      <dgm:t>
        <a:bodyPr/>
        <a:lstStyle/>
        <a:p>
          <a:r>
            <a:rPr lang="es-CO" dirty="0">
              <a:latin typeface="Courier New" panose="02070309020205020404" pitchFamily="49" charset="0"/>
              <a:cs typeface="Courier New" panose="02070309020205020404" pitchFamily="49" charset="0"/>
            </a:rPr>
            <a:t>Las necesidades relacionadas con la salud mental de las víctimas, resulta opuesto a los requerimientos del proceso judicial.</a:t>
          </a:r>
          <a:endParaRPr lang="en-US" dirty="0">
            <a:latin typeface="Courier New" panose="02070309020205020404" pitchFamily="49" charset="0"/>
            <a:cs typeface="Courier New" panose="02070309020205020404" pitchFamily="49" charset="0"/>
          </a:endParaRPr>
        </a:p>
      </dgm:t>
    </dgm:pt>
    <dgm:pt modelId="{A17124F4-66C7-FE40-B8FE-D25EA084E411}" type="parTrans" cxnId="{34179DAA-85CE-444A-85E1-20C216862988}">
      <dgm:prSet/>
      <dgm:spPr/>
      <dgm:t>
        <a:bodyPr/>
        <a:lstStyle/>
        <a:p>
          <a:endParaRPr lang="es-MX"/>
        </a:p>
      </dgm:t>
    </dgm:pt>
    <dgm:pt modelId="{53D3A52E-B2AF-124F-8A56-9D2DB5DD104B}" type="sibTrans" cxnId="{34179DAA-85CE-444A-85E1-20C216862988}">
      <dgm:prSet/>
      <dgm:spPr/>
      <dgm:t>
        <a:bodyPr/>
        <a:lstStyle/>
        <a:p>
          <a:endParaRPr lang="es-MX"/>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B1656362-2987-BD43-B34A-ADD86B44C9BD}" type="presOf" srcId="{21441F92-ECB9-4A56-B133-F6B3D71B1CD2}" destId="{0E9D9131-B835-4845-ADD2-4A92A0CF7FF8}" srcOrd="0" destOrd="0" presId="urn:microsoft.com/office/officeart/2005/8/layout/vList5"/>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34179DAA-85CE-444A-85E1-20C216862988}" srcId="{B34D2D77-DCE1-4BDB-AF3C-5840A6C3878B}" destId="{1F4A5816-CF4D-C449-ADA3-EFFD962806DE}" srcOrd="1" destOrd="0" parTransId="{A17124F4-66C7-FE40-B8FE-D25EA084E411}" sibTransId="{53D3A52E-B2AF-124F-8A56-9D2DB5DD104B}"/>
    <dgm:cxn modelId="{6488F4B2-AADC-1D41-B416-9FB5F6119D27}" type="presOf" srcId="{1F4A5816-CF4D-C449-ADA3-EFFD962806DE}" destId="{0E9D9131-B835-4845-ADD2-4A92A0CF7FF8}" srcOrd="0" destOrd="1"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07B38A-1C49-45C1-B2F4-1A1FDAE2610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B34D2D77-DCE1-4BDB-AF3C-5840A6C3878B}">
      <dgm:prSet/>
      <dgm:spPr/>
      <dgm:t>
        <a:bodyPr/>
        <a:lstStyle/>
        <a:p>
          <a:r>
            <a:rPr lang="es-CO" b="1" dirty="0">
              <a:latin typeface="Courier New" panose="02070309020205020404" pitchFamily="49" charset="0"/>
              <a:cs typeface="Courier New" panose="02070309020205020404" pitchFamily="49" charset="0"/>
            </a:rPr>
            <a:t>Formas en las que se manifiesta la victimización secundaria:</a:t>
          </a:r>
          <a:endParaRPr lang="en-US" b="1" dirty="0">
            <a:latin typeface="Courier New" panose="02070309020205020404" pitchFamily="49" charset="0"/>
            <a:cs typeface="Courier New" panose="02070309020205020404" pitchFamily="49" charset="0"/>
          </a:endParaRPr>
        </a:p>
      </dgm:t>
    </dgm:pt>
    <dgm:pt modelId="{D8BBF4CC-CD2B-472F-8A7F-6E2F2EF0CF21}" type="parTrans" cxnId="{5BEE992C-798A-4FEF-832B-0F4DC32E448D}">
      <dgm:prSet/>
      <dgm:spPr/>
      <dgm:t>
        <a:bodyPr/>
        <a:lstStyle/>
        <a:p>
          <a:endParaRPr lang="en-US"/>
        </a:p>
      </dgm:t>
    </dgm:pt>
    <dgm:pt modelId="{46A904BB-04E8-455E-8495-B4F8E2C6B84C}" type="sibTrans" cxnId="{5BEE992C-798A-4FEF-832B-0F4DC32E448D}">
      <dgm:prSet/>
      <dgm:spPr/>
      <dgm:t>
        <a:bodyPr/>
        <a:lstStyle/>
        <a:p>
          <a:endParaRPr lang="en-US"/>
        </a:p>
      </dgm:t>
    </dgm:pt>
    <dgm:pt modelId="{21441F92-ECB9-4A56-B133-F6B3D71B1CD2}">
      <dgm:prSet/>
      <dgm:spPr/>
      <dgm:t>
        <a:bodyPr/>
        <a:lstStyle/>
        <a:p>
          <a:r>
            <a:rPr lang="es-CO" dirty="0">
              <a:latin typeface="Courier New" panose="02070309020205020404" pitchFamily="49" charset="0"/>
              <a:cs typeface="Courier New" panose="02070309020205020404" pitchFamily="49" charset="0"/>
            </a:rPr>
            <a:t>Experimentan sentimientos de estar perdiendo tiempo o malgastando su dinero.</a:t>
          </a:r>
          <a:endParaRPr lang="en-US" dirty="0">
            <a:latin typeface="Courier New" panose="02070309020205020404" pitchFamily="49" charset="0"/>
            <a:cs typeface="Courier New" panose="02070309020205020404" pitchFamily="49" charset="0"/>
          </a:endParaRPr>
        </a:p>
      </dgm:t>
    </dgm:pt>
    <dgm:pt modelId="{605FC374-8EBE-4198-AC4B-AD6EE645E305}" type="sibTrans" cxnId="{3F8F5FA7-7CF9-42F2-A7B0-553B800DEDA8}">
      <dgm:prSet/>
      <dgm:spPr/>
      <dgm:t>
        <a:bodyPr/>
        <a:lstStyle/>
        <a:p>
          <a:endParaRPr lang="en-US"/>
        </a:p>
      </dgm:t>
    </dgm:pt>
    <dgm:pt modelId="{3F2C3C11-AA4F-41D4-94A2-9AD5ACE5C2B5}" type="parTrans" cxnId="{3F8F5FA7-7CF9-42F2-A7B0-553B800DEDA8}">
      <dgm:prSet/>
      <dgm:spPr/>
      <dgm:t>
        <a:bodyPr/>
        <a:lstStyle/>
        <a:p>
          <a:endParaRPr lang="en-US"/>
        </a:p>
      </dgm:t>
    </dgm:pt>
    <dgm:pt modelId="{F7B1E208-87E4-3542-B0C5-F3A6F753CF96}" type="pres">
      <dgm:prSet presAssocID="{8007B38A-1C49-45C1-B2F4-1A1FDAE26104}" presName="Name0" presStyleCnt="0">
        <dgm:presLayoutVars>
          <dgm:dir/>
          <dgm:animLvl val="lvl"/>
          <dgm:resizeHandles val="exact"/>
        </dgm:presLayoutVars>
      </dgm:prSet>
      <dgm:spPr/>
    </dgm:pt>
    <dgm:pt modelId="{07D1E80D-D240-964F-9309-82B67539F6CD}" type="pres">
      <dgm:prSet presAssocID="{B34D2D77-DCE1-4BDB-AF3C-5840A6C3878B}" presName="linNode" presStyleCnt="0"/>
      <dgm:spPr/>
    </dgm:pt>
    <dgm:pt modelId="{A9654036-D109-374B-8DE0-25051E909548}" type="pres">
      <dgm:prSet presAssocID="{B34D2D77-DCE1-4BDB-AF3C-5840A6C3878B}" presName="parentText" presStyleLbl="node1" presStyleIdx="0" presStyleCnt="1">
        <dgm:presLayoutVars>
          <dgm:chMax val="1"/>
          <dgm:bulletEnabled val="1"/>
        </dgm:presLayoutVars>
      </dgm:prSet>
      <dgm:spPr/>
    </dgm:pt>
    <dgm:pt modelId="{0E9D9131-B835-4845-ADD2-4A92A0CF7FF8}" type="pres">
      <dgm:prSet presAssocID="{B34D2D77-DCE1-4BDB-AF3C-5840A6C3878B}" presName="descendantText" presStyleLbl="alignAccFollowNode1" presStyleIdx="0" presStyleCnt="1">
        <dgm:presLayoutVars>
          <dgm:bulletEnabled val="1"/>
        </dgm:presLayoutVars>
      </dgm:prSet>
      <dgm:spPr/>
    </dgm:pt>
  </dgm:ptLst>
  <dgm:cxnLst>
    <dgm:cxn modelId="{5BEE992C-798A-4FEF-832B-0F4DC32E448D}" srcId="{8007B38A-1C49-45C1-B2F4-1A1FDAE26104}" destId="{B34D2D77-DCE1-4BDB-AF3C-5840A6C3878B}" srcOrd="0" destOrd="0" parTransId="{D8BBF4CC-CD2B-472F-8A7F-6E2F2EF0CF21}" sibTransId="{46A904BB-04E8-455E-8495-B4F8E2C6B84C}"/>
    <dgm:cxn modelId="{B1656362-2987-BD43-B34A-ADD86B44C9BD}" type="presOf" srcId="{21441F92-ECB9-4A56-B133-F6B3D71B1CD2}" destId="{0E9D9131-B835-4845-ADD2-4A92A0CF7FF8}" srcOrd="0" destOrd="0" presId="urn:microsoft.com/office/officeart/2005/8/layout/vList5"/>
    <dgm:cxn modelId="{3F8F5FA7-7CF9-42F2-A7B0-553B800DEDA8}" srcId="{B34D2D77-DCE1-4BDB-AF3C-5840A6C3878B}" destId="{21441F92-ECB9-4A56-B133-F6B3D71B1CD2}" srcOrd="0" destOrd="0" parTransId="{3F2C3C11-AA4F-41D4-94A2-9AD5ACE5C2B5}" sibTransId="{605FC374-8EBE-4198-AC4B-AD6EE645E305}"/>
    <dgm:cxn modelId="{E91D48AA-2530-2C41-9F19-EA60E8A8090E}" type="presOf" srcId="{B34D2D77-DCE1-4BDB-AF3C-5840A6C3878B}" destId="{A9654036-D109-374B-8DE0-25051E909548}" srcOrd="0" destOrd="0" presId="urn:microsoft.com/office/officeart/2005/8/layout/vList5"/>
    <dgm:cxn modelId="{D59623F5-BF39-2B4B-8588-B8A92EF50E5B}" type="presOf" srcId="{8007B38A-1C49-45C1-B2F4-1A1FDAE26104}" destId="{F7B1E208-87E4-3542-B0C5-F3A6F753CF96}" srcOrd="0" destOrd="0" presId="urn:microsoft.com/office/officeart/2005/8/layout/vList5"/>
    <dgm:cxn modelId="{6ABA205A-DA48-FE41-B53B-1751DDE2F6EA}" type="presParOf" srcId="{F7B1E208-87E4-3542-B0C5-F3A6F753CF96}" destId="{07D1E80D-D240-964F-9309-82B67539F6CD}" srcOrd="0" destOrd="0" presId="urn:microsoft.com/office/officeart/2005/8/layout/vList5"/>
    <dgm:cxn modelId="{B1CA493A-F317-5941-9991-C1FEA632131F}" type="presParOf" srcId="{07D1E80D-D240-964F-9309-82B67539F6CD}" destId="{A9654036-D109-374B-8DE0-25051E909548}" srcOrd="0" destOrd="0" presId="urn:microsoft.com/office/officeart/2005/8/layout/vList5"/>
    <dgm:cxn modelId="{E7ECB361-4F64-6D4B-8ECB-738CF154645C}" type="presParOf" srcId="{07D1E80D-D240-964F-9309-82B67539F6CD}" destId="{0E9D9131-B835-4845-ADD2-4A92A0CF7F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DFBCB-9D25-154B-A3C3-DCC9EC9CBEC6}">
      <dsp:nvSpPr>
        <dsp:cNvPr id="0" name=""/>
        <dsp:cNvSpPr/>
      </dsp:nvSpPr>
      <dsp:spPr>
        <a:xfrm>
          <a:off x="0" y="135921"/>
          <a:ext cx="11016342" cy="706403"/>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O" sz="2400" kern="1200" dirty="0">
              <a:latin typeface="Courier New" panose="02070309020205020404" pitchFamily="49" charset="0"/>
              <a:cs typeface="Courier New" panose="02070309020205020404" pitchFamily="49" charset="0"/>
            </a:rPr>
            <a:t>Estas reglas hacen un llamado:</a:t>
          </a:r>
        </a:p>
      </dsp:txBody>
      <dsp:txXfrm>
        <a:off x="34484" y="170405"/>
        <a:ext cx="10947374" cy="637435"/>
      </dsp:txXfrm>
    </dsp:sp>
    <dsp:sp modelId="{29CE732B-6BCF-9647-AFCC-038D7D8E26AB}">
      <dsp:nvSpPr>
        <dsp:cNvPr id="0" name=""/>
        <dsp:cNvSpPr/>
      </dsp:nvSpPr>
      <dsp:spPr>
        <a:xfrm>
          <a:off x="0" y="1029524"/>
          <a:ext cx="11016342" cy="1254825"/>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O" sz="2400" b="1" kern="1200" dirty="0">
              <a:solidFill>
                <a:schemeClr val="tx1"/>
              </a:solidFill>
              <a:latin typeface="Courier New" panose="02070309020205020404" pitchFamily="49" charset="0"/>
              <a:cs typeface="Courier New" panose="02070309020205020404" pitchFamily="49" charset="0"/>
            </a:rPr>
            <a:t>A los poderes públicos </a:t>
          </a:r>
          <a:r>
            <a:rPr lang="es-CO" sz="2400" kern="1200" dirty="0">
              <a:latin typeface="Courier New" panose="02070309020205020404" pitchFamily="49" charset="0"/>
              <a:cs typeface="Courier New" panose="02070309020205020404" pitchFamily="49" charset="0"/>
            </a:rPr>
            <a:t>para que promuevan el desarrollo de políticas públicas que garanticen el acceso a la justicia de las personas en condición de vulnerabilidad. </a:t>
          </a:r>
          <a:endParaRPr lang="es-MX" sz="2400" kern="1200" dirty="0">
            <a:latin typeface="Courier New" panose="02070309020205020404" pitchFamily="49" charset="0"/>
            <a:cs typeface="Courier New" panose="02070309020205020404" pitchFamily="49" charset="0"/>
          </a:endParaRPr>
        </a:p>
      </dsp:txBody>
      <dsp:txXfrm>
        <a:off x="61256" y="1090780"/>
        <a:ext cx="10893830" cy="1132313"/>
      </dsp:txXfrm>
    </dsp:sp>
    <dsp:sp modelId="{C8713C1A-72DC-9C4C-BD53-A003CD3CA831}">
      <dsp:nvSpPr>
        <dsp:cNvPr id="0" name=""/>
        <dsp:cNvSpPr/>
      </dsp:nvSpPr>
      <dsp:spPr>
        <a:xfrm>
          <a:off x="0" y="2471549"/>
          <a:ext cx="11016342" cy="1254825"/>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s-CO" sz="2400" b="1" kern="1200" dirty="0">
              <a:solidFill>
                <a:schemeClr val="tx1"/>
              </a:solidFill>
              <a:latin typeface="Courier New" panose="02070309020205020404" pitchFamily="49" charset="0"/>
              <a:cs typeface="Courier New" panose="02070309020205020404" pitchFamily="49" charset="0"/>
            </a:rPr>
            <a:t>A los servidores y operadores del sistema de justicia </a:t>
          </a:r>
          <a:r>
            <a:rPr lang="es-CO" sz="2400" kern="1200" dirty="0">
              <a:latin typeface="Courier New" panose="02070309020205020404" pitchFamily="49" charset="0"/>
              <a:cs typeface="Courier New" panose="02070309020205020404" pitchFamily="49" charset="0"/>
            </a:rPr>
            <a:t>para que otorguen a estas personas un trato adecuado a sus circunstancias singulares</a:t>
          </a:r>
          <a:endParaRPr lang="es-MX" sz="2400" kern="1200" dirty="0">
            <a:latin typeface="Courier New" panose="02070309020205020404" pitchFamily="49" charset="0"/>
            <a:cs typeface="Courier New" panose="02070309020205020404" pitchFamily="49" charset="0"/>
          </a:endParaRPr>
        </a:p>
      </dsp:txBody>
      <dsp:txXfrm>
        <a:off x="61256" y="2532805"/>
        <a:ext cx="10893830" cy="113231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DF6E9D-8B20-D543-B94A-31E526C98193}">
      <dsp:nvSpPr>
        <dsp:cNvPr id="0" name=""/>
        <dsp:cNvSpPr/>
      </dsp:nvSpPr>
      <dsp:spPr>
        <a:xfrm>
          <a:off x="0" y="184358"/>
          <a:ext cx="6582555" cy="233766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CO" sz="2700" kern="1200" dirty="0">
              <a:latin typeface="Courier New" panose="02070309020205020404" pitchFamily="49" charset="0"/>
              <a:cs typeface="Courier New" panose="02070309020205020404" pitchFamily="49" charset="0"/>
            </a:rPr>
            <a:t>De proteger a los niños en el contexto del proceso penal, principalmente cuando han sido víctimas de abuso sexual </a:t>
          </a:r>
        </a:p>
        <a:p>
          <a:pPr marL="0" lvl="0" indent="0" algn="l" defTabSz="1200150">
            <a:lnSpc>
              <a:spcPct val="90000"/>
            </a:lnSpc>
            <a:spcBef>
              <a:spcPct val="0"/>
            </a:spcBef>
            <a:spcAft>
              <a:spcPct val="35000"/>
            </a:spcAft>
            <a:buNone/>
          </a:pPr>
          <a:r>
            <a:rPr lang="es-CO" sz="2700" kern="1200" dirty="0">
              <a:latin typeface="Courier New" panose="02070309020205020404" pitchFamily="49" charset="0"/>
              <a:cs typeface="Courier New" panose="02070309020205020404" pitchFamily="49" charset="0"/>
            </a:rPr>
            <a:t>(Principio </a:t>
          </a:r>
          <a:r>
            <a:rPr lang="es-CO" sz="2700" i="1" kern="1200" dirty="0">
              <a:latin typeface="Courier New" panose="02070309020205020404" pitchFamily="49" charset="0"/>
              <a:cs typeface="Courier New" panose="02070309020205020404" pitchFamily="49" charset="0"/>
            </a:rPr>
            <a:t>pro </a:t>
          </a:r>
          <a:r>
            <a:rPr lang="es-CO" sz="2700" i="1" kern="1200" dirty="0" err="1">
              <a:latin typeface="Courier New" panose="02070309020205020404" pitchFamily="49" charset="0"/>
              <a:cs typeface="Courier New" panose="02070309020205020404" pitchFamily="49" charset="0"/>
            </a:rPr>
            <a:t>infans</a:t>
          </a:r>
          <a:r>
            <a:rPr lang="es-CO" sz="2700" kern="1200" dirty="0">
              <a:latin typeface="Courier New" panose="02070309020205020404" pitchFamily="49" charset="0"/>
              <a:cs typeface="Courier New" panose="02070309020205020404" pitchFamily="49" charset="0"/>
            </a:rPr>
            <a:t>)</a:t>
          </a:r>
          <a:endParaRPr lang="en-US" sz="2700" kern="1200" dirty="0">
            <a:latin typeface="Courier New" panose="02070309020205020404" pitchFamily="49" charset="0"/>
            <a:cs typeface="Courier New" panose="02070309020205020404" pitchFamily="49" charset="0"/>
          </a:endParaRPr>
        </a:p>
      </dsp:txBody>
      <dsp:txXfrm>
        <a:off x="114115" y="298473"/>
        <a:ext cx="6354325" cy="2109430"/>
      </dsp:txXfrm>
    </dsp:sp>
    <dsp:sp modelId="{B75D885B-F717-8241-BE45-7D4194CE240E}">
      <dsp:nvSpPr>
        <dsp:cNvPr id="0" name=""/>
        <dsp:cNvSpPr/>
      </dsp:nvSpPr>
      <dsp:spPr>
        <a:xfrm>
          <a:off x="0" y="2599779"/>
          <a:ext cx="6582555" cy="2337660"/>
        </a:xfrm>
        <a:prstGeom prst="roundRect">
          <a:avLst/>
        </a:prstGeom>
        <a:solidFill>
          <a:schemeClr val="accent2">
            <a:hueOff val="-1331824"/>
            <a:satOff val="-586"/>
            <a:lumOff val="156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s-CO" sz="2700" kern="1200" dirty="0">
              <a:latin typeface="Courier New" panose="02070309020205020404" pitchFamily="49" charset="0"/>
              <a:cs typeface="Courier New" panose="02070309020205020404" pitchFamily="49" charset="0"/>
            </a:rPr>
            <a:t>De adoptar medidas dentro del proceso penal que no afecten a los niños, niñas y adolescentes víctimas de delitos. </a:t>
          </a:r>
          <a:endParaRPr lang="en-US" sz="2700" kern="1200" dirty="0">
            <a:latin typeface="Courier New" panose="02070309020205020404" pitchFamily="49" charset="0"/>
            <a:cs typeface="Courier New" panose="02070309020205020404" pitchFamily="49" charset="0"/>
          </a:endParaRPr>
        </a:p>
      </dsp:txBody>
      <dsp:txXfrm>
        <a:off x="114115" y="2713894"/>
        <a:ext cx="6354325" cy="21094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51673-0334-E546-8EA4-FE3DAE11EB3B}">
      <dsp:nvSpPr>
        <dsp:cNvPr id="0" name=""/>
        <dsp:cNvSpPr/>
      </dsp:nvSpPr>
      <dsp:spPr>
        <a:xfrm>
          <a:off x="2790073" y="4476"/>
          <a:ext cx="8298649" cy="240515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Perjuicio ocasionado por los efectos negativos del delito.</a:t>
          </a:r>
          <a:endParaRPr lang="es-MX"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Efectos directos del injusto. </a:t>
          </a:r>
          <a:endParaRPr lang="es-MX" sz="3100" kern="1200" dirty="0">
            <a:latin typeface="Courier New" panose="02070309020205020404" pitchFamily="49" charset="0"/>
            <a:cs typeface="Courier New" panose="02070309020205020404" pitchFamily="49" charset="0"/>
          </a:endParaRPr>
        </a:p>
      </dsp:txBody>
      <dsp:txXfrm>
        <a:off x="2790073" y="305120"/>
        <a:ext cx="7396716" cy="1803867"/>
      </dsp:txXfrm>
    </dsp:sp>
    <dsp:sp modelId="{D545C309-A6AC-ED4F-B448-88FF6F546F28}">
      <dsp:nvSpPr>
        <dsp:cNvPr id="0" name=""/>
        <dsp:cNvSpPr/>
      </dsp:nvSpPr>
      <dsp:spPr>
        <a:xfrm>
          <a:off x="10510" y="543310"/>
          <a:ext cx="2779562" cy="1327488"/>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MX" sz="3300" b="1" kern="1200" dirty="0">
              <a:latin typeface="Courier New" panose="02070309020205020404" pitchFamily="49" charset="0"/>
              <a:cs typeface="Courier New" panose="02070309020205020404" pitchFamily="49" charset="0"/>
            </a:rPr>
            <a:t>V. Primaria</a:t>
          </a:r>
        </a:p>
      </dsp:txBody>
      <dsp:txXfrm>
        <a:off x="75313" y="608113"/>
        <a:ext cx="2649956" cy="1197882"/>
      </dsp:txXfrm>
    </dsp:sp>
    <dsp:sp modelId="{5187FE9A-BFDC-6844-BE7D-3DA1ECE7B4C5}">
      <dsp:nvSpPr>
        <dsp:cNvPr id="0" name=""/>
        <dsp:cNvSpPr/>
      </dsp:nvSpPr>
      <dsp:spPr>
        <a:xfrm>
          <a:off x="3247621" y="2579641"/>
          <a:ext cx="7827430" cy="3316197"/>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685" tIns="19685" rIns="19685" bIns="19685" numCol="1" spcCol="1270" anchor="t" anchorCtr="0">
          <a:noAutofit/>
        </a:bodyPr>
        <a:lstStyle/>
        <a:p>
          <a:pPr marL="285750" lvl="1" indent="-285750" algn="l" defTabSz="1377950">
            <a:lnSpc>
              <a:spcPct val="90000"/>
            </a:lnSpc>
            <a:spcBef>
              <a:spcPct val="0"/>
            </a:spcBef>
            <a:spcAft>
              <a:spcPct val="15000"/>
            </a:spcAft>
            <a:buFont typeface="Arial" panose="020B0604020202020204" pitchFamily="34" charset="0"/>
            <a:buChar char="•"/>
          </a:pPr>
          <a:r>
            <a:rPr lang="es-CO" sz="3100" kern="1200" dirty="0">
              <a:latin typeface="Courier New" panose="02070309020205020404" pitchFamily="49" charset="0"/>
              <a:cs typeface="Courier New" panose="02070309020205020404" pitchFamily="49" charset="0"/>
            </a:rPr>
            <a:t>Cuando el daño sufrido por la víctima se incrementa como consecuencia de su contacto con el sistema de justicia.</a:t>
          </a:r>
          <a:endParaRPr lang="es-MX" sz="3100" kern="1200" dirty="0">
            <a:latin typeface="Courier New" panose="02070309020205020404" pitchFamily="49" charset="0"/>
            <a:cs typeface="Courier New" panose="02070309020205020404" pitchFamily="49" charset="0"/>
          </a:endParaRPr>
        </a:p>
      </dsp:txBody>
      <dsp:txXfrm>
        <a:off x="3247621" y="2994166"/>
        <a:ext cx="6583856" cy="2487147"/>
      </dsp:txXfrm>
    </dsp:sp>
    <dsp:sp modelId="{D15C383B-DF67-7C48-9716-7725B4F1E1D4}">
      <dsp:nvSpPr>
        <dsp:cNvPr id="0" name=""/>
        <dsp:cNvSpPr/>
      </dsp:nvSpPr>
      <dsp:spPr>
        <a:xfrm>
          <a:off x="38684" y="3676362"/>
          <a:ext cx="3194433" cy="111380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marL="0" lvl="0" indent="0" algn="ctr" defTabSz="1466850">
            <a:lnSpc>
              <a:spcPct val="90000"/>
            </a:lnSpc>
            <a:spcBef>
              <a:spcPct val="0"/>
            </a:spcBef>
            <a:spcAft>
              <a:spcPct val="35000"/>
            </a:spcAft>
            <a:buNone/>
          </a:pPr>
          <a:r>
            <a:rPr lang="es-MX" sz="3300" b="1" kern="1200" dirty="0">
              <a:latin typeface="Courier New" panose="02070309020205020404" pitchFamily="49" charset="0"/>
              <a:cs typeface="Courier New" panose="02070309020205020404" pitchFamily="49" charset="0"/>
            </a:rPr>
            <a:t>V. Secundaria</a:t>
          </a:r>
        </a:p>
      </dsp:txBody>
      <dsp:txXfrm>
        <a:off x="93055" y="3730733"/>
        <a:ext cx="3085691" cy="1005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23619B-F816-FD4A-89F7-32251BF1C44A}">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s-CO" sz="3500" kern="1200" dirty="0">
              <a:latin typeface="Courier New" panose="02070309020205020404" pitchFamily="49" charset="0"/>
              <a:cs typeface="Courier New" panose="02070309020205020404" pitchFamily="49" charset="0"/>
            </a:rPr>
            <a:t>Desconocimiento de las autoridades y funcionarios encargados de la atención a los afectados.</a:t>
          </a:r>
          <a:endParaRPr lang="en-US" sz="3500" kern="1200" dirty="0">
            <a:latin typeface="Courier New" panose="02070309020205020404" pitchFamily="49" charset="0"/>
            <a:cs typeface="Courier New" panose="02070309020205020404" pitchFamily="49" charset="0"/>
          </a:endParaRPr>
        </a:p>
        <a:p>
          <a:pPr marL="285750" lvl="1" indent="-285750" algn="l" defTabSz="1555750">
            <a:lnSpc>
              <a:spcPct val="90000"/>
            </a:lnSpc>
            <a:spcBef>
              <a:spcPct val="0"/>
            </a:spcBef>
            <a:spcAft>
              <a:spcPct val="15000"/>
            </a:spcAft>
            <a:buChar char="•"/>
          </a:pPr>
          <a:r>
            <a:rPr lang="es-CO" sz="3500" kern="1200" dirty="0">
              <a:latin typeface="Courier New" panose="02070309020205020404" pitchFamily="49" charset="0"/>
              <a:cs typeface="Courier New" panose="02070309020205020404" pitchFamily="49" charset="0"/>
            </a:rPr>
            <a:t>La congestión judicial.</a:t>
          </a:r>
          <a:endParaRPr lang="en-US" sz="35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Falta de información a la víctima de los ritos y tiempos procesales.</a:t>
          </a:r>
          <a:endParaRPr lang="en-US"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Frustración de sus expectativas cuando no se llega a la condena.</a:t>
          </a:r>
          <a:endParaRPr lang="en-US"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Font typeface="Arial" panose="020B0604020202020204" pitchFamily="34" charset="0"/>
            <a:buChar char="•"/>
          </a:pPr>
          <a:r>
            <a:rPr lang="es-CO" sz="3100" kern="1200" dirty="0">
              <a:latin typeface="Courier New" panose="02070309020205020404" pitchFamily="49" charset="0"/>
              <a:cs typeface="Courier New" panose="02070309020205020404" pitchFamily="49" charset="0"/>
            </a:rPr>
            <a:t>La víctima debe dar la versión de los hechos en presencia del victimario.</a:t>
          </a:r>
          <a:endParaRPr lang="en-US" sz="31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Maltrato institucional.</a:t>
          </a:r>
          <a:endParaRPr lang="en-US"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La narración del delito, la puesta en entredicho de su credibilidad y el sentimiento de culpabilidad.</a:t>
          </a:r>
          <a:endParaRPr lang="en-US"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Font typeface="Arial" panose="020B0604020202020204" pitchFamily="34" charset="0"/>
            <a:buChar char="•"/>
          </a:pPr>
          <a:r>
            <a:rPr lang="es-CO" sz="3100" kern="1200" dirty="0">
              <a:latin typeface="Courier New" panose="02070309020205020404" pitchFamily="49" charset="0"/>
              <a:cs typeface="Courier New" panose="02070309020205020404" pitchFamily="49" charset="0"/>
            </a:rPr>
            <a:t>Se hacen preguntas innecesarias o mal formuladas.</a:t>
          </a:r>
          <a:endParaRPr lang="en-US" sz="31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66675" rIns="133350" bIns="66675" numCol="1" spcCol="1270" anchor="ctr" anchorCtr="0">
          <a:noAutofit/>
        </a:bodyPr>
        <a:lstStyle/>
        <a:p>
          <a:pPr marL="285750" lvl="1" indent="-285750" algn="l" defTabSz="1555750">
            <a:lnSpc>
              <a:spcPct val="90000"/>
            </a:lnSpc>
            <a:spcBef>
              <a:spcPct val="0"/>
            </a:spcBef>
            <a:spcAft>
              <a:spcPct val="15000"/>
            </a:spcAft>
            <a:buChar char="•"/>
          </a:pPr>
          <a:r>
            <a:rPr lang="es-CO" sz="3500" kern="1200" dirty="0">
              <a:latin typeface="Courier New" panose="02070309020205020404" pitchFamily="49" charset="0"/>
              <a:cs typeface="Courier New" panose="02070309020205020404" pitchFamily="49" charset="0"/>
            </a:rPr>
            <a:t>Se le exige a la víctima que recuerde en repetidas ocasiones los hechos tal y como sucedieron, sin que se tengan en cuenta, los efectos del paso del tiempo.</a:t>
          </a:r>
          <a:endParaRPr lang="en-US" sz="35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s-CO" sz="3200" kern="1200" dirty="0">
              <a:latin typeface="Courier New" panose="02070309020205020404" pitchFamily="49" charset="0"/>
              <a:cs typeface="Courier New" panose="02070309020205020404" pitchFamily="49" charset="0"/>
            </a:rPr>
            <a:t>La distorsión propia de la afectividad del momento.</a:t>
          </a:r>
          <a:endParaRPr lang="en-US" sz="3200" kern="1200" dirty="0">
            <a:latin typeface="Courier New" panose="02070309020205020404" pitchFamily="49" charset="0"/>
            <a:cs typeface="Courier New" panose="02070309020205020404" pitchFamily="49" charset="0"/>
          </a:endParaRPr>
        </a:p>
        <a:p>
          <a:pPr marL="285750" lvl="1" indent="-285750" algn="l" defTabSz="1422400">
            <a:lnSpc>
              <a:spcPct val="90000"/>
            </a:lnSpc>
            <a:spcBef>
              <a:spcPct val="0"/>
            </a:spcBef>
            <a:spcAft>
              <a:spcPct val="15000"/>
            </a:spcAft>
            <a:buFont typeface="Arial" panose="020B0604020202020204" pitchFamily="34" charset="0"/>
            <a:buChar char="•"/>
          </a:pPr>
          <a:r>
            <a:rPr lang="es-CO" sz="3200" kern="1200" dirty="0">
              <a:latin typeface="Courier New" panose="02070309020205020404" pitchFamily="49" charset="0"/>
              <a:cs typeface="Courier New" panose="02070309020205020404" pitchFamily="49" charset="0"/>
            </a:rPr>
            <a:t>Los inconvenientes materiales y laborales para la víctima, derivados de las múltiples comparecencias.</a:t>
          </a:r>
          <a:endParaRPr lang="en-US" sz="32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También puede ocurrir que los hechos queden en la impunidad.</a:t>
          </a:r>
          <a:endParaRPr lang="en-US" sz="3100" kern="1200" dirty="0">
            <a:latin typeface="Courier New" panose="02070309020205020404" pitchFamily="49" charset="0"/>
            <a:cs typeface="Courier New" panose="02070309020205020404" pitchFamily="49" charset="0"/>
          </a:endParaRPr>
        </a:p>
        <a:p>
          <a:pPr marL="285750" lvl="1" indent="-285750" algn="l" defTabSz="1377950">
            <a:lnSpc>
              <a:spcPct val="90000"/>
            </a:lnSpc>
            <a:spcBef>
              <a:spcPct val="0"/>
            </a:spcBef>
            <a:spcAft>
              <a:spcPct val="15000"/>
            </a:spcAft>
            <a:buChar char="•"/>
          </a:pPr>
          <a:r>
            <a:rPr lang="es-CO" sz="3100" kern="1200" dirty="0">
              <a:latin typeface="Courier New" panose="02070309020205020404" pitchFamily="49" charset="0"/>
              <a:cs typeface="Courier New" panose="02070309020205020404" pitchFamily="49" charset="0"/>
            </a:rPr>
            <a:t>Las necesidades relacionadas con la salud mental de las víctimas, resulta opuesto a los requerimientos del proceso judicial.</a:t>
          </a:r>
          <a:endParaRPr lang="en-US" sz="31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D9131-B835-4845-ADD2-4A92A0CF7FF8}">
      <dsp:nvSpPr>
        <dsp:cNvPr id="0" name=""/>
        <dsp:cNvSpPr/>
      </dsp:nvSpPr>
      <dsp:spPr>
        <a:xfrm rot="5400000">
          <a:off x="4943647" y="-626386"/>
          <a:ext cx="4362356" cy="670571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91440" rIns="182880" bIns="91440" numCol="1" spcCol="1270" anchor="ctr" anchorCtr="0">
          <a:noAutofit/>
        </a:bodyPr>
        <a:lstStyle/>
        <a:p>
          <a:pPr marL="285750" lvl="1" indent="-285750" algn="l" defTabSz="2133600">
            <a:lnSpc>
              <a:spcPct val="90000"/>
            </a:lnSpc>
            <a:spcBef>
              <a:spcPct val="0"/>
            </a:spcBef>
            <a:spcAft>
              <a:spcPct val="15000"/>
            </a:spcAft>
            <a:buChar char="•"/>
          </a:pPr>
          <a:r>
            <a:rPr lang="es-CO" sz="4800" kern="1200" dirty="0">
              <a:latin typeface="Courier New" panose="02070309020205020404" pitchFamily="49" charset="0"/>
              <a:cs typeface="Courier New" panose="02070309020205020404" pitchFamily="49" charset="0"/>
            </a:rPr>
            <a:t>Experimentan sentimientos de estar perdiendo tiempo o malgastando su dinero.</a:t>
          </a:r>
          <a:endParaRPr lang="en-US" sz="4800" kern="1200" dirty="0">
            <a:latin typeface="Courier New" panose="02070309020205020404" pitchFamily="49" charset="0"/>
            <a:cs typeface="Courier New" panose="02070309020205020404" pitchFamily="49" charset="0"/>
          </a:endParaRPr>
        </a:p>
      </dsp:txBody>
      <dsp:txXfrm rot="-5400000">
        <a:off x="3771967" y="758247"/>
        <a:ext cx="6492765" cy="3936450"/>
      </dsp:txXfrm>
    </dsp:sp>
    <dsp:sp modelId="{A9654036-D109-374B-8DE0-25051E909548}">
      <dsp:nvSpPr>
        <dsp:cNvPr id="0" name=""/>
        <dsp:cNvSpPr/>
      </dsp:nvSpPr>
      <dsp:spPr>
        <a:xfrm>
          <a:off x="0" y="0"/>
          <a:ext cx="3771966" cy="545294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s-CO" sz="3100" b="1" kern="1200" dirty="0">
              <a:latin typeface="Courier New" panose="02070309020205020404" pitchFamily="49" charset="0"/>
              <a:cs typeface="Courier New" panose="02070309020205020404" pitchFamily="49" charset="0"/>
            </a:rPr>
            <a:t>Formas en las que se manifiesta la victimización secundaria:</a:t>
          </a:r>
          <a:endParaRPr lang="en-US" sz="3100" b="1" kern="1200" dirty="0">
            <a:latin typeface="Courier New" panose="02070309020205020404" pitchFamily="49" charset="0"/>
            <a:cs typeface="Courier New" panose="02070309020205020404" pitchFamily="49" charset="0"/>
          </a:endParaRPr>
        </a:p>
      </dsp:txBody>
      <dsp:txXfrm>
        <a:off x="184132" y="184132"/>
        <a:ext cx="3403702" cy="50846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7/26/2023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8693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7/26/2023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97082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7/26/2023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55437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7/26/2023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531126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7/26/2023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1145440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7/26/2023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491658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7/26/2023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89114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7/26/2023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909203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7/26/2023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201357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7/26/2023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‹Nº›</a:t>
            </a:fld>
            <a:endParaRPr lang="en-US" dirty="0"/>
          </a:p>
        </p:txBody>
      </p:sp>
    </p:spTree>
    <p:extLst>
      <p:ext uri="{BB962C8B-B14F-4D97-AF65-F5344CB8AC3E}">
        <p14:creationId xmlns:p14="http://schemas.microsoft.com/office/powerpoint/2010/main" val="97841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7/26/2023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‹Nº›</a:t>
            </a:fld>
            <a:endParaRPr lang="en-US" dirty="0"/>
          </a:p>
        </p:txBody>
      </p:sp>
    </p:spTree>
    <p:extLst>
      <p:ext uri="{BB962C8B-B14F-4D97-AF65-F5344CB8AC3E}">
        <p14:creationId xmlns:p14="http://schemas.microsoft.com/office/powerpoint/2010/main" val="3821442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7/26/2023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‹Nº›</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046549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jpe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cnur.org/fileadmin/Documentos/BDL/2009/7037.pdf"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cnur.org/fileadmin/Documentos/BDL/2009/7037.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s://www.ramajudicial.gov.co/web/cien-reglas-de-brasilia/que-son-las-reglas-de-brasilia"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48" name="Rectangle 1047">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780EEE87-DACD-733C-2526-7FF6E65CA93D}"/>
              </a:ext>
            </a:extLst>
          </p:cNvPr>
          <p:cNvSpPr>
            <a:spLocks noGrp="1"/>
          </p:cNvSpPr>
          <p:nvPr>
            <p:ph type="ctrTitle"/>
          </p:nvPr>
        </p:nvSpPr>
        <p:spPr>
          <a:xfrm>
            <a:off x="5533942" y="1645920"/>
            <a:ext cx="5759431" cy="3566160"/>
          </a:xfrm>
        </p:spPr>
        <p:txBody>
          <a:bodyPr vert="horz" lIns="91440" tIns="45720" rIns="91440" bIns="45720" rtlCol="0">
            <a:noAutofit/>
          </a:bodyPr>
          <a:lstStyle/>
          <a:p>
            <a:r>
              <a:rPr lang="en-US" sz="4200" b="1" kern="1200" dirty="0">
                <a:effectLst/>
                <a:latin typeface="Courier New" panose="02070309020205020404" pitchFamily="49" charset="0"/>
                <a:cs typeface="Courier New" panose="02070309020205020404" pitchFamily="49" charset="0"/>
              </a:rPr>
              <a:t>REVICTIMIZACIÓN O VICTIMIZACIÓN SECUNDARIA EN NIÑOS NIÑAS Y ADOLESCENTES VÍCTIMAS DE DELITOS SEXUALES</a:t>
            </a:r>
            <a:br>
              <a:rPr lang="en-US" sz="4200" kern="1200" dirty="0">
                <a:effectLst/>
                <a:latin typeface="Courier New" panose="02070309020205020404" pitchFamily="49" charset="0"/>
                <a:cs typeface="Courier New" panose="02070309020205020404" pitchFamily="49" charset="0"/>
              </a:rPr>
            </a:br>
            <a:endParaRPr lang="en-US" sz="4200" kern="1200" dirty="0">
              <a:latin typeface="Courier New" panose="02070309020205020404" pitchFamily="49" charset="0"/>
              <a:cs typeface="Courier New" panose="02070309020205020404" pitchFamily="49" charset="0"/>
            </a:endParaRPr>
          </a:p>
        </p:txBody>
      </p:sp>
      <p:pic>
        <p:nvPicPr>
          <p:cNvPr id="1026" name="Picture 2" descr="Sancionada ley para el acceso a la justicia de las víctimas de violencia  sexual en el marco del Conflicto armado - Corporación Caribe Afirmativo">
            <a:extLst>
              <a:ext uri="{FF2B5EF4-FFF2-40B4-BE49-F238E27FC236}">
                <a16:creationId xmlns:a16="http://schemas.microsoft.com/office/drawing/2014/main" id="{6F9ABFC3-53B9-B5BA-A4AA-80AC4E3A3C4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12" r="1" b="4838"/>
          <a:stretch/>
        </p:blipFill>
        <p:spPr bwMode="auto">
          <a:xfrm>
            <a:off x="633999" y="1348571"/>
            <a:ext cx="4001315" cy="3631230"/>
          </a:xfrm>
          <a:prstGeom prst="rect">
            <a:avLst/>
          </a:prstGeom>
          <a:noFill/>
          <a:extLst>
            <a:ext uri="{909E8E84-426E-40DD-AFC4-6F175D3DCCD1}">
              <a14:hiddenFill xmlns:a14="http://schemas.microsoft.com/office/drawing/2010/main">
                <a:solidFill>
                  <a:srgbClr val="FFFFFF"/>
                </a:solidFill>
              </a14:hiddenFill>
            </a:ext>
          </a:extLst>
        </p:spPr>
      </p:pic>
      <p:cxnSp>
        <p:nvCxnSpPr>
          <p:cNvPr id="1050" name="Straight Connector 1049">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01663" y="4485132"/>
            <a:ext cx="54864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52" name="Rectangle 1051">
            <a:extLst>
              <a:ext uri="{FF2B5EF4-FFF2-40B4-BE49-F238E27FC236}">
                <a16:creationId xmlns:a16="http://schemas.microsoft.com/office/drawing/2014/main" id="{CA73A59D-C719-4F24-9F6B-AF7CE8F3BE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CuadroTexto 3">
            <a:extLst>
              <a:ext uri="{FF2B5EF4-FFF2-40B4-BE49-F238E27FC236}">
                <a16:creationId xmlns:a16="http://schemas.microsoft.com/office/drawing/2014/main" id="{93CDD038-02CD-A7A3-6706-7E80B272FEA8}"/>
              </a:ext>
            </a:extLst>
          </p:cNvPr>
          <p:cNvSpPr txBox="1"/>
          <p:nvPr/>
        </p:nvSpPr>
        <p:spPr>
          <a:xfrm>
            <a:off x="4806176" y="5073805"/>
            <a:ext cx="6077414" cy="830997"/>
          </a:xfrm>
          <a:prstGeom prst="rect">
            <a:avLst/>
          </a:prstGeom>
          <a:noFill/>
        </p:spPr>
        <p:txBody>
          <a:bodyPr wrap="square" rtlCol="0">
            <a:spAutoFit/>
          </a:bodyPr>
          <a:lstStyle/>
          <a:p>
            <a:pPr algn="r"/>
            <a:r>
              <a:rPr lang="es-ES_tradnl" sz="2400" b="1" dirty="0">
                <a:latin typeface="Ink Free" panose="03080402000500000000" pitchFamily="66" charset="0"/>
              </a:rPr>
              <a:t>Paula Andrea Cañaveral Londoño</a:t>
            </a:r>
          </a:p>
          <a:p>
            <a:pPr algn="r"/>
            <a:r>
              <a:rPr lang="es-ES_tradnl" sz="2400" dirty="0">
                <a:latin typeface="Ink Free" panose="03080402000500000000" pitchFamily="66" charset="0"/>
              </a:rPr>
              <a:t>Juez Tercera Penal del Circuito de Armenia</a:t>
            </a:r>
          </a:p>
        </p:txBody>
      </p:sp>
    </p:spTree>
    <p:extLst>
      <p:ext uri="{BB962C8B-B14F-4D97-AF65-F5344CB8AC3E}">
        <p14:creationId xmlns:p14="http://schemas.microsoft.com/office/powerpoint/2010/main" val="2672031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2214541601"/>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1307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3559448571"/>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5664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2613092943"/>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2968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1963005431"/>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5821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2">
            <a:extLst>
              <a:ext uri="{FF2B5EF4-FFF2-40B4-BE49-F238E27FC236}">
                <a16:creationId xmlns:a16="http://schemas.microsoft.com/office/drawing/2014/main" id="{13BCCAE5-A35B-4B66-A4A7-E23C34A40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2E535FEB-64E3-2E24-EB68-1E8B3CBF0695}"/>
              </a:ext>
            </a:extLst>
          </p:cNvPr>
          <p:cNvSpPr>
            <a:spLocks noGrp="1"/>
          </p:cNvSpPr>
          <p:nvPr>
            <p:ph type="title"/>
          </p:nvPr>
        </p:nvSpPr>
        <p:spPr>
          <a:xfrm>
            <a:off x="1067936" y="376966"/>
            <a:ext cx="10058400" cy="941802"/>
          </a:xfrm>
        </p:spPr>
        <p:txBody>
          <a:bodyPr>
            <a:normAutofit/>
          </a:bodyPr>
          <a:lstStyle/>
          <a:p>
            <a:r>
              <a:rPr lang="es-CO" b="1" kern="100" dirty="0">
                <a:latin typeface="Courier New" panose="02070309020205020404" pitchFamily="49" charset="0"/>
                <a:ea typeface="Calibri" panose="020F0502020204030204" pitchFamily="34" charset="0"/>
                <a:cs typeface="Courier New" panose="02070309020205020404" pitchFamily="49" charset="0"/>
              </a:rPr>
              <a:t>La sentencia C-177 de 2014 </a:t>
            </a:r>
            <a:endParaRPr lang="es-ES_tradnl" b="1" dirty="0"/>
          </a:p>
        </p:txBody>
      </p:sp>
      <p:cxnSp>
        <p:nvCxnSpPr>
          <p:cNvPr id="29" name="Straight Connector 24">
            <a:extLst>
              <a:ext uri="{FF2B5EF4-FFF2-40B4-BE49-F238E27FC236}">
                <a16:creationId xmlns:a16="http://schemas.microsoft.com/office/drawing/2014/main" id="{6987BDFB-DE64-4B56-B44F-45FAE19FA9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06573" y="1895846"/>
            <a:ext cx="978408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Marcador de contenido 2">
            <a:extLst>
              <a:ext uri="{FF2B5EF4-FFF2-40B4-BE49-F238E27FC236}">
                <a16:creationId xmlns:a16="http://schemas.microsoft.com/office/drawing/2014/main" id="{AD96261D-E28C-5623-73E6-3D97D34F2891}"/>
              </a:ext>
            </a:extLst>
          </p:cNvPr>
          <p:cNvSpPr>
            <a:spLocks noGrp="1"/>
          </p:cNvSpPr>
          <p:nvPr>
            <p:ph idx="1"/>
          </p:nvPr>
        </p:nvSpPr>
        <p:spPr>
          <a:xfrm>
            <a:off x="4706460" y="2108201"/>
            <a:ext cx="6388260" cy="3760891"/>
          </a:xfrm>
        </p:spPr>
        <p:txBody>
          <a:bodyPr>
            <a:normAutofit/>
          </a:bodyPr>
          <a:lstStyle/>
          <a:p>
            <a:pPr marL="0" indent="0" algn="r">
              <a:buNone/>
            </a:pPr>
            <a:r>
              <a:rPr lang="es-CO" sz="2600" kern="100" dirty="0">
                <a:effectLst/>
                <a:latin typeface="Courier New" panose="02070309020205020404" pitchFamily="49" charset="0"/>
                <a:ea typeface="Calibri" panose="020F0502020204030204" pitchFamily="34" charset="0"/>
                <a:cs typeface="Courier New" panose="02070309020205020404" pitchFamily="49" charset="0"/>
              </a:rPr>
              <a:t>Hace un amplio recorrido por los </a:t>
            </a:r>
            <a:r>
              <a:rPr lang="es-CO" sz="2600" b="1" kern="100" dirty="0">
                <a:effectLst/>
                <a:latin typeface="Courier New" panose="02070309020205020404" pitchFamily="49" charset="0"/>
                <a:ea typeface="Calibri" panose="020F0502020204030204" pitchFamily="34" charset="0"/>
                <a:cs typeface="Courier New" panose="02070309020205020404" pitchFamily="49" charset="0"/>
              </a:rPr>
              <a:t>tratados internacionales </a:t>
            </a:r>
            <a:r>
              <a:rPr lang="es-CO" sz="2600" kern="100" dirty="0">
                <a:effectLst/>
                <a:latin typeface="Courier New" panose="02070309020205020404" pitchFamily="49" charset="0"/>
                <a:ea typeface="Calibri" panose="020F0502020204030204" pitchFamily="34" charset="0"/>
                <a:cs typeface="Courier New" panose="02070309020205020404" pitchFamily="49" charset="0"/>
              </a:rPr>
              <a:t>(D.U.D.H.;  D.A.D.H., P.I.D.C.P.; C.A.D.H.; D.D.N.; C.D.N.; y las </a:t>
            </a:r>
            <a:r>
              <a:rPr lang="es-CO" sz="2600" b="1" kern="100" dirty="0">
                <a:effectLst/>
                <a:latin typeface="Courier New" panose="02070309020205020404" pitchFamily="49" charset="0"/>
                <a:ea typeface="Calibri" panose="020F0502020204030204" pitchFamily="34" charset="0"/>
                <a:cs typeface="Courier New" panose="02070309020205020404" pitchFamily="49" charset="0"/>
              </a:rPr>
              <a:t>normas internas </a:t>
            </a:r>
            <a:r>
              <a:rPr lang="es-CO" sz="2600" kern="100" dirty="0">
                <a:latin typeface="Courier New" panose="02070309020205020404" pitchFamily="49" charset="0"/>
                <a:ea typeface="Calibri" panose="020F0502020204030204" pitchFamily="34" charset="0"/>
                <a:cs typeface="Courier New" panose="02070309020205020404" pitchFamily="49" charset="0"/>
              </a:rPr>
              <a:t>(Art. 44 y 45 C.N. Ley 1098/2006; L. 906/2004; L.1652/2013)que </a:t>
            </a:r>
            <a:r>
              <a:rPr lang="es-CO" sz="2600" kern="100" dirty="0">
                <a:effectLst/>
                <a:latin typeface="Courier New" panose="02070309020205020404" pitchFamily="49" charset="0"/>
                <a:ea typeface="Calibri" panose="020F0502020204030204" pitchFamily="34" charset="0"/>
                <a:cs typeface="Courier New" panose="02070309020205020404" pitchFamily="49" charset="0"/>
              </a:rPr>
              <a:t>consagran la obligación del Estado de:</a:t>
            </a:r>
          </a:p>
          <a:p>
            <a:pPr algn="r"/>
            <a:endParaRPr lang="es-ES_tradnl" sz="2600" dirty="0"/>
          </a:p>
        </p:txBody>
      </p:sp>
      <p:sp>
        <p:nvSpPr>
          <p:cNvPr id="27" name="Rectangle 26">
            <a:extLst>
              <a:ext uri="{FF2B5EF4-FFF2-40B4-BE49-F238E27FC236}">
                <a16:creationId xmlns:a16="http://schemas.microsoft.com/office/drawing/2014/main" id="{0B2EDFE5-9478-4774-9D3D-FEC7DC7082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052" name="Picture 4" descr="Siluetas De Personas De Más De Saltar De Color De Fondo Marcos Fotos,  Retratos, Imágenes Y Fotografía De Archivo Libres De Derecho. Image 3058067.">
            <a:extLst>
              <a:ext uri="{FF2B5EF4-FFF2-40B4-BE49-F238E27FC236}">
                <a16:creationId xmlns:a16="http://schemas.microsoft.com/office/drawing/2014/main" id="{7D652C9C-EBBF-18BC-36F8-41198D3FFB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7936" y="2658902"/>
            <a:ext cx="3951062" cy="2659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739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7">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19">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Marcador de contenido 2">
            <a:extLst>
              <a:ext uri="{FF2B5EF4-FFF2-40B4-BE49-F238E27FC236}">
                <a16:creationId xmlns:a16="http://schemas.microsoft.com/office/drawing/2014/main" id="{F4D1B44C-1079-87C4-E8B1-53171D99BA95}"/>
              </a:ext>
            </a:extLst>
          </p:cNvPr>
          <p:cNvGraphicFramePr>
            <a:graphicFrameLocks noGrp="1"/>
          </p:cNvGraphicFramePr>
          <p:nvPr>
            <p:ph idx="1"/>
            <p:extLst>
              <p:ext uri="{D42A27DB-BD31-4B8C-83A1-F6EECF244321}">
                <p14:modId xmlns:p14="http://schemas.microsoft.com/office/powerpoint/2010/main" val="106893132"/>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26" name="Picture 2" descr="Pin en BARRA">
            <a:extLst>
              <a:ext uri="{FF2B5EF4-FFF2-40B4-BE49-F238E27FC236}">
                <a16:creationId xmlns:a16="http://schemas.microsoft.com/office/drawing/2014/main" id="{1854D1D5-9196-C7C9-CF42-E8347EAE04B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667" y="1431925"/>
            <a:ext cx="4134629" cy="3536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1912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Marcador de contenido 2">
            <a:extLst>
              <a:ext uri="{FF2B5EF4-FFF2-40B4-BE49-F238E27FC236}">
                <a16:creationId xmlns:a16="http://schemas.microsoft.com/office/drawing/2014/main" id="{8825EDF3-F592-928C-3590-269A4CA5A164}"/>
              </a:ext>
            </a:extLst>
          </p:cNvPr>
          <p:cNvSpPr>
            <a:spLocks noGrp="1"/>
          </p:cNvSpPr>
          <p:nvPr>
            <p:ph idx="1"/>
          </p:nvPr>
        </p:nvSpPr>
        <p:spPr>
          <a:xfrm>
            <a:off x="849351" y="751694"/>
            <a:ext cx="10493297" cy="3766408"/>
          </a:xfrm>
        </p:spPr>
        <p:txBody>
          <a:bodyPr>
            <a:noAutofit/>
          </a:bodyPr>
          <a:lstStyle/>
          <a:p>
            <a:pPr algn="just"/>
            <a:r>
              <a:rPr lang="es-CO" sz="3000" kern="100" dirty="0">
                <a:effectLst/>
                <a:latin typeface="Courier New" panose="02070309020205020404" pitchFamily="49" charset="0"/>
                <a:ea typeface="Calibri" panose="020F0502020204030204" pitchFamily="34" charset="0"/>
                <a:cs typeface="Courier New" panose="02070309020205020404" pitchFamily="49" charset="0"/>
              </a:rPr>
              <a:t>Ha sido un querer tanto del país como de la comunidad internacional proteger a los menores de edad víctimas de delitos sexuales, atendiendo </a:t>
            </a:r>
            <a:r>
              <a:rPr lang="es-CO" sz="3000" kern="100" dirty="0">
                <a:latin typeface="Courier New" panose="02070309020205020404" pitchFamily="49" charset="0"/>
                <a:ea typeface="Calibri" panose="020F0502020204030204" pitchFamily="34" charset="0"/>
                <a:cs typeface="Courier New" panose="02070309020205020404" pitchFamily="49" charset="0"/>
              </a:rPr>
              <a:t>estos </a:t>
            </a:r>
            <a:r>
              <a:rPr lang="es-CO" sz="3000" kern="100" dirty="0">
                <a:effectLst/>
                <a:latin typeface="Courier New" panose="02070309020205020404" pitchFamily="49" charset="0"/>
                <a:ea typeface="Calibri" panose="020F0502020204030204" pitchFamily="34" charset="0"/>
                <a:cs typeface="Courier New" panose="02070309020205020404" pitchFamily="49" charset="0"/>
              </a:rPr>
              <a:t>aspectos:</a:t>
            </a:r>
          </a:p>
          <a:p>
            <a:pPr marL="342900" lvl="0" indent="-342900" algn="just">
              <a:buClr>
                <a:schemeClr val="tx1"/>
              </a:buClr>
              <a:buFont typeface="Courier New" panose="02070309020205020404" pitchFamily="49" charset="0"/>
              <a:buChar char="-"/>
            </a:pPr>
            <a:r>
              <a:rPr lang="es-CO" sz="3000" kern="100" dirty="0">
                <a:effectLst/>
                <a:latin typeface="Courier New" panose="02070309020205020404" pitchFamily="49" charset="0"/>
                <a:ea typeface="Calibri" panose="020F0502020204030204" pitchFamily="34" charset="0"/>
                <a:cs typeface="Courier New" panose="02070309020205020404" pitchFamily="49" charset="0"/>
              </a:rPr>
              <a:t>La corta edad de la víctima.</a:t>
            </a:r>
          </a:p>
          <a:p>
            <a:pPr marL="342900" lvl="0" indent="-342900" algn="just">
              <a:buClr>
                <a:schemeClr val="tx1"/>
              </a:buClr>
              <a:buFont typeface="Courier New" panose="02070309020205020404" pitchFamily="49" charset="0"/>
              <a:buChar char="-"/>
            </a:pPr>
            <a:r>
              <a:rPr lang="es-CO" sz="3000" kern="100" dirty="0">
                <a:effectLst/>
                <a:latin typeface="Courier New" panose="02070309020205020404" pitchFamily="49" charset="0"/>
                <a:ea typeface="Calibri" panose="020F0502020204030204" pitchFamily="34" charset="0"/>
                <a:cs typeface="Courier New" panose="02070309020205020404" pitchFamily="49" charset="0"/>
              </a:rPr>
              <a:t>La odiosa naturaleza de esos comportamientos que afecta negativamente el desarrollo personal, moral y psíquico del agredido.</a:t>
            </a:r>
          </a:p>
          <a:p>
            <a:pPr marL="342900" lvl="0" indent="-342900" algn="just">
              <a:buClr>
                <a:schemeClr val="bg1"/>
              </a:buClr>
              <a:buFont typeface="Courier New" panose="02070309020205020404" pitchFamily="49" charset="0"/>
              <a:buChar char="-"/>
            </a:pPr>
            <a:r>
              <a:rPr lang="es-CO" sz="3000" kern="100" dirty="0">
                <a:solidFill>
                  <a:schemeClr val="bg1"/>
                </a:solidFill>
                <a:latin typeface="Courier New" panose="02070309020205020404" pitchFamily="49" charset="0"/>
                <a:ea typeface="Calibri" panose="020F0502020204030204" pitchFamily="34" charset="0"/>
                <a:cs typeface="Courier New" panose="02070309020205020404" pitchFamily="49" charset="0"/>
              </a:rPr>
              <a:t>Lo tortuoso y hostil que puede resultar para las víctimas los juicios.</a:t>
            </a:r>
            <a:endParaRPr lang="es-CO" sz="3000" kern="100" dirty="0">
              <a:solidFill>
                <a:schemeClr val="bg1"/>
              </a:solidFill>
              <a:effectLst/>
              <a:latin typeface="Courier New" panose="02070309020205020404" pitchFamily="49" charset="0"/>
              <a:ea typeface="Calibri" panose="020F0502020204030204" pitchFamily="34" charset="0"/>
              <a:cs typeface="Courier New" panose="02070309020205020404" pitchFamily="49" charset="0"/>
            </a:endParaRPr>
          </a:p>
          <a:p>
            <a:pPr algn="just"/>
            <a:endParaRPr lang="es-ES_tradnl" sz="26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68480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35" name="Rectangle 16">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Marcador de contenido 2">
            <a:extLst>
              <a:ext uri="{FF2B5EF4-FFF2-40B4-BE49-F238E27FC236}">
                <a16:creationId xmlns:a16="http://schemas.microsoft.com/office/drawing/2014/main" id="{8825EDF3-F592-928C-3590-269A4CA5A164}"/>
              </a:ext>
            </a:extLst>
          </p:cNvPr>
          <p:cNvSpPr>
            <a:spLocks noGrp="1"/>
          </p:cNvSpPr>
          <p:nvPr>
            <p:ph idx="1"/>
          </p:nvPr>
        </p:nvSpPr>
        <p:spPr>
          <a:xfrm>
            <a:off x="1082040" y="1005006"/>
            <a:ext cx="10027920" cy="3471467"/>
          </a:xfrm>
        </p:spPr>
        <p:txBody>
          <a:bodyPr>
            <a:noAutofit/>
          </a:bodyPr>
          <a:lstStyle/>
          <a:p>
            <a:pPr marL="0" indent="0" algn="just">
              <a:buNone/>
            </a:pPr>
            <a:r>
              <a:rPr lang="es-CO" sz="3200" dirty="0">
                <a:solidFill>
                  <a:schemeClr val="bg1"/>
                </a:solidFill>
                <a:effectLst/>
                <a:latin typeface="Courier New" panose="02070309020205020404" pitchFamily="49" charset="0"/>
                <a:ea typeface="Calibri" panose="020F0502020204030204" pitchFamily="34" charset="0"/>
                <a:cs typeface="Courier New" panose="02070309020205020404" pitchFamily="49" charset="0"/>
              </a:rPr>
              <a:t>En esa sentencia, la Corte Constitucional declaró constitucional las normas demandadas y se dispuso, que </a:t>
            </a:r>
            <a:r>
              <a:rPr lang="es-CO" sz="3200" b="1" dirty="0">
                <a:solidFill>
                  <a:schemeClr val="bg1"/>
                </a:solidFill>
                <a:effectLst/>
                <a:latin typeface="Courier New" panose="02070309020205020404" pitchFamily="49" charset="0"/>
                <a:ea typeface="Calibri" panose="020F0502020204030204" pitchFamily="34" charset="0"/>
                <a:cs typeface="Courier New" panose="02070309020205020404" pitchFamily="49" charset="0"/>
              </a:rPr>
              <a:t>las versiones entregadas por los menores por fuera del juicio oral pueden ser admitidas como prueba de referencia</a:t>
            </a:r>
            <a:r>
              <a:rPr lang="es-CO" sz="3200" dirty="0">
                <a:solidFill>
                  <a:schemeClr val="bg1"/>
                </a:solidFill>
                <a:effectLst/>
                <a:latin typeface="Courier New" panose="02070309020205020404" pitchFamily="49" charset="0"/>
                <a:ea typeface="Calibri" panose="020F0502020204030204" pitchFamily="34" charset="0"/>
                <a:cs typeface="Courier New" panose="02070309020205020404" pitchFamily="49" charset="0"/>
              </a:rPr>
              <a:t>, con lo que se evita su presencia en la fase de juzgamiento </a:t>
            </a:r>
            <a:r>
              <a:rPr lang="es-CO" sz="3200" b="1" dirty="0">
                <a:solidFill>
                  <a:schemeClr val="bg1"/>
                </a:solidFill>
                <a:effectLst/>
                <a:latin typeface="Courier New" panose="02070309020205020404" pitchFamily="49" charset="0"/>
                <a:ea typeface="Calibri" panose="020F0502020204030204" pitchFamily="34" charset="0"/>
                <a:cs typeface="Courier New" panose="02070309020205020404" pitchFamily="49" charset="0"/>
              </a:rPr>
              <a:t>y, con ello, que el </a:t>
            </a:r>
            <a:r>
              <a:rPr lang="es-CO" sz="3200" b="1" dirty="0">
                <a:solidFill>
                  <a:schemeClr val="tx1"/>
                </a:solidFill>
                <a:effectLst/>
                <a:latin typeface="Courier New" panose="02070309020205020404" pitchFamily="49" charset="0"/>
                <a:ea typeface="Calibri" panose="020F0502020204030204" pitchFamily="34" charset="0"/>
                <a:cs typeface="Courier New" panose="02070309020205020404" pitchFamily="49" charset="0"/>
              </a:rPr>
              <a:t>trámite procesal se convierta </a:t>
            </a:r>
            <a:r>
              <a:rPr lang="es-CO" sz="3200" b="1" dirty="0">
                <a:solidFill>
                  <a:srgbClr val="FFFFFF"/>
                </a:solidFill>
                <a:effectLst/>
                <a:latin typeface="Courier New" panose="02070309020205020404" pitchFamily="49" charset="0"/>
                <a:ea typeface="Calibri" panose="020F0502020204030204" pitchFamily="34" charset="0"/>
                <a:cs typeface="Courier New" panose="02070309020205020404" pitchFamily="49" charset="0"/>
              </a:rPr>
              <a:t>en otro escenario de victimización.</a:t>
            </a:r>
            <a:r>
              <a:rPr lang="es-CO" sz="3200" b="1" dirty="0">
                <a:solidFill>
                  <a:srgbClr val="FFFFFF"/>
                </a:solidFill>
                <a:effectLst/>
                <a:latin typeface="Courier New" panose="02070309020205020404" pitchFamily="49" charset="0"/>
                <a:cs typeface="Courier New" panose="02070309020205020404" pitchFamily="49" charset="0"/>
              </a:rPr>
              <a:t> </a:t>
            </a:r>
            <a:endParaRPr lang="es-ES_tradnl" sz="3200" b="1" dirty="0">
              <a:solidFill>
                <a:srgbClr val="FFFFFF"/>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85610849"/>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EE597232-2BEF-8102-C75E-08C697EB11F5}"/>
              </a:ext>
            </a:extLst>
          </p:cNvPr>
          <p:cNvSpPr>
            <a:spLocks noGrp="1"/>
          </p:cNvSpPr>
          <p:nvPr>
            <p:ph type="title"/>
          </p:nvPr>
        </p:nvSpPr>
        <p:spPr>
          <a:xfrm>
            <a:off x="1066800" y="5208104"/>
            <a:ext cx="10058400" cy="1073547"/>
          </a:xfrm>
        </p:spPr>
        <p:txBody>
          <a:bodyPr anchor="ctr">
            <a:normAutofit/>
          </a:bodyPr>
          <a:lstStyle/>
          <a:p>
            <a:pPr algn="ctr"/>
            <a:r>
              <a:rPr lang="es-ES_tradnl" b="1" dirty="0">
                <a:solidFill>
                  <a:srgbClr val="FFFFFF"/>
                </a:solidFill>
                <a:latin typeface="Courier New" panose="02070309020205020404" pitchFamily="49" charset="0"/>
                <a:cs typeface="Courier New" panose="02070309020205020404" pitchFamily="49" charset="0"/>
              </a:rPr>
              <a:t>Principio de armonización.</a:t>
            </a:r>
          </a:p>
        </p:txBody>
      </p:sp>
      <p:sp>
        <p:nvSpPr>
          <p:cNvPr id="3" name="Marcador de contenido 2">
            <a:extLst>
              <a:ext uri="{FF2B5EF4-FFF2-40B4-BE49-F238E27FC236}">
                <a16:creationId xmlns:a16="http://schemas.microsoft.com/office/drawing/2014/main" id="{29C2C660-6493-B05E-3F4D-258EA8CB41FD}"/>
              </a:ext>
            </a:extLst>
          </p:cNvPr>
          <p:cNvSpPr>
            <a:spLocks noGrp="1"/>
          </p:cNvSpPr>
          <p:nvPr>
            <p:ph idx="1"/>
          </p:nvPr>
        </p:nvSpPr>
        <p:spPr>
          <a:xfrm>
            <a:off x="852641" y="905184"/>
            <a:ext cx="10513194" cy="3471467"/>
          </a:xfrm>
        </p:spPr>
        <p:txBody>
          <a:bodyPr>
            <a:noAutofit/>
          </a:bodyPr>
          <a:lstStyle/>
          <a:p>
            <a:pPr marL="0" indent="0" algn="just">
              <a:buNone/>
            </a:pPr>
            <a:r>
              <a:rPr lang="es-CO" sz="3200" kern="100" dirty="0">
                <a:solidFill>
                  <a:srgbClr val="FFFFFF"/>
                </a:solidFill>
                <a:effectLst/>
                <a:latin typeface="Courier New" panose="02070309020205020404" pitchFamily="49" charset="0"/>
                <a:ea typeface="Calibri" panose="020F0502020204030204" pitchFamily="34" charset="0"/>
                <a:cs typeface="Courier New" panose="02070309020205020404" pitchFamily="49" charset="0"/>
              </a:rPr>
              <a:t>Para lograr dichos fines de protección no es posible degradar las garantías judiciales de los procesados, por lo que se deben armonizar los derechos del acusado y los derechos de los niños que comparecen a la actuación penal en calidad de posibles víctimas de delitos sexuales</a:t>
            </a:r>
          </a:p>
          <a:p>
            <a:endParaRPr lang="es-ES_tradnl" sz="3200" dirty="0">
              <a:solidFill>
                <a:srgbClr val="FFFFFF"/>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89859500"/>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E7A299-2922-CB77-3C51-D57FB10358D4}"/>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502274" y="1737360"/>
            <a:ext cx="11191740" cy="3875349"/>
          </a:xfrm>
        </p:spPr>
        <p:txBody>
          <a:bodyPr>
            <a:noAutofit/>
          </a:bodyPr>
          <a:lstStyle/>
          <a:p>
            <a:pPr marL="0" indent="0" algn="just">
              <a:lnSpc>
                <a:spcPct val="150000"/>
              </a:lnSpc>
              <a:buNone/>
            </a:pPr>
            <a:r>
              <a:rPr lang="es-CO" b="1" kern="100" dirty="0">
                <a:effectLst/>
                <a:latin typeface="Courier New" panose="02070309020205020404" pitchFamily="49" charset="0"/>
                <a:ea typeface="Calibri" panose="020F0502020204030204" pitchFamily="34" charset="0"/>
                <a:cs typeface="Courier New" panose="02070309020205020404" pitchFamily="49" charset="0"/>
              </a:rPr>
              <a:t>Primera: Prueba de referencia</a:t>
            </a:r>
          </a:p>
          <a:p>
            <a:pPr marL="0" indent="0" algn="just">
              <a:lnSpc>
                <a:spcPct val="150000"/>
              </a:lnSpc>
              <a:buNone/>
            </a:pPr>
            <a:r>
              <a:rPr lang="es-CO" kern="100" dirty="0">
                <a:effectLst/>
                <a:latin typeface="Courier New" panose="02070309020205020404" pitchFamily="49" charset="0"/>
                <a:ea typeface="Calibri" panose="020F0502020204030204" pitchFamily="34" charset="0"/>
                <a:cs typeface="Courier New" panose="02070309020205020404" pitchFamily="49" charset="0"/>
              </a:rPr>
              <a:t>Recientemente en sentencia </a:t>
            </a:r>
            <a:r>
              <a:rPr lang="es-CO" b="1" kern="100" dirty="0">
                <a:effectLst/>
                <a:latin typeface="Courier New" panose="02070309020205020404" pitchFamily="49" charset="0"/>
                <a:ea typeface="Calibri" panose="020F0502020204030204" pitchFamily="34" charset="0"/>
                <a:cs typeface="Courier New" panose="02070309020205020404" pitchFamily="49" charset="0"/>
              </a:rPr>
              <a:t>SP1177 del 06 de abril de 2022, radicada bajo el No. 58668 M.P. Dra. Patricia Salazar Cuéllar</a:t>
            </a:r>
            <a:r>
              <a:rPr lang="es-CO" kern="100" dirty="0">
                <a:effectLst/>
                <a:latin typeface="Courier New" panose="02070309020205020404" pitchFamily="49" charset="0"/>
                <a:ea typeface="Calibri" panose="020F0502020204030204" pitchFamily="34" charset="0"/>
                <a:cs typeface="Courier New" panose="02070309020205020404" pitchFamily="49" charset="0"/>
              </a:rPr>
              <a:t>, se reiteró que la admisión de la prueba de referencia (art.437 del CPP) es excepcional (art. 379 del CPP) y solo procede en las hipótesis taxativamente previstas por el legislador; porque la declaración previa menoscaba el derecho a la confrontación y el principio de inmediación, que son garantías procesales fundamentales. Art. 381 - tarifa negativa: no podrá constituir el fundamento exclusivo de una sentencia condenatoria. </a:t>
            </a:r>
          </a:p>
          <a:p>
            <a:pPr algn="just"/>
            <a:endParaRPr lang="es-ES_tradnl" sz="2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291997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0" name="Rectangle 9">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id="{57A61D41-A662-2F5C-8585-0A332038658A}"/>
              </a:ext>
            </a:extLst>
          </p:cNvPr>
          <p:cNvSpPr>
            <a:spLocks noGrp="1"/>
          </p:cNvSpPr>
          <p:nvPr>
            <p:ph type="title"/>
          </p:nvPr>
        </p:nvSpPr>
        <p:spPr>
          <a:xfrm>
            <a:off x="1066800" y="5208104"/>
            <a:ext cx="10058400" cy="1073547"/>
          </a:xfrm>
        </p:spPr>
        <p:txBody>
          <a:bodyPr anchor="ctr">
            <a:normAutofit/>
          </a:bodyPr>
          <a:lstStyle/>
          <a:p>
            <a:pPr algn="ctr"/>
            <a:r>
              <a:rPr lang="es-ES_tradnl" b="1" dirty="0">
                <a:solidFill>
                  <a:srgbClr val="FFFFFF"/>
                </a:solidFill>
                <a:latin typeface="Courier New" panose="02070309020205020404" pitchFamily="49" charset="0"/>
                <a:cs typeface="Courier New" panose="02070309020205020404" pitchFamily="49" charset="0"/>
              </a:rPr>
              <a:t>DEFINICIÓN:</a:t>
            </a:r>
          </a:p>
        </p:txBody>
      </p:sp>
      <p:sp>
        <p:nvSpPr>
          <p:cNvPr id="3" name="Marcador de contenido 2">
            <a:extLst>
              <a:ext uri="{FF2B5EF4-FFF2-40B4-BE49-F238E27FC236}">
                <a16:creationId xmlns:a16="http://schemas.microsoft.com/office/drawing/2014/main" id="{F3950AC2-57C8-0D8B-8A06-E1FE5066F780}"/>
              </a:ext>
            </a:extLst>
          </p:cNvPr>
          <p:cNvSpPr>
            <a:spLocks noGrp="1"/>
          </p:cNvSpPr>
          <p:nvPr>
            <p:ph idx="1"/>
          </p:nvPr>
        </p:nvSpPr>
        <p:spPr>
          <a:xfrm>
            <a:off x="1097280" y="740767"/>
            <a:ext cx="10027920" cy="3471467"/>
          </a:xfrm>
        </p:spPr>
        <p:txBody>
          <a:bodyPr>
            <a:noAutofit/>
          </a:bodyPr>
          <a:lstStyle/>
          <a:p>
            <a:pPr algn="ctr"/>
            <a:r>
              <a:rPr lang="es-CO" sz="3600" b="1" dirty="0">
                <a:solidFill>
                  <a:srgbClr val="FFFFFF"/>
                </a:solidFill>
                <a:effectLst/>
                <a:latin typeface="Courier New" panose="02070309020205020404" pitchFamily="49" charset="0"/>
                <a:ea typeface="Calibri" panose="020F0502020204030204" pitchFamily="34" charset="0"/>
                <a:cs typeface="Courier New" panose="02070309020205020404" pitchFamily="49" charset="0"/>
              </a:rPr>
              <a:t>Se entiende por víctimas, para efectos de este código, las personas naturales o jurídicas y demás sujetos de derechos que individual o colectivamente hayan sufrido algún daño como consecuencia del injusto. (ART. 132 C.P.P.)</a:t>
            </a:r>
            <a:r>
              <a:rPr lang="es-CO" sz="3600" b="1" dirty="0">
                <a:solidFill>
                  <a:srgbClr val="FFFFFF"/>
                </a:solidFill>
                <a:effectLst/>
                <a:latin typeface="Courier New" panose="02070309020205020404" pitchFamily="49" charset="0"/>
                <a:cs typeface="Courier New" panose="02070309020205020404" pitchFamily="49" charset="0"/>
              </a:rPr>
              <a:t> </a:t>
            </a:r>
            <a:endParaRPr lang="es-ES_tradnl" sz="3600" b="1" dirty="0">
              <a:solidFill>
                <a:srgbClr val="FFFFFF"/>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25525840"/>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1840121"/>
            <a:ext cx="11484000" cy="3760891"/>
          </a:xfrm>
        </p:spPr>
        <p:txBody>
          <a:bodyPr>
            <a:noAutofit/>
          </a:bodyPr>
          <a:lstStyle/>
          <a:p>
            <a:pPr marL="0" indent="0" algn="just">
              <a:lnSpc>
                <a:spcPct val="150000"/>
              </a:lnSpc>
              <a:buNone/>
            </a:pPr>
            <a:r>
              <a:rPr lang="es-CO" sz="2200" dirty="0">
                <a:latin typeface="Courier New" panose="02070309020205020404" pitchFamily="49" charset="0"/>
                <a:ea typeface="Calibri" panose="020F0502020204030204" pitchFamily="34" charset="0"/>
              </a:rPr>
              <a:t>S</a:t>
            </a:r>
            <a:r>
              <a:rPr lang="es-CO" sz="2200" dirty="0">
                <a:effectLst/>
                <a:latin typeface="Courier New" panose="02070309020205020404" pitchFamily="49" charset="0"/>
                <a:ea typeface="Calibri" panose="020F0502020204030204" pitchFamily="34" charset="0"/>
              </a:rPr>
              <a:t>e ha admitido la posibilidad de que se incorporen como prueba de referencia las declaraciones anteriores, inclusive, cuando la Fiscalía presente al niño o niña como testigo en el juicio oral, pero advirtiendo en este último caso que ello solo es posible si concurren circunstancias muy particulares como, por ejemplo, su corta edad, su condición mental, el riesgo latente de revictimización u otra situación equivalente que ocasione que su disponibilidad como testigo sea relativa.</a:t>
            </a:r>
            <a:endParaRPr lang="es-ES_tradnl" sz="2200" dirty="0"/>
          </a:p>
        </p:txBody>
      </p:sp>
      <p:sp>
        <p:nvSpPr>
          <p:cNvPr id="7" name="Título 1">
            <a:extLst>
              <a:ext uri="{FF2B5EF4-FFF2-40B4-BE49-F238E27FC236}">
                <a16:creationId xmlns:a16="http://schemas.microsoft.com/office/drawing/2014/main" id="{CF8F443D-622F-157E-EE20-7C19F639D4C4}"/>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060069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870012" y="1884509"/>
            <a:ext cx="10080723" cy="3760891"/>
          </a:xfrm>
        </p:spPr>
        <p:txBody>
          <a:bodyPr>
            <a:normAutofit lnSpcReduction="10000"/>
          </a:bodyPr>
          <a:lstStyle/>
          <a:p>
            <a:pPr marL="292608" lvl="1" indent="0" algn="just">
              <a:lnSpc>
                <a:spcPct val="150000"/>
              </a:lnSpc>
              <a:buNone/>
            </a:pPr>
            <a:endParaRPr lang="es-CO" sz="2400" kern="100" dirty="0">
              <a:effectLst/>
              <a:latin typeface="Courier New" panose="02070309020205020404" pitchFamily="49" charset="0"/>
              <a:ea typeface="Calibri" panose="020F0502020204030204" pitchFamily="34" charset="0"/>
              <a:cs typeface="Times New Roman" panose="02020603050405020304" pitchFamily="18" charset="0"/>
            </a:endParaRPr>
          </a:p>
          <a:p>
            <a:pPr marL="292608" lvl="1" indent="0" algn="just">
              <a:lnSpc>
                <a:spcPct val="150000"/>
              </a:lnSpc>
              <a:buNone/>
            </a:pPr>
            <a:r>
              <a:rPr lang="es-CO" sz="2400" kern="100" dirty="0">
                <a:effectLst/>
                <a:latin typeface="Courier New" panose="02070309020205020404" pitchFamily="49" charset="0"/>
                <a:ea typeface="Calibri" panose="020F0502020204030204" pitchFamily="34" charset="0"/>
                <a:cs typeface="Times New Roman" panose="02020603050405020304" pitchFamily="18" charset="0"/>
              </a:rPr>
              <a:t>Para superar la tarifa negativa del art. 381 inc. 2 del CPP la prueba de referencia debe ir acompañada de otra prueba - </a:t>
            </a:r>
            <a:r>
              <a:rPr lang="es-CO" sz="2400" b="1" kern="100" dirty="0">
                <a:effectLst/>
                <a:latin typeface="Courier New" panose="02070309020205020404" pitchFamily="49" charset="0"/>
                <a:ea typeface="Calibri" panose="020F0502020204030204" pitchFamily="34" charset="0"/>
                <a:cs typeface="Times New Roman" panose="02020603050405020304" pitchFamily="18" charset="0"/>
              </a:rPr>
              <a:t>corroboración periférica: </a:t>
            </a:r>
            <a:r>
              <a:rPr lang="es-CO" sz="2400" dirty="0">
                <a:effectLst/>
                <a:latin typeface="Courier New" panose="02070309020205020404" pitchFamily="49" charset="0"/>
                <a:ea typeface="Calibri" panose="020F0502020204030204" pitchFamily="34" charset="0"/>
              </a:rPr>
              <a:t>cualquier dato que pueda hacer más creíble la versión de la víctima (corroborar la versión rendida fuera del juicio)</a:t>
            </a:r>
          </a:p>
        </p:txBody>
      </p:sp>
      <p:sp>
        <p:nvSpPr>
          <p:cNvPr id="6" name="Título 1">
            <a:extLst>
              <a:ext uri="{FF2B5EF4-FFF2-40B4-BE49-F238E27FC236}">
                <a16:creationId xmlns:a16="http://schemas.microsoft.com/office/drawing/2014/main" id="{0FA2F11A-0479-A3C2-21F7-0E2E29640DD8}"/>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155853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2133959"/>
            <a:ext cx="11484000" cy="3760891"/>
          </a:xfrm>
        </p:spPr>
        <p:txBody>
          <a:bodyPr>
            <a:normAutofit fontScale="92500"/>
          </a:bodyPr>
          <a:lstStyle/>
          <a:p>
            <a:pPr algn="just">
              <a:lnSpc>
                <a:spcPct val="150000"/>
              </a:lnSpc>
            </a:pPr>
            <a:r>
              <a:rPr lang="es-CO" sz="2200" b="1" kern="100" dirty="0">
                <a:effectLst/>
                <a:latin typeface="Courier New" panose="02070309020205020404" pitchFamily="49" charset="0"/>
                <a:ea typeface="Calibri" panose="020F0502020204030204" pitchFamily="34" charset="0"/>
                <a:cs typeface="Times New Roman" panose="02020603050405020304" pitchFamily="18" charset="0"/>
              </a:rPr>
              <a:t>Segunda: </a:t>
            </a:r>
            <a:r>
              <a:rPr lang="es-CO" sz="2200" b="1" kern="100" dirty="0">
                <a:latin typeface="Courier New" panose="02070309020205020404" pitchFamily="49" charset="0"/>
                <a:ea typeface="Calibri" panose="020F0502020204030204" pitchFamily="34" charset="0"/>
                <a:cs typeface="Times New Roman" panose="02020603050405020304" pitchFamily="18" charset="0"/>
              </a:rPr>
              <a:t>Prueba anticipada.</a:t>
            </a:r>
          </a:p>
          <a:p>
            <a:pPr algn="just">
              <a:lnSpc>
                <a:spcPct val="150000"/>
              </a:lnSpc>
            </a:pP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Los artículos 284 y </a:t>
            </a:r>
            <a:r>
              <a:rPr lang="es-CO" sz="1800" kern="100" dirty="0" err="1">
                <a:effectLst/>
                <a:latin typeface="Courier New" panose="02070309020205020404" pitchFamily="49" charset="0"/>
                <a:ea typeface="Calibri" panose="020F0502020204030204" pitchFamily="34" charset="0"/>
                <a:cs typeface="Times New Roman" panose="02020603050405020304" pitchFamily="18" charset="0"/>
              </a:rPr>
              <a:t>ss</a:t>
            </a: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 del CPP, consagra la posibilidad de practicar pruebas anticipadas, bajo las siguientes </a:t>
            </a:r>
            <a:r>
              <a:rPr lang="es-CO" sz="1800" b="1" kern="100" dirty="0">
                <a:effectLst/>
                <a:latin typeface="Courier New" panose="02070309020205020404" pitchFamily="49" charset="0"/>
                <a:ea typeface="Calibri" panose="020F0502020204030204" pitchFamily="34" charset="0"/>
                <a:cs typeface="Times New Roman" panose="02020603050405020304" pitchFamily="18" charset="0"/>
              </a:rPr>
              <a:t>reglas</a:t>
            </a: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 </a:t>
            </a:r>
          </a:p>
          <a:p>
            <a:pPr algn="just">
              <a:lnSpc>
                <a:spcPct val="150000"/>
              </a:lnSpc>
              <a:buClrTx/>
              <a:buFont typeface="Arial" panose="020B0604020202020204" pitchFamily="34" charset="0"/>
              <a:buChar char="•"/>
            </a:pP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la actuación debe adelantarse ante el juez de control de garantías </a:t>
            </a:r>
            <a:r>
              <a:rPr lang="es-CO" sz="1800" kern="100" dirty="0">
                <a:latin typeface="Courier New" panose="02070309020205020404" pitchFamily="49" charset="0"/>
                <a:ea typeface="Calibri" panose="020F0502020204030204" pitchFamily="34" charset="0"/>
                <a:cs typeface="Times New Roman" panose="02020603050405020304" pitchFamily="18" charset="0"/>
              </a:rPr>
              <a:t>en audiencia pública y con observancia de las reglas previstas para la práctica de pruebas en el juicio</a:t>
            </a: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 </a:t>
            </a:r>
          </a:p>
          <a:p>
            <a:pPr algn="just">
              <a:lnSpc>
                <a:spcPct val="150000"/>
              </a:lnSpc>
              <a:buClrTx/>
              <a:buFont typeface="Arial" panose="020B0604020202020204" pitchFamily="34" charset="0"/>
              <a:buChar char="•"/>
            </a:pP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puede ser solicitada por el fiscal, la defensa, el Ministerio Público o la víctima; </a:t>
            </a:r>
          </a:p>
          <a:p>
            <a:pPr algn="just">
              <a:lnSpc>
                <a:spcPct val="150000"/>
              </a:lnSpc>
              <a:buClrTx/>
              <a:buFont typeface="Arial" panose="020B0604020202020204" pitchFamily="34" charset="0"/>
              <a:buChar char="•"/>
            </a:pPr>
            <a:r>
              <a:rPr lang="es-CO" sz="1800" kern="100" dirty="0">
                <a:effectLst/>
                <a:latin typeface="Courier New" panose="02070309020205020404" pitchFamily="49" charset="0"/>
                <a:ea typeface="Calibri" panose="020F0502020204030204" pitchFamily="34" charset="0"/>
                <a:cs typeface="Times New Roman" panose="02020603050405020304" pitchFamily="18" charset="0"/>
              </a:rPr>
              <a:t>deben mediar “motivos fundados y de extrema necesidad”</a:t>
            </a:r>
          </a:p>
        </p:txBody>
      </p:sp>
      <p:sp>
        <p:nvSpPr>
          <p:cNvPr id="6" name="Título 1">
            <a:extLst>
              <a:ext uri="{FF2B5EF4-FFF2-40B4-BE49-F238E27FC236}">
                <a16:creationId xmlns:a16="http://schemas.microsoft.com/office/drawing/2014/main" id="{ACCBBEE1-295B-6A96-C2DE-4FC80AB486B0}"/>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49886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924757" y="2859337"/>
            <a:ext cx="10342485" cy="1450757"/>
          </a:xfrm>
        </p:spPr>
        <p:txBody>
          <a:bodyPr>
            <a:normAutofit/>
          </a:bodyPr>
          <a:lstStyle/>
          <a:p>
            <a:pPr marL="0" indent="0" algn="just">
              <a:lnSpc>
                <a:spcPct val="150000"/>
              </a:lnSpc>
              <a:buNone/>
            </a:pPr>
            <a:r>
              <a:rPr lang="es-CO" sz="2400" b="1" kern="100" dirty="0">
                <a:effectLst/>
                <a:latin typeface="Courier New" panose="02070309020205020404" pitchFamily="49" charset="0"/>
                <a:ea typeface="Calibri" panose="020F0502020204030204" pitchFamily="34" charset="0"/>
                <a:cs typeface="Times New Roman" panose="02020603050405020304" pitchFamily="18" charset="0"/>
              </a:rPr>
              <a:t>Finalidad: </a:t>
            </a:r>
            <a:r>
              <a:rPr lang="es-CO" sz="2400" kern="100" dirty="0">
                <a:effectLst/>
                <a:latin typeface="Courier New" panose="02070309020205020404" pitchFamily="49" charset="0"/>
                <a:ea typeface="Calibri" panose="020F0502020204030204" pitchFamily="34" charset="0"/>
                <a:cs typeface="Times New Roman" panose="02020603050405020304" pitchFamily="18" charset="0"/>
              </a:rPr>
              <a:t>evitar la pérdida o alteración del medio probatorio</a:t>
            </a:r>
            <a:endParaRPr lang="es-CO"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ACCBBEE1-295B-6A96-C2DE-4FC80AB486B0}"/>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00157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474132" y="2177631"/>
            <a:ext cx="11219881" cy="3760891"/>
          </a:xfrm>
        </p:spPr>
        <p:txBody>
          <a:bodyPr>
            <a:noAutofit/>
          </a:bodyPr>
          <a:lstStyle/>
          <a:p>
            <a:pPr marL="0" indent="0" algn="just">
              <a:lnSpc>
                <a:spcPct val="150000"/>
              </a:lnSpc>
              <a:buNone/>
            </a:pPr>
            <a:r>
              <a:rPr lang="es-CO" sz="2200" dirty="0">
                <a:effectLst/>
                <a:latin typeface="Courier New" panose="02070309020205020404" pitchFamily="49" charset="0"/>
                <a:ea typeface="Calibri" panose="020F0502020204030204" pitchFamily="34" charset="0"/>
              </a:rPr>
              <a:t>Su procedencia en este tipo de casos es evidente, no sólo porque la práctica de varios interrogatorios puede dar lugar a la victimización secundaria, sino además porque el medio de conocimiento podría verse afectado porque el menor</a:t>
            </a:r>
          </a:p>
          <a:p>
            <a:pPr algn="just">
              <a:lnSpc>
                <a:spcPct val="150000"/>
              </a:lnSpc>
              <a:buClrTx/>
              <a:buFontTx/>
              <a:buChar char="-"/>
            </a:pPr>
            <a:r>
              <a:rPr lang="es-CO" sz="2200" dirty="0">
                <a:effectLst/>
                <a:latin typeface="Courier New" panose="02070309020205020404" pitchFamily="49" charset="0"/>
                <a:ea typeface="Calibri" panose="020F0502020204030204" pitchFamily="34" charset="0"/>
              </a:rPr>
              <a:t> Haya iniciado un proceso de superación del episodio traumático, </a:t>
            </a:r>
          </a:p>
          <a:p>
            <a:pPr algn="just">
              <a:lnSpc>
                <a:spcPct val="150000"/>
              </a:lnSpc>
              <a:buClrTx/>
              <a:buFontTx/>
              <a:buChar char="-"/>
            </a:pPr>
            <a:r>
              <a:rPr lang="es-CO" sz="2200" dirty="0">
                <a:latin typeface="Courier New" panose="02070309020205020404" pitchFamily="49" charset="0"/>
                <a:ea typeface="Calibri" panose="020F0502020204030204" pitchFamily="34" charset="0"/>
              </a:rPr>
              <a:t> P</a:t>
            </a:r>
            <a:r>
              <a:rPr lang="es-CO" sz="2200" dirty="0">
                <a:effectLst/>
                <a:latin typeface="Courier New" panose="02070309020205020404" pitchFamily="49" charset="0"/>
                <a:ea typeface="Calibri" panose="020F0502020204030204" pitchFamily="34" charset="0"/>
              </a:rPr>
              <a:t>orque su corta edad y el paso del tiempo le impidan rememorar, </a:t>
            </a:r>
          </a:p>
        </p:txBody>
      </p:sp>
      <p:sp>
        <p:nvSpPr>
          <p:cNvPr id="6" name="Título 1">
            <a:extLst>
              <a:ext uri="{FF2B5EF4-FFF2-40B4-BE49-F238E27FC236}">
                <a16:creationId xmlns:a16="http://schemas.microsoft.com/office/drawing/2014/main" id="{2453C3C6-E794-CBEF-C65A-D7FB4196A49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41141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542070" y="2442047"/>
            <a:ext cx="11107860" cy="3760891"/>
          </a:xfrm>
        </p:spPr>
        <p:txBody>
          <a:bodyPr>
            <a:noAutofit/>
          </a:bodyPr>
          <a:lstStyle/>
          <a:p>
            <a:pPr algn="just">
              <a:lnSpc>
                <a:spcPct val="150000"/>
              </a:lnSpc>
              <a:buClrTx/>
              <a:buFontTx/>
              <a:buChar char="-"/>
            </a:pPr>
            <a:r>
              <a:rPr lang="es-CO" sz="2200" dirty="0">
                <a:effectLst/>
                <a:latin typeface="Courier New" panose="02070309020205020404" pitchFamily="49" charset="0"/>
                <a:ea typeface="Calibri" panose="020F0502020204030204" pitchFamily="34" charset="0"/>
              </a:rPr>
              <a:t> Por las presiones propias del escenario judicial (así se tomen las medidas dispuestas en la ley para aminorarlo), </a:t>
            </a:r>
          </a:p>
          <a:p>
            <a:pPr algn="just">
              <a:lnSpc>
                <a:spcPct val="150000"/>
              </a:lnSpc>
              <a:buClrTx/>
              <a:buFontTx/>
              <a:buChar char="-"/>
            </a:pPr>
            <a:r>
              <a:rPr lang="es-CO" sz="2200" dirty="0">
                <a:latin typeface="Courier New" panose="02070309020205020404" pitchFamily="49" charset="0"/>
                <a:ea typeface="Calibri" panose="020F0502020204030204" pitchFamily="34" charset="0"/>
              </a:rPr>
              <a:t> P</a:t>
            </a:r>
            <a:r>
              <a:rPr lang="es-CO" sz="2200" dirty="0">
                <a:effectLst/>
                <a:latin typeface="Courier New" panose="02070309020205020404" pitchFamily="49" charset="0"/>
                <a:ea typeface="Calibri" panose="020F0502020204030204" pitchFamily="34" charset="0"/>
              </a:rPr>
              <a:t>or lo inconveniente que puede resultar un nuevo interrogatorio exhaustivo (de ahí la tendencia a que sólo declare una vez).</a:t>
            </a:r>
            <a:endParaRPr lang="es-CO"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2453C3C6-E794-CBEF-C65A-D7FB4196A49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70276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1948376"/>
            <a:ext cx="11484000" cy="3760891"/>
          </a:xfrm>
        </p:spPr>
        <p:txBody>
          <a:bodyPr>
            <a:noAutofit/>
          </a:bodyPr>
          <a:lstStyle/>
          <a:p>
            <a:pPr algn="just">
              <a:lnSpc>
                <a:spcPct val="150000"/>
              </a:lnSpc>
            </a:pPr>
            <a:r>
              <a:rPr lang="es-CO" sz="2100" kern="100" dirty="0">
                <a:effectLst/>
                <a:latin typeface="Courier New" panose="02070309020205020404" pitchFamily="49" charset="0"/>
                <a:ea typeface="Calibri" panose="020F0502020204030204" pitchFamily="34" charset="0"/>
                <a:cs typeface="Times New Roman" panose="02020603050405020304" pitchFamily="18" charset="0"/>
              </a:rPr>
              <a:t>Beneficios de acudir a la prueba anticipada:</a:t>
            </a:r>
          </a:p>
          <a:p>
            <a:pPr algn="just">
              <a:lnSpc>
                <a:spcPct val="150000"/>
              </a:lnSpc>
            </a:pPr>
            <a:r>
              <a:rPr lang="es-CO" sz="2100" kern="100" dirty="0">
                <a:effectLst/>
                <a:latin typeface="Courier New" panose="02070309020205020404" pitchFamily="49" charset="0"/>
                <a:ea typeface="Calibri" panose="020F0502020204030204" pitchFamily="34" charset="0"/>
                <a:cs typeface="Times New Roman" panose="02020603050405020304" pitchFamily="18" charset="0"/>
              </a:rPr>
              <a:t>(i) </a:t>
            </a:r>
            <a:r>
              <a:rPr lang="es-CO" sz="2100" kern="100" dirty="0">
                <a:latin typeface="Courier New" panose="02070309020205020404" pitchFamily="49" charset="0"/>
                <a:ea typeface="Calibri" panose="020F0502020204030204" pitchFamily="34" charset="0"/>
                <a:cs typeface="Times New Roman" panose="02020603050405020304" pitchFamily="18" charset="0"/>
              </a:rPr>
              <a:t>Se le da </a:t>
            </a:r>
            <a:r>
              <a:rPr lang="es-CO" sz="2100" kern="100" dirty="0">
                <a:effectLst/>
                <a:latin typeface="Courier New" panose="02070309020205020404" pitchFamily="49" charset="0"/>
                <a:ea typeface="Calibri" panose="020F0502020204030204" pitchFamily="34" charset="0"/>
                <a:cs typeface="Times New Roman" panose="02020603050405020304" pitchFamily="18" charset="0"/>
              </a:rPr>
              <a:t>a a la defensa la posibilidad de ejercer la confrontación, con los límites necesarios para proteger la integridad del niño; </a:t>
            </a:r>
          </a:p>
          <a:p>
            <a:pPr algn="just">
              <a:lnSpc>
                <a:spcPct val="150000"/>
              </a:lnSpc>
            </a:pPr>
            <a:r>
              <a:rPr lang="es-CO" sz="2100" kern="100" dirty="0">
                <a:effectLst/>
                <a:latin typeface="Courier New" panose="02070309020205020404" pitchFamily="49" charset="0"/>
                <a:ea typeface="Calibri" panose="020F0502020204030204" pitchFamily="34" charset="0"/>
                <a:cs typeface="Times New Roman" panose="02020603050405020304" pitchFamily="18" charset="0"/>
              </a:rPr>
              <a:t>(</a:t>
            </a:r>
            <a:r>
              <a:rPr lang="es-CO" sz="2100" kern="100" dirty="0" err="1">
                <a:effectLst/>
                <a:latin typeface="Courier New" panose="02070309020205020404" pitchFamily="49" charset="0"/>
                <a:ea typeface="Calibri" panose="020F0502020204030204" pitchFamily="34" charset="0"/>
                <a:cs typeface="Times New Roman" panose="02020603050405020304" pitchFamily="18" charset="0"/>
              </a:rPr>
              <a:t>ii</a:t>
            </a:r>
            <a:r>
              <a:rPr lang="es-CO" sz="2100" kern="100" dirty="0">
                <a:effectLst/>
                <a:latin typeface="Courier New" panose="02070309020205020404" pitchFamily="49" charset="0"/>
                <a:ea typeface="Calibri" panose="020F0502020204030204" pitchFamily="34" charset="0"/>
                <a:cs typeface="Times New Roman" panose="02020603050405020304" pitchFamily="18" charset="0"/>
              </a:rPr>
              <a:t>) la intervención del juez dota de solemnidad el acto y, además, permite resolver las controversias que se susciten sobre la forma del interrogatorio; </a:t>
            </a:r>
          </a:p>
          <a:p>
            <a:pPr marL="0" indent="0" algn="just">
              <a:lnSpc>
                <a:spcPct val="150000"/>
              </a:lnSpc>
              <a:buNone/>
            </a:pPr>
            <a:r>
              <a:rPr lang="es-CO" sz="2100" kern="100" dirty="0">
                <a:latin typeface="Courier New" panose="02070309020205020404" pitchFamily="49" charset="0"/>
                <a:ea typeface="Calibri" panose="020F0502020204030204" pitchFamily="34" charset="0"/>
                <a:cs typeface="Times New Roman" panose="02020603050405020304" pitchFamily="18" charset="0"/>
              </a:rPr>
              <a:t> </a:t>
            </a:r>
            <a:endParaRPr lang="es-CO" sz="2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B2FBA3D7-3927-F82E-6D1A-14751CAC723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99689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1737360"/>
            <a:ext cx="11484000" cy="3760891"/>
          </a:xfrm>
        </p:spPr>
        <p:txBody>
          <a:bodyPr>
            <a:noAutofit/>
          </a:bodyPr>
          <a:lstStyle/>
          <a:p>
            <a:pPr algn="just">
              <a:lnSpc>
                <a:spcPct val="150000"/>
              </a:lnSpc>
            </a:pPr>
            <a:r>
              <a:rPr lang="es-CO" sz="2200" kern="100" dirty="0">
                <a:effectLst/>
                <a:latin typeface="Courier New" panose="02070309020205020404" pitchFamily="49" charset="0"/>
                <a:ea typeface="Calibri" panose="020F0502020204030204" pitchFamily="34" charset="0"/>
                <a:cs typeface="Times New Roman" panose="02020603050405020304" pitchFamily="18" charset="0"/>
              </a:rPr>
              <a:t>(</a:t>
            </a:r>
            <a:r>
              <a:rPr lang="es-CO" sz="2200" kern="100" dirty="0" err="1">
                <a:effectLst/>
                <a:latin typeface="Courier New" panose="02070309020205020404" pitchFamily="49" charset="0"/>
                <a:ea typeface="Calibri" panose="020F0502020204030204" pitchFamily="34" charset="0"/>
                <a:cs typeface="Times New Roman" panose="02020603050405020304" pitchFamily="18" charset="0"/>
              </a:rPr>
              <a:t>iii</a:t>
            </a:r>
            <a:r>
              <a:rPr lang="es-CO" sz="2200" kern="100" dirty="0">
                <a:effectLst/>
                <a:latin typeface="Courier New" panose="02070309020205020404" pitchFamily="49" charset="0"/>
                <a:ea typeface="Calibri" panose="020F0502020204030204" pitchFamily="34" charset="0"/>
                <a:cs typeface="Times New Roman" panose="02020603050405020304" pitchFamily="18" charset="0"/>
              </a:rPr>
              <a:t>) la existencia de un registro adecuado le permitirá al juez conocer de manera fidedigna las respuestas del menor de edad, así como la forma de las preguntas y, en general, todos los aspectos que pueden resultar relevantes para valorar el medio de conocimiento, y </a:t>
            </a:r>
          </a:p>
          <a:p>
            <a:pPr algn="just">
              <a:lnSpc>
                <a:spcPct val="150000"/>
              </a:lnSpc>
            </a:pPr>
            <a:r>
              <a:rPr lang="es-CO" sz="2200" kern="100" dirty="0">
                <a:effectLst/>
                <a:latin typeface="Courier New" panose="02070309020205020404" pitchFamily="49" charset="0"/>
                <a:ea typeface="Calibri" panose="020F0502020204030204" pitchFamily="34" charset="0"/>
                <a:cs typeface="Times New Roman" panose="02020603050405020304" pitchFamily="18" charset="0"/>
              </a:rPr>
              <a:t>(</a:t>
            </a:r>
            <a:r>
              <a:rPr lang="es-CO" sz="2200" kern="100" dirty="0" err="1">
                <a:effectLst/>
                <a:latin typeface="Courier New" panose="02070309020205020404" pitchFamily="49" charset="0"/>
                <a:ea typeface="Calibri" panose="020F0502020204030204" pitchFamily="34" charset="0"/>
                <a:cs typeface="Times New Roman" panose="02020603050405020304" pitchFamily="18" charset="0"/>
              </a:rPr>
              <a:t>iv</a:t>
            </a:r>
            <a:r>
              <a:rPr lang="es-CO" sz="2200" kern="100" dirty="0">
                <a:effectLst/>
                <a:latin typeface="Courier New" panose="02070309020205020404" pitchFamily="49" charset="0"/>
                <a:ea typeface="Calibri" panose="020F0502020204030204" pitchFamily="34" charset="0"/>
                <a:cs typeface="Times New Roman" panose="02020603050405020304" pitchFamily="18" charset="0"/>
              </a:rPr>
              <a:t>) </a:t>
            </a:r>
            <a:r>
              <a:rPr lang="es-CO" sz="2200" kern="100" dirty="0">
                <a:latin typeface="Courier New" panose="02070309020205020404" pitchFamily="49" charset="0"/>
                <a:ea typeface="Calibri" panose="020F0502020204030204" pitchFamily="34" charset="0"/>
                <a:cs typeface="Times New Roman" panose="02020603050405020304" pitchFamily="18" charset="0"/>
              </a:rPr>
              <a:t>permite cumplir la obligación de garantizar en la mayor proporción posible la garantía judicial consagrada en las normas internas e internacionales antes referidas.</a:t>
            </a:r>
          </a:p>
          <a:p>
            <a:pPr algn="just">
              <a:lnSpc>
                <a:spcPct val="150000"/>
              </a:lnSpc>
            </a:pPr>
            <a:r>
              <a:rPr lang="es-CO" sz="2200" kern="100" dirty="0">
                <a:latin typeface="Courier New" panose="02070309020205020404" pitchFamily="49" charset="0"/>
                <a:ea typeface="Calibri" panose="020F0502020204030204" pitchFamily="34" charset="0"/>
                <a:cs typeface="Times New Roman" panose="02020603050405020304" pitchFamily="18" charset="0"/>
              </a:rPr>
              <a:t> </a:t>
            </a:r>
            <a:endParaRPr lang="es-CO"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B2FBA3D7-3927-F82E-6D1A-14751CAC723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938218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2172595"/>
            <a:ext cx="11484000" cy="3760891"/>
          </a:xfrm>
        </p:spPr>
        <p:txBody>
          <a:bodyPr>
            <a:normAutofit/>
          </a:bodyPr>
          <a:lstStyle/>
          <a:p>
            <a:pPr algn="just">
              <a:lnSpc>
                <a:spcPct val="150000"/>
              </a:lnSpc>
            </a:pPr>
            <a:r>
              <a:rPr lang="es-CO" sz="2200" kern="100" dirty="0">
                <a:effectLst/>
                <a:latin typeface="Courier New" panose="02070309020205020404" pitchFamily="49" charset="0"/>
                <a:ea typeface="Calibri" panose="020F0502020204030204" pitchFamily="34" charset="0"/>
                <a:cs typeface="Times New Roman" panose="02020603050405020304" pitchFamily="18" charset="0"/>
              </a:rPr>
              <a:t>El artículo 150 establece las reglas generales para la recepción de testimonio de menores, entre las que se destacan su declaración sólo podrá ser tomada por el defensor de familia, a partir del cuestionario remitido previamente; la defensa podrá realizar el interrogatorio; el NNA no tendrá contacto directo con el acusado, y es posible obviar la presencia física del NNA mediante la utilización de medios tecnológicos.</a:t>
            </a:r>
            <a:endParaRPr lang="es-CO"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D818D7DB-AA91-8DAE-1F01-D615712BDD5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7186636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354000" y="1913206"/>
            <a:ext cx="11484000" cy="3760891"/>
          </a:xfrm>
        </p:spPr>
        <p:txBody>
          <a:bodyPr>
            <a:noAutofit/>
          </a:bodyPr>
          <a:lstStyle/>
          <a:p>
            <a:pPr algn="just">
              <a:lnSpc>
                <a:spcPct val="150000"/>
              </a:lnSpc>
            </a:pPr>
            <a:r>
              <a:rPr lang="es-CO" sz="2100" dirty="0">
                <a:latin typeface="Courier New" panose="02070309020205020404" pitchFamily="49" charset="0"/>
                <a:ea typeface="Calibri" panose="020F0502020204030204" pitchFamily="34" charset="0"/>
              </a:rPr>
              <a:t>L</a:t>
            </a:r>
            <a:r>
              <a:rPr lang="es-CO" sz="2100" dirty="0">
                <a:effectLst/>
                <a:latin typeface="Courier New" panose="02070309020205020404" pitchFamily="49" charset="0"/>
                <a:ea typeface="Calibri" panose="020F0502020204030204" pitchFamily="34" charset="0"/>
              </a:rPr>
              <a:t>a Fiscalía tiene a su cargo el ejercicio de la acción penal</a:t>
            </a:r>
            <a:r>
              <a:rPr lang="es-CO" sz="2100" dirty="0">
                <a:latin typeface="Courier New" panose="02070309020205020404" pitchFamily="49" charset="0"/>
                <a:ea typeface="Calibri" panose="020F0502020204030204" pitchFamily="34" charset="0"/>
              </a:rPr>
              <a:t> y tiene la </a:t>
            </a:r>
            <a:r>
              <a:rPr lang="es-CO" sz="2100" dirty="0">
                <a:effectLst/>
                <a:latin typeface="Courier New" panose="02070309020205020404" pitchFamily="49" charset="0"/>
                <a:ea typeface="Calibri" panose="020F0502020204030204" pitchFamily="34" charset="0"/>
              </a:rPr>
              <a:t>posibilidad de seleccionar los medios de conocimiento que podrá utilizar para demostrar su teoría del caso ante los jueces, según los límites constitucionales y legales de la práctica de la prueba.</a:t>
            </a:r>
          </a:p>
          <a:p>
            <a:pPr algn="just">
              <a:lnSpc>
                <a:spcPct val="150000"/>
              </a:lnSpc>
            </a:pPr>
            <a:r>
              <a:rPr lang="es-CO" sz="2100" dirty="0">
                <a:effectLst/>
                <a:latin typeface="Courier New" panose="02070309020205020404" pitchFamily="49" charset="0"/>
                <a:ea typeface="Calibri" panose="020F0502020204030204" pitchFamily="34" charset="0"/>
              </a:rPr>
              <a:t>La Fiscalía, al tomar las decisiones sobre el manejo de las declaraciones de los niños que comparecen a la actuación penal en la calidad ya indicada, debe evaluar con detenimiento cada evento en particular. </a:t>
            </a:r>
            <a:endParaRPr lang="es-CO" sz="2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41B4732D-F64B-CE92-710F-BAA01F8AA72B}"/>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54854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0C3765E8-0666-1280-0024-265B10EDA9B1}"/>
              </a:ext>
            </a:extLst>
          </p:cNvPr>
          <p:cNvSpPr>
            <a:spLocks noGrp="1"/>
          </p:cNvSpPr>
          <p:nvPr>
            <p:ph idx="1"/>
          </p:nvPr>
        </p:nvSpPr>
        <p:spPr>
          <a:xfrm>
            <a:off x="740228" y="2415841"/>
            <a:ext cx="10863943" cy="3222959"/>
          </a:xfrm>
        </p:spPr>
        <p:txBody>
          <a:bodyPr>
            <a:noAutofit/>
          </a:bodyPr>
          <a:lstStyle/>
          <a:p>
            <a:pPr marL="0" indent="0" algn="just">
              <a:buNone/>
            </a:pPr>
            <a:r>
              <a:rPr lang="es-CO" sz="3400" dirty="0">
                <a:effectLst/>
                <a:latin typeface="Courier New" panose="02070309020205020404" pitchFamily="49" charset="0"/>
                <a:ea typeface="Calibri" panose="020F0502020204030204" pitchFamily="34" charset="0"/>
              </a:rPr>
              <a:t>Toda persona física que ha sufrido un daño ocasionado por una infracción penal, incluida tanto la lesión física o psíquica, como el sufrimiento moral y el perjuicio económico. </a:t>
            </a:r>
          </a:p>
          <a:p>
            <a:pPr marL="0" indent="0" algn="r">
              <a:buNone/>
            </a:pPr>
            <a:endParaRPr lang="es-CO" b="1" dirty="0">
              <a:solidFill>
                <a:srgbClr val="0070C0"/>
              </a:solidFill>
              <a:effectLst/>
              <a:latin typeface="Courier New" panose="02070309020205020404" pitchFamily="49"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r">
              <a:buNone/>
            </a:pPr>
            <a:r>
              <a:rPr lang="es-CO" b="1" dirty="0">
                <a:solidFill>
                  <a:srgbClr val="0070C0"/>
                </a:solidFill>
                <a:effectLst/>
                <a:latin typeface="Courier New" panose="02070309020205020404" pitchFamily="49" charset="0"/>
                <a:ea typeface="Calibri" panose="020F0502020204030204" pitchFamily="34" charset="0"/>
                <a:hlinkClick r:id="rId2">
                  <a:extLst>
                    <a:ext uri="{A12FA001-AC4F-418D-AE19-62706E023703}">
                      <ahyp:hlinkClr xmlns:ahyp="http://schemas.microsoft.com/office/drawing/2018/hyperlinkcolor" val="tx"/>
                    </a:ext>
                  </a:extLst>
                </a:hlinkClick>
              </a:rPr>
              <a:t>https://www.acnur.org/fileadmin/Documentos/BDL/2009/7037.pdf</a:t>
            </a:r>
            <a:endParaRPr lang="es-CO" b="1" dirty="0">
              <a:solidFill>
                <a:srgbClr val="0070C0"/>
              </a:solidFill>
              <a:effectLst/>
              <a:latin typeface="Courier New" panose="02070309020205020404" pitchFamily="49" charset="0"/>
              <a:ea typeface="Calibri" panose="020F0502020204030204" pitchFamily="34" charset="0"/>
            </a:endParaRPr>
          </a:p>
          <a:p>
            <a:pPr marL="0" indent="0" algn="just">
              <a:buNone/>
            </a:pPr>
            <a:endParaRPr lang="es-CO" sz="3000" b="1" dirty="0">
              <a:effectLst/>
              <a:latin typeface="Courier New" panose="02070309020205020404" pitchFamily="49" charset="0"/>
              <a:ea typeface="Calibri" panose="020F0502020204030204" pitchFamily="34" charset="0"/>
            </a:endParaRPr>
          </a:p>
        </p:txBody>
      </p:sp>
      <p:sp>
        <p:nvSpPr>
          <p:cNvPr id="14" name="Rectangle 13">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Marcador de contenido 2">
            <a:extLst>
              <a:ext uri="{FF2B5EF4-FFF2-40B4-BE49-F238E27FC236}">
                <a16:creationId xmlns:a16="http://schemas.microsoft.com/office/drawing/2014/main" id="{EA15808F-BF41-DF3B-9728-585E85D0D4A3}"/>
              </a:ext>
            </a:extLst>
          </p:cNvPr>
          <p:cNvSpPr txBox="1">
            <a:spLocks/>
          </p:cNvSpPr>
          <p:nvPr/>
        </p:nvSpPr>
        <p:spPr>
          <a:xfrm>
            <a:off x="740227" y="498781"/>
            <a:ext cx="10863943" cy="1024040"/>
          </a:xfrm>
          <a:prstGeom prst="rect">
            <a:avLst/>
          </a:prstGeom>
        </p:spPr>
        <p:txBody>
          <a:bodyPr vert="horz" lIns="0" tIns="45720" rIns="0" bIns="45720" rtlCol="0">
            <a:normAutofit/>
          </a:bodyP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r">
              <a:buNone/>
            </a:pPr>
            <a:r>
              <a:rPr lang="es-CO" sz="4400" b="1" dirty="0">
                <a:solidFill>
                  <a:schemeClr val="bg1"/>
                </a:solidFill>
                <a:latin typeface="Courier New" panose="02070309020205020404" pitchFamily="49" charset="0"/>
                <a:ea typeface="Calibri" panose="020F0502020204030204" pitchFamily="34" charset="0"/>
              </a:rPr>
              <a:t>Las reglas de Brasilia.</a:t>
            </a:r>
            <a:endParaRPr lang="es-ES_tradnl" sz="4400" dirty="0">
              <a:solidFill>
                <a:schemeClr val="bg1"/>
              </a:solidFill>
            </a:endParaRPr>
          </a:p>
        </p:txBody>
      </p:sp>
    </p:spTree>
    <p:extLst>
      <p:ext uri="{BB962C8B-B14F-4D97-AF65-F5344CB8AC3E}">
        <p14:creationId xmlns:p14="http://schemas.microsoft.com/office/powerpoint/2010/main" val="36860967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87662BA-CCDC-F1CC-FF8A-A61144BF7FDA}"/>
              </a:ext>
            </a:extLst>
          </p:cNvPr>
          <p:cNvSpPr>
            <a:spLocks noGrp="1"/>
          </p:cNvSpPr>
          <p:nvPr>
            <p:ph idx="1"/>
          </p:nvPr>
        </p:nvSpPr>
        <p:spPr>
          <a:xfrm>
            <a:off x="524485" y="2558302"/>
            <a:ext cx="11143029" cy="3760891"/>
          </a:xfrm>
        </p:spPr>
        <p:txBody>
          <a:bodyPr>
            <a:normAutofit/>
          </a:bodyPr>
          <a:lstStyle/>
          <a:p>
            <a:pPr algn="just">
              <a:lnSpc>
                <a:spcPct val="150000"/>
              </a:lnSpc>
            </a:pPr>
            <a:r>
              <a:rPr lang="es-CO" sz="2200" dirty="0">
                <a:effectLst/>
                <a:latin typeface="Courier New" panose="02070309020205020404" pitchFamily="49" charset="0"/>
                <a:ea typeface="Calibri" panose="020F0502020204030204" pitchFamily="34" charset="0"/>
              </a:rPr>
              <a:t>La Fiscalía debe tomar todas las medidas a su alcance para que las entrevistas tomadas a los niños por fuera del juicio oral sean adecuadamente documentadas, bien para que la defensa pueda ejercer de mejor manera sus derechos, ora para que el juez tenga mejores elementos de juicio para valorar el testimonio del menor.</a:t>
            </a:r>
            <a:endParaRPr lang="es-CO"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ítulo 1">
            <a:extLst>
              <a:ext uri="{FF2B5EF4-FFF2-40B4-BE49-F238E27FC236}">
                <a16:creationId xmlns:a16="http://schemas.microsoft.com/office/drawing/2014/main" id="{B73441C7-CC24-D5DE-B4B6-702FA15EE5AD}"/>
              </a:ext>
            </a:extLst>
          </p:cNvPr>
          <p:cNvSpPr>
            <a:spLocks noGrp="1"/>
          </p:cNvSpPr>
          <p:nvPr>
            <p:ph type="title"/>
          </p:nvPr>
        </p:nvSpPr>
        <p:spPr>
          <a:xfrm>
            <a:off x="1097279" y="286603"/>
            <a:ext cx="10596735" cy="1450757"/>
          </a:xfrm>
        </p:spPr>
        <p:txBody>
          <a:bodyPr>
            <a:normAutofit/>
          </a:bodyPr>
          <a:lstStyle/>
          <a:p>
            <a:pPr algn="r"/>
            <a:r>
              <a:rPr lang="es-CO" sz="3200" b="1" dirty="0">
                <a:effectLst/>
                <a:latin typeface="Courier New" panose="02070309020205020404" pitchFamily="49" charset="0"/>
                <a:ea typeface="Calibri" panose="020F0502020204030204" pitchFamily="34" charset="0"/>
                <a:cs typeface="Courier New" panose="02070309020205020404" pitchFamily="49" charset="0"/>
              </a:rPr>
              <a:t>Herramientas para mitigar o evitar la re victimización de N.N.A. víctimas de delitos sexuales</a:t>
            </a:r>
            <a:r>
              <a:rPr lang="es-CO" sz="3200" dirty="0">
                <a:effectLst/>
                <a:latin typeface="Courier New" panose="02070309020205020404" pitchFamily="49" charset="0"/>
                <a:cs typeface="Courier New" panose="02070309020205020404" pitchFamily="49" charset="0"/>
              </a:rPr>
              <a:t> </a:t>
            </a:r>
            <a:endParaRPr lang="es-ES_tradnl" sz="32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84603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9" name="Rectangle 3078">
            <a:extLst>
              <a:ext uri="{FF2B5EF4-FFF2-40B4-BE49-F238E27FC236}">
                <a16:creationId xmlns:a16="http://schemas.microsoft.com/office/drawing/2014/main" id="{A8E9C91B-7EAD-4562-AB0E-DFB9663AE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3081" name="Rectangle 3080">
            <a:extLst>
              <a:ext uri="{FF2B5EF4-FFF2-40B4-BE49-F238E27FC236}">
                <a16:creationId xmlns:a16="http://schemas.microsoft.com/office/drawing/2014/main" id="{44C5A9E5-0F35-4AA6-AF26-B90A2D47B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Imagen 9">
            <a:extLst>
              <a:ext uri="{FF2B5EF4-FFF2-40B4-BE49-F238E27FC236}">
                <a16:creationId xmlns:a16="http://schemas.microsoft.com/office/drawing/2014/main" id="{A455AC7F-C85F-5221-48FA-BCE97477EA2E}"/>
              </a:ext>
            </a:extLst>
          </p:cNvPr>
          <p:cNvPicPr>
            <a:picLocks noChangeAspect="1"/>
          </p:cNvPicPr>
          <p:nvPr/>
        </p:nvPicPr>
        <p:blipFill>
          <a:blip r:embed="rId2"/>
          <a:stretch>
            <a:fillRect/>
          </a:stretch>
        </p:blipFill>
        <p:spPr>
          <a:xfrm>
            <a:off x="1461093" y="643467"/>
            <a:ext cx="3656414" cy="5113866"/>
          </a:xfrm>
          <a:prstGeom prst="rect">
            <a:avLst/>
          </a:prstGeom>
        </p:spPr>
      </p:pic>
      <p:pic>
        <p:nvPicPr>
          <p:cNvPr id="3074" name="Picture 2" descr="Inconcebible | Sitio oficial de Netflix">
            <a:extLst>
              <a:ext uri="{FF2B5EF4-FFF2-40B4-BE49-F238E27FC236}">
                <a16:creationId xmlns:a16="http://schemas.microsoft.com/office/drawing/2014/main" id="{D65DFA1B-644C-B3C8-68DD-603F2F2470A4}"/>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56866" y="1712120"/>
            <a:ext cx="5291666" cy="2976562"/>
          </a:xfrm>
          <a:prstGeom prst="rect">
            <a:avLst/>
          </a:prstGeom>
          <a:noFill/>
          <a:extLst>
            <a:ext uri="{909E8E84-426E-40DD-AFC4-6F175D3DCCD1}">
              <a14:hiddenFill xmlns:a14="http://schemas.microsoft.com/office/drawing/2010/main">
                <a:solidFill>
                  <a:srgbClr val="FFFFFF"/>
                </a:solidFill>
              </a14:hiddenFill>
            </a:ext>
          </a:extLst>
        </p:spPr>
      </p:pic>
      <p:sp>
        <p:nvSpPr>
          <p:cNvPr id="3083" name="Rectangle 3082">
            <a:extLst>
              <a:ext uri="{FF2B5EF4-FFF2-40B4-BE49-F238E27FC236}">
                <a16:creationId xmlns:a16="http://schemas.microsoft.com/office/drawing/2014/main" id="{50BC3489-C3CF-4390-987A-9726B96870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70104794"/>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1600BA3F-667A-2FCC-1755-16F4DFDE3DDC}"/>
              </a:ext>
            </a:extLst>
          </p:cNvPr>
          <p:cNvSpPr txBox="1"/>
          <p:nvPr/>
        </p:nvSpPr>
        <p:spPr>
          <a:xfrm>
            <a:off x="2496355" y="4816698"/>
            <a:ext cx="8669628" cy="1200329"/>
          </a:xfrm>
          <a:prstGeom prst="rect">
            <a:avLst/>
          </a:prstGeom>
          <a:noFill/>
        </p:spPr>
        <p:txBody>
          <a:bodyPr wrap="square" rtlCol="0">
            <a:spAutoFit/>
          </a:bodyPr>
          <a:lstStyle/>
          <a:p>
            <a:pPr algn="r"/>
            <a:r>
              <a:rPr lang="es-ES_tradnl" sz="7200" dirty="0">
                <a:latin typeface="Ink Free" panose="03080402000500000000" pitchFamily="66" charset="0"/>
                <a:cs typeface="Courier New" panose="02070309020205020404" pitchFamily="49" charset="0"/>
              </a:rPr>
              <a:t>Gracias.</a:t>
            </a:r>
          </a:p>
        </p:txBody>
      </p:sp>
    </p:spTree>
    <p:extLst>
      <p:ext uri="{BB962C8B-B14F-4D97-AF65-F5344CB8AC3E}">
        <p14:creationId xmlns:p14="http://schemas.microsoft.com/office/powerpoint/2010/main" val="3935210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Marcador de contenido 2">
            <a:extLst>
              <a:ext uri="{FF2B5EF4-FFF2-40B4-BE49-F238E27FC236}">
                <a16:creationId xmlns:a16="http://schemas.microsoft.com/office/drawing/2014/main" id="{0C3765E8-0666-1280-0024-265B10EDA9B1}"/>
              </a:ext>
            </a:extLst>
          </p:cNvPr>
          <p:cNvSpPr>
            <a:spLocks noGrp="1"/>
          </p:cNvSpPr>
          <p:nvPr>
            <p:ph idx="1"/>
          </p:nvPr>
        </p:nvSpPr>
        <p:spPr>
          <a:xfrm>
            <a:off x="587811" y="2350648"/>
            <a:ext cx="11016360" cy="3222959"/>
          </a:xfrm>
        </p:spPr>
        <p:txBody>
          <a:bodyPr>
            <a:noAutofit/>
          </a:bodyPr>
          <a:lstStyle/>
          <a:p>
            <a:pPr marL="0" indent="0" algn="just">
              <a:buNone/>
            </a:pPr>
            <a:r>
              <a:rPr lang="es-CO" sz="3000" kern="100" dirty="0">
                <a:effectLst/>
                <a:latin typeface="Courier New" panose="02070309020205020404" pitchFamily="49" charset="0"/>
                <a:ea typeface="Calibri" panose="020F0502020204030204" pitchFamily="34" charset="0"/>
                <a:cs typeface="Courier New" panose="02070309020205020404" pitchFamily="49" charset="0"/>
              </a:rPr>
              <a:t>Se consideran en condición de vulnerabilidad aquellas personas que, </a:t>
            </a:r>
            <a:r>
              <a:rPr lang="es-CO" sz="3000" b="1" kern="100" dirty="0">
                <a:solidFill>
                  <a:schemeClr val="tx1"/>
                </a:solidFill>
                <a:effectLst/>
                <a:latin typeface="Courier New" panose="02070309020205020404" pitchFamily="49" charset="0"/>
                <a:ea typeface="Calibri" panose="020F0502020204030204" pitchFamily="34" charset="0"/>
                <a:cs typeface="Courier New" panose="02070309020205020404" pitchFamily="49" charset="0"/>
              </a:rPr>
              <a:t>por razón de su edad, género, estado físico o mental</a:t>
            </a:r>
            <a:r>
              <a:rPr lang="es-CO" sz="3000" kern="100" dirty="0">
                <a:solidFill>
                  <a:schemeClr val="tx1"/>
                </a:solidFill>
                <a:effectLst/>
                <a:latin typeface="Courier New" panose="02070309020205020404" pitchFamily="49" charset="0"/>
                <a:ea typeface="Calibri" panose="020F0502020204030204" pitchFamily="34" charset="0"/>
                <a:cs typeface="Courier New" panose="02070309020205020404" pitchFamily="49" charset="0"/>
              </a:rPr>
              <a:t>, o </a:t>
            </a:r>
            <a:r>
              <a:rPr lang="es-CO" sz="3000" b="1" kern="100" dirty="0">
                <a:solidFill>
                  <a:schemeClr val="tx1"/>
                </a:solidFill>
                <a:effectLst/>
                <a:latin typeface="Courier New" panose="02070309020205020404" pitchFamily="49" charset="0"/>
                <a:ea typeface="Calibri" panose="020F0502020204030204" pitchFamily="34" charset="0"/>
                <a:cs typeface="Courier New" panose="02070309020205020404" pitchFamily="49" charset="0"/>
              </a:rPr>
              <a:t>por circunstancias sociales, económicas, étnicas y/o culturales</a:t>
            </a:r>
            <a:r>
              <a:rPr lang="es-CO" sz="3000" kern="100" dirty="0">
                <a:solidFill>
                  <a:schemeClr val="tx1"/>
                </a:solidFill>
                <a:effectLst/>
                <a:latin typeface="Courier New" panose="02070309020205020404" pitchFamily="49" charset="0"/>
                <a:ea typeface="Calibri" panose="020F0502020204030204" pitchFamily="34" charset="0"/>
                <a:cs typeface="Courier New" panose="02070309020205020404" pitchFamily="49" charset="0"/>
              </a:rPr>
              <a:t>, encuentran especiales dificultades </a:t>
            </a:r>
            <a:r>
              <a:rPr lang="es-CO" sz="3000" kern="100" dirty="0">
                <a:effectLst/>
                <a:latin typeface="Courier New" panose="02070309020205020404" pitchFamily="49" charset="0"/>
                <a:ea typeface="Calibri" panose="020F0502020204030204" pitchFamily="34" charset="0"/>
                <a:cs typeface="Courier New" panose="02070309020205020404" pitchFamily="49" charset="0"/>
              </a:rPr>
              <a:t>para ejercitar con plenitud ante el sistema de justicia los derechos reconocidos por el ordenamiento jurídico.</a:t>
            </a:r>
          </a:p>
          <a:p>
            <a:pPr marL="0" indent="0" algn="r">
              <a:buNone/>
            </a:pPr>
            <a:endParaRPr lang="es-CO" b="1" dirty="0">
              <a:solidFill>
                <a:srgbClr val="0070C0"/>
              </a:solidFill>
              <a:effectLst/>
              <a:latin typeface="Courier New" panose="02070309020205020404" pitchFamily="49"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r">
              <a:buNone/>
            </a:pPr>
            <a:endParaRPr lang="es-CO" b="1" dirty="0">
              <a:solidFill>
                <a:srgbClr val="0070C0"/>
              </a:solidFill>
              <a:latin typeface="Courier New" panose="02070309020205020404" pitchFamily="49"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0" indent="0" algn="just">
              <a:buNone/>
            </a:pPr>
            <a:endParaRPr lang="es-CO" sz="3000" b="1" dirty="0">
              <a:effectLst/>
              <a:latin typeface="Courier New" panose="02070309020205020404" pitchFamily="49" charset="0"/>
              <a:ea typeface="Calibri" panose="020F0502020204030204" pitchFamily="34" charset="0"/>
            </a:endParaRPr>
          </a:p>
        </p:txBody>
      </p:sp>
      <p:sp>
        <p:nvSpPr>
          <p:cNvPr id="14" name="Rectangle 13">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contenido 2">
            <a:extLst>
              <a:ext uri="{FF2B5EF4-FFF2-40B4-BE49-F238E27FC236}">
                <a16:creationId xmlns:a16="http://schemas.microsoft.com/office/drawing/2014/main" id="{4F18B480-50C7-CE9D-0C05-3BD7EF1F8D5E}"/>
              </a:ext>
            </a:extLst>
          </p:cNvPr>
          <p:cNvSpPr txBox="1">
            <a:spLocks/>
          </p:cNvSpPr>
          <p:nvPr/>
        </p:nvSpPr>
        <p:spPr>
          <a:xfrm>
            <a:off x="740227" y="498781"/>
            <a:ext cx="10863943" cy="1024040"/>
          </a:xfrm>
          <a:prstGeom prst="rect">
            <a:avLst/>
          </a:prstGeom>
        </p:spPr>
        <p:txBody>
          <a:bodyPr vert="horz" lIns="0" tIns="45720" rIns="0" bIns="45720" rtlCol="0">
            <a:normAutofit/>
          </a:bodyP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r">
              <a:buNone/>
            </a:pPr>
            <a:r>
              <a:rPr lang="es-CO" sz="4400" b="1" dirty="0">
                <a:solidFill>
                  <a:schemeClr val="bg1"/>
                </a:solidFill>
                <a:latin typeface="Courier New" panose="02070309020205020404" pitchFamily="49" charset="0"/>
                <a:ea typeface="Calibri" panose="020F0502020204030204" pitchFamily="34" charset="0"/>
              </a:rPr>
              <a:t>Las reglas de Brasilia.</a:t>
            </a:r>
            <a:endParaRPr lang="es-ES_tradnl" sz="4400" dirty="0">
              <a:solidFill>
                <a:schemeClr val="bg1"/>
              </a:solidFill>
            </a:endParaRPr>
          </a:p>
        </p:txBody>
      </p:sp>
    </p:spTree>
    <p:extLst>
      <p:ext uri="{BB962C8B-B14F-4D97-AF65-F5344CB8AC3E}">
        <p14:creationId xmlns:p14="http://schemas.microsoft.com/office/powerpoint/2010/main" val="1314427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Marcador de contenido 3">
            <a:extLst>
              <a:ext uri="{FF2B5EF4-FFF2-40B4-BE49-F238E27FC236}">
                <a16:creationId xmlns:a16="http://schemas.microsoft.com/office/drawing/2014/main" id="{C3AC5899-EBE9-0477-47A2-A3203D328BB2}"/>
              </a:ext>
            </a:extLst>
          </p:cNvPr>
          <p:cNvGraphicFramePr>
            <a:graphicFrameLocks noGrp="1"/>
          </p:cNvGraphicFramePr>
          <p:nvPr>
            <p:ph idx="1"/>
            <p:extLst>
              <p:ext uri="{D42A27DB-BD31-4B8C-83A1-F6EECF244321}">
                <p14:modId xmlns:p14="http://schemas.microsoft.com/office/powerpoint/2010/main" val="2969530190"/>
              </p:ext>
            </p:extLst>
          </p:nvPr>
        </p:nvGraphicFramePr>
        <p:xfrm>
          <a:off x="740227" y="2021602"/>
          <a:ext cx="11016342" cy="38622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ectangle 13">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contenido 2">
            <a:extLst>
              <a:ext uri="{FF2B5EF4-FFF2-40B4-BE49-F238E27FC236}">
                <a16:creationId xmlns:a16="http://schemas.microsoft.com/office/drawing/2014/main" id="{DCAE3635-F31C-3CED-0490-10B484C00813}"/>
              </a:ext>
            </a:extLst>
          </p:cNvPr>
          <p:cNvSpPr txBox="1">
            <a:spLocks/>
          </p:cNvSpPr>
          <p:nvPr/>
        </p:nvSpPr>
        <p:spPr>
          <a:xfrm>
            <a:off x="740227" y="498781"/>
            <a:ext cx="10863943" cy="1024040"/>
          </a:xfrm>
          <a:prstGeom prst="rect">
            <a:avLst/>
          </a:prstGeom>
        </p:spPr>
        <p:txBody>
          <a:bodyPr vert="horz" lIns="0" tIns="45720" rIns="0" bIns="45720" rtlCol="0">
            <a:normAutofit/>
          </a:bodyPr>
          <a:lst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lgn="r">
              <a:buNone/>
            </a:pPr>
            <a:r>
              <a:rPr lang="es-CO" sz="4400" b="1" dirty="0">
                <a:solidFill>
                  <a:schemeClr val="bg1"/>
                </a:solidFill>
                <a:latin typeface="Courier New" panose="02070309020205020404" pitchFamily="49" charset="0"/>
                <a:ea typeface="Calibri" panose="020F0502020204030204" pitchFamily="34" charset="0"/>
              </a:rPr>
              <a:t>Las reglas de Brasilia.</a:t>
            </a:r>
            <a:endParaRPr lang="es-ES_tradnl" sz="4400" dirty="0">
              <a:solidFill>
                <a:schemeClr val="bg1"/>
              </a:solidFill>
            </a:endParaRPr>
          </a:p>
        </p:txBody>
      </p:sp>
      <p:sp>
        <p:nvSpPr>
          <p:cNvPr id="7" name="CuadroTexto 6">
            <a:extLst>
              <a:ext uri="{FF2B5EF4-FFF2-40B4-BE49-F238E27FC236}">
                <a16:creationId xmlns:a16="http://schemas.microsoft.com/office/drawing/2014/main" id="{BCD93698-E4CB-1206-5FB2-449321CFA8B2}"/>
              </a:ext>
            </a:extLst>
          </p:cNvPr>
          <p:cNvSpPr txBox="1"/>
          <p:nvPr/>
        </p:nvSpPr>
        <p:spPr>
          <a:xfrm>
            <a:off x="977590" y="5883898"/>
            <a:ext cx="10778979" cy="323165"/>
          </a:xfrm>
          <a:prstGeom prst="rect">
            <a:avLst/>
          </a:prstGeom>
          <a:noFill/>
        </p:spPr>
        <p:txBody>
          <a:bodyPr wrap="square">
            <a:spAutoFit/>
          </a:bodyPr>
          <a:lstStyle/>
          <a:p>
            <a:pPr algn="r"/>
            <a:r>
              <a:rPr lang="es-CO" sz="1500" u="sng" dirty="0">
                <a:solidFill>
                  <a:srgbClr val="0070C0"/>
                </a:solidFill>
                <a:effectLst/>
                <a:latin typeface="Courier New" panose="02070309020205020404" pitchFamily="49"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https://www.ramajudicial.gov.co/web/cien-reglas-de-brasilia/que-son-las-reglas-de-brasilia</a:t>
            </a:r>
            <a:r>
              <a:rPr lang="es-CO" sz="1500" dirty="0">
                <a:solidFill>
                  <a:srgbClr val="0070C0"/>
                </a:solidFill>
                <a:effectLst/>
                <a:latin typeface="Courier New" panose="02070309020205020404" pitchFamily="49" charset="0"/>
                <a:ea typeface="Calibri" panose="020F0502020204030204" pitchFamily="34" charset="0"/>
              </a:rPr>
              <a:t> </a:t>
            </a:r>
            <a:endParaRPr lang="es-ES_tradnl" sz="1500" dirty="0">
              <a:solidFill>
                <a:srgbClr val="0070C0"/>
              </a:solidFill>
            </a:endParaRPr>
          </a:p>
        </p:txBody>
      </p:sp>
    </p:spTree>
    <p:extLst>
      <p:ext uri="{BB962C8B-B14F-4D97-AF65-F5344CB8AC3E}">
        <p14:creationId xmlns:p14="http://schemas.microsoft.com/office/powerpoint/2010/main" val="416276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a:extLst>
              <a:ext uri="{FF2B5EF4-FFF2-40B4-BE49-F238E27FC236}">
                <a16:creationId xmlns:a16="http://schemas.microsoft.com/office/drawing/2014/main" id="{A779A3D8-DE7A-967D-A855-82708D4BEBA2}"/>
              </a:ext>
            </a:extLst>
          </p:cNvPr>
          <p:cNvGraphicFramePr>
            <a:graphicFrameLocks noGrp="1"/>
          </p:cNvGraphicFramePr>
          <p:nvPr>
            <p:ph idx="1"/>
            <p:extLst>
              <p:ext uri="{D42A27DB-BD31-4B8C-83A1-F6EECF244321}">
                <p14:modId xmlns:p14="http://schemas.microsoft.com/office/powerpoint/2010/main" val="3137252817"/>
              </p:ext>
            </p:extLst>
          </p:nvPr>
        </p:nvGraphicFramePr>
        <p:xfrm>
          <a:off x="546383" y="481080"/>
          <a:ext cx="11099233" cy="58958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29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3556757613"/>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2292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1948820047"/>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10412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2">
            <a:extLst>
              <a:ext uri="{FF2B5EF4-FFF2-40B4-BE49-F238E27FC236}">
                <a16:creationId xmlns:a16="http://schemas.microsoft.com/office/drawing/2014/main" id="{3397CB1C-A3D9-338B-8AC1-FD0EB450C972}"/>
              </a:ext>
            </a:extLst>
          </p:cNvPr>
          <p:cNvGraphicFramePr>
            <a:graphicFrameLocks noGrp="1"/>
          </p:cNvGraphicFramePr>
          <p:nvPr>
            <p:ph idx="1"/>
            <p:extLst>
              <p:ext uri="{D42A27DB-BD31-4B8C-83A1-F6EECF244321}">
                <p14:modId xmlns:p14="http://schemas.microsoft.com/office/powerpoint/2010/main" val="1169137314"/>
              </p:ext>
            </p:extLst>
          </p:nvPr>
        </p:nvGraphicFramePr>
        <p:xfrm>
          <a:off x="857157" y="401444"/>
          <a:ext cx="10477685" cy="5452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6848659"/>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Ion</Template>
  <TotalTime>470</TotalTime>
  <Words>1889</Words>
  <Application>Microsoft Office PowerPoint</Application>
  <PresentationFormat>Panorámica</PresentationFormat>
  <Paragraphs>95</Paragraphs>
  <Slides>32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32</vt:i4>
      </vt:variant>
    </vt:vector>
  </HeadingPairs>
  <TitlesOfParts>
    <vt:vector size="39" baseType="lpstr">
      <vt:lpstr>Arial</vt:lpstr>
      <vt:lpstr>Calibri</vt:lpstr>
      <vt:lpstr>Calibri Light</vt:lpstr>
      <vt:lpstr>Courier New</vt:lpstr>
      <vt:lpstr>Ink Free</vt:lpstr>
      <vt:lpstr>Times New Roman</vt:lpstr>
      <vt:lpstr>RetrospectVTI</vt:lpstr>
      <vt:lpstr>REVICTIMIZACIÓN O VICTIMIZACIÓN SECUNDARIA EN NIÑOS NIÑAS Y ADOLESCENTES VÍCTIMAS DE DELITOS SEXUALES </vt:lpstr>
      <vt:lpstr>DEFINICIÓN: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La sentencia C-177 de 2014 </vt:lpstr>
      <vt:lpstr>Presentación de PowerPoint</vt:lpstr>
      <vt:lpstr>Presentación de PowerPoint</vt:lpstr>
      <vt:lpstr>Presentación de PowerPoint</vt:lpstr>
      <vt:lpstr>Principio de armonización.</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Herramientas para mitigar o evitar la re victimización de N.N.A. víctimas de delitos sexuales </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REVICTIMIZACIÓN O VICTIMIZACIÓN SECUNDARIA EN NIÑOS NIÑAS Y ADOLESCENTES VÍCTIMAS DE DELITOS SEXUALES</dc:title>
  <dc:creator>Diego Andrés Echeverry Uribe</dc:creator>
  <cp:lastModifiedBy>Paula Andrea Cañaveral Londoño</cp:lastModifiedBy>
  <cp:revision>29</cp:revision>
  <dcterms:created xsi:type="dcterms:W3CDTF">2023-07-25T23:42:37Z</dcterms:created>
  <dcterms:modified xsi:type="dcterms:W3CDTF">2023-07-26T17:17:22Z</dcterms:modified>
</cp:coreProperties>
</file>