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70" r:id="rId5"/>
    <p:sldId id="271" r:id="rId6"/>
    <p:sldId id="273" r:id="rId7"/>
    <p:sldId id="274" r:id="rId8"/>
    <p:sldId id="276" r:id="rId9"/>
    <p:sldId id="275"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 MEJIA MEJIA" initials="JM" lastIdx="1" clrIdx="0">
    <p:extLst>
      <p:ext uri="{19B8F6BF-5375-455C-9EA6-DF929625EA0E}">
        <p15:presenceInfo xmlns:p15="http://schemas.microsoft.com/office/powerpoint/2012/main" userId="391f9f45ab3875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41E408-CA03-408C-8F35-9F92AFE14D96}" type="doc">
      <dgm:prSet loTypeId="urn:microsoft.com/office/officeart/2005/8/layout/gear1" loCatId="cycle" qsTypeId="urn:microsoft.com/office/officeart/2005/8/quickstyle/simple1" qsCatId="simple" csTypeId="urn:microsoft.com/office/officeart/2005/8/colors/accent1_2" csCatId="accent1" phldr="1"/>
      <dgm:spPr/>
    </dgm:pt>
    <dgm:pt modelId="{7202FF38-10C4-4E76-9570-A30EA8D929EF}">
      <dgm:prSet phldrT="[Texto]"/>
      <dgm:spPr/>
      <dgm:t>
        <a:bodyPr/>
        <a:lstStyle/>
        <a:p>
          <a:r>
            <a:rPr lang="es-MX" b="0" dirty="0"/>
            <a:t>ART. 139 CPP</a:t>
          </a:r>
          <a:endParaRPr lang="es-CO" b="0" dirty="0"/>
        </a:p>
      </dgm:t>
    </dgm:pt>
    <dgm:pt modelId="{D3259E4C-9A13-4B54-BA8B-39052BB6450A}" type="parTrans" cxnId="{F91042E5-0E37-4723-97BF-427E94D68762}">
      <dgm:prSet/>
      <dgm:spPr/>
      <dgm:t>
        <a:bodyPr/>
        <a:lstStyle/>
        <a:p>
          <a:endParaRPr lang="es-CO"/>
        </a:p>
      </dgm:t>
    </dgm:pt>
    <dgm:pt modelId="{97A11237-8EBD-4ADD-9DCD-811DCD8D55EB}" type="sibTrans" cxnId="{F91042E5-0E37-4723-97BF-427E94D68762}">
      <dgm:prSet/>
      <dgm:spPr/>
      <dgm:t>
        <a:bodyPr/>
        <a:lstStyle/>
        <a:p>
          <a:endParaRPr lang="es-CO"/>
        </a:p>
      </dgm:t>
    </dgm:pt>
    <dgm:pt modelId="{308009C4-EC10-4856-80EF-BD53E408A5BD}">
      <dgm:prSet phldrT="[Texto]"/>
      <dgm:spPr/>
      <dgm:t>
        <a:bodyPr/>
        <a:lstStyle/>
        <a:p>
          <a:r>
            <a:rPr lang="es-MX" dirty="0"/>
            <a:t>ART. 10 CPP</a:t>
          </a:r>
          <a:endParaRPr lang="es-CO" dirty="0"/>
        </a:p>
      </dgm:t>
    </dgm:pt>
    <dgm:pt modelId="{E39E6602-C640-406E-95B2-83193573C764}" type="parTrans" cxnId="{862D3393-9DF5-415B-929A-DFCFFDC245ED}">
      <dgm:prSet/>
      <dgm:spPr/>
      <dgm:t>
        <a:bodyPr/>
        <a:lstStyle/>
        <a:p>
          <a:endParaRPr lang="es-CO"/>
        </a:p>
      </dgm:t>
    </dgm:pt>
    <dgm:pt modelId="{9446FA14-3066-47C6-8415-C98733DA0879}" type="sibTrans" cxnId="{862D3393-9DF5-415B-929A-DFCFFDC245ED}">
      <dgm:prSet/>
      <dgm:spPr/>
      <dgm:t>
        <a:bodyPr/>
        <a:lstStyle/>
        <a:p>
          <a:endParaRPr lang="es-CO"/>
        </a:p>
      </dgm:t>
    </dgm:pt>
    <dgm:pt modelId="{A167C467-BDAC-48FD-848D-543704A58C6C}">
      <dgm:prSet phldrT="[Texto]"/>
      <dgm:spPr/>
      <dgm:t>
        <a:bodyPr/>
        <a:lstStyle/>
        <a:p>
          <a:r>
            <a:rPr lang="es-MX" b="0" dirty="0"/>
            <a:t>ART. 2 y 29 CN</a:t>
          </a:r>
          <a:endParaRPr lang="es-CO" b="0" dirty="0"/>
        </a:p>
      </dgm:t>
    </dgm:pt>
    <dgm:pt modelId="{18CB6E82-4058-43C6-B4DF-16A10251B6FE}" type="parTrans" cxnId="{D9ACA8F2-3C1C-44C9-B2D9-2CAC3FE50188}">
      <dgm:prSet/>
      <dgm:spPr/>
      <dgm:t>
        <a:bodyPr/>
        <a:lstStyle/>
        <a:p>
          <a:endParaRPr lang="es-CO"/>
        </a:p>
      </dgm:t>
    </dgm:pt>
    <dgm:pt modelId="{6E311223-88EC-4842-968C-7DF8B256FE7C}" type="sibTrans" cxnId="{D9ACA8F2-3C1C-44C9-B2D9-2CAC3FE50188}">
      <dgm:prSet/>
      <dgm:spPr/>
      <dgm:t>
        <a:bodyPr/>
        <a:lstStyle/>
        <a:p>
          <a:endParaRPr lang="es-CO"/>
        </a:p>
      </dgm:t>
    </dgm:pt>
    <dgm:pt modelId="{55B396C9-A8E5-4CC3-9128-862EE6C0B558}" type="pres">
      <dgm:prSet presAssocID="{0F41E408-CA03-408C-8F35-9F92AFE14D96}" presName="composite" presStyleCnt="0">
        <dgm:presLayoutVars>
          <dgm:chMax val="3"/>
          <dgm:animLvl val="lvl"/>
          <dgm:resizeHandles val="exact"/>
        </dgm:presLayoutVars>
      </dgm:prSet>
      <dgm:spPr/>
    </dgm:pt>
    <dgm:pt modelId="{2B1F3AED-8CAA-49F4-B0D6-FE0D91359B2A}" type="pres">
      <dgm:prSet presAssocID="{7202FF38-10C4-4E76-9570-A30EA8D929EF}" presName="gear1" presStyleLbl="node1" presStyleIdx="0" presStyleCnt="3">
        <dgm:presLayoutVars>
          <dgm:chMax val="1"/>
          <dgm:bulletEnabled val="1"/>
        </dgm:presLayoutVars>
      </dgm:prSet>
      <dgm:spPr/>
    </dgm:pt>
    <dgm:pt modelId="{5948A09E-5656-488D-BF88-9597DCAA5C09}" type="pres">
      <dgm:prSet presAssocID="{7202FF38-10C4-4E76-9570-A30EA8D929EF}" presName="gear1srcNode" presStyleLbl="node1" presStyleIdx="0" presStyleCnt="3"/>
      <dgm:spPr/>
    </dgm:pt>
    <dgm:pt modelId="{A5C66F42-27C5-45A1-A161-C5259A537B76}" type="pres">
      <dgm:prSet presAssocID="{7202FF38-10C4-4E76-9570-A30EA8D929EF}" presName="gear1dstNode" presStyleLbl="node1" presStyleIdx="0" presStyleCnt="3"/>
      <dgm:spPr/>
    </dgm:pt>
    <dgm:pt modelId="{03FEB453-69F9-46D2-B507-71073E8BD5AD}" type="pres">
      <dgm:prSet presAssocID="{308009C4-EC10-4856-80EF-BD53E408A5BD}" presName="gear2" presStyleLbl="node1" presStyleIdx="1" presStyleCnt="3" custScaleX="131441" custScaleY="116405" custLinFactNeighborX="-16202" custLinFactNeighborY="36798">
        <dgm:presLayoutVars>
          <dgm:chMax val="1"/>
          <dgm:bulletEnabled val="1"/>
        </dgm:presLayoutVars>
      </dgm:prSet>
      <dgm:spPr/>
    </dgm:pt>
    <dgm:pt modelId="{45816219-D074-4B0C-9C7F-983CD4C6E147}" type="pres">
      <dgm:prSet presAssocID="{308009C4-EC10-4856-80EF-BD53E408A5BD}" presName="gear2srcNode" presStyleLbl="node1" presStyleIdx="1" presStyleCnt="3"/>
      <dgm:spPr/>
    </dgm:pt>
    <dgm:pt modelId="{F62A5626-BAF7-450A-8FD6-CE5D65A4B256}" type="pres">
      <dgm:prSet presAssocID="{308009C4-EC10-4856-80EF-BD53E408A5BD}" presName="gear2dstNode" presStyleLbl="node1" presStyleIdx="1" presStyleCnt="3"/>
      <dgm:spPr/>
    </dgm:pt>
    <dgm:pt modelId="{FB537525-0298-4C20-A065-61A85B0CFD23}" type="pres">
      <dgm:prSet presAssocID="{A167C467-BDAC-48FD-848D-543704A58C6C}" presName="gear3" presStyleLbl="node1" presStyleIdx="2" presStyleCnt="3" custScaleX="120709" custScaleY="114924"/>
      <dgm:spPr/>
    </dgm:pt>
    <dgm:pt modelId="{2BC10122-0950-4B04-A987-0C6EEB2A8DC0}" type="pres">
      <dgm:prSet presAssocID="{A167C467-BDAC-48FD-848D-543704A58C6C}" presName="gear3tx" presStyleLbl="node1" presStyleIdx="2" presStyleCnt="3">
        <dgm:presLayoutVars>
          <dgm:chMax val="1"/>
          <dgm:bulletEnabled val="1"/>
        </dgm:presLayoutVars>
      </dgm:prSet>
      <dgm:spPr/>
    </dgm:pt>
    <dgm:pt modelId="{BEAB691B-846C-4BBD-A166-44F63528F0D8}" type="pres">
      <dgm:prSet presAssocID="{A167C467-BDAC-48FD-848D-543704A58C6C}" presName="gear3srcNode" presStyleLbl="node1" presStyleIdx="2" presStyleCnt="3"/>
      <dgm:spPr/>
    </dgm:pt>
    <dgm:pt modelId="{93FBAD03-50DB-409F-98E6-E077DCAB2C6F}" type="pres">
      <dgm:prSet presAssocID="{A167C467-BDAC-48FD-848D-543704A58C6C}" presName="gear3dstNode" presStyleLbl="node1" presStyleIdx="2" presStyleCnt="3"/>
      <dgm:spPr/>
    </dgm:pt>
    <dgm:pt modelId="{2918DA42-F987-42C0-A260-221B3F66ECEB}" type="pres">
      <dgm:prSet presAssocID="{97A11237-8EBD-4ADD-9DCD-811DCD8D55EB}" presName="connector1" presStyleLbl="sibTrans2D1" presStyleIdx="0" presStyleCnt="3"/>
      <dgm:spPr/>
    </dgm:pt>
    <dgm:pt modelId="{79903EAC-8D20-44A0-B983-38C703F927E1}" type="pres">
      <dgm:prSet presAssocID="{9446FA14-3066-47C6-8415-C98733DA0879}" presName="connector2" presStyleLbl="sibTrans2D1" presStyleIdx="1" presStyleCnt="3"/>
      <dgm:spPr/>
    </dgm:pt>
    <dgm:pt modelId="{6A4F6987-5AEE-442E-850F-3F37CF8DD4AD}" type="pres">
      <dgm:prSet presAssocID="{6E311223-88EC-4842-968C-7DF8B256FE7C}" presName="connector3" presStyleLbl="sibTrans2D1" presStyleIdx="2" presStyleCnt="3"/>
      <dgm:spPr/>
    </dgm:pt>
  </dgm:ptLst>
  <dgm:cxnLst>
    <dgm:cxn modelId="{CA3F9401-5360-4308-A7A7-2E90457590D4}" type="presOf" srcId="{A167C467-BDAC-48FD-848D-543704A58C6C}" destId="{FB537525-0298-4C20-A065-61A85B0CFD23}" srcOrd="0" destOrd="0" presId="urn:microsoft.com/office/officeart/2005/8/layout/gear1"/>
    <dgm:cxn modelId="{E53F6304-E53B-4262-83C2-8A6F1C91784B}" type="presOf" srcId="{6E311223-88EC-4842-968C-7DF8B256FE7C}" destId="{6A4F6987-5AEE-442E-850F-3F37CF8DD4AD}" srcOrd="0" destOrd="0" presId="urn:microsoft.com/office/officeart/2005/8/layout/gear1"/>
    <dgm:cxn modelId="{FD107113-28D7-45DC-9C16-17CCA8E4BCDD}" type="presOf" srcId="{9446FA14-3066-47C6-8415-C98733DA0879}" destId="{79903EAC-8D20-44A0-B983-38C703F927E1}" srcOrd="0" destOrd="0" presId="urn:microsoft.com/office/officeart/2005/8/layout/gear1"/>
    <dgm:cxn modelId="{6D4BBD17-CE52-48BE-8C1E-795C0C554193}" type="presOf" srcId="{308009C4-EC10-4856-80EF-BD53E408A5BD}" destId="{45816219-D074-4B0C-9C7F-983CD4C6E147}" srcOrd="1" destOrd="0" presId="urn:microsoft.com/office/officeart/2005/8/layout/gear1"/>
    <dgm:cxn modelId="{F2A29340-6466-4E98-83D9-0DDB153FD100}" type="presOf" srcId="{7202FF38-10C4-4E76-9570-A30EA8D929EF}" destId="{2B1F3AED-8CAA-49F4-B0D6-FE0D91359B2A}" srcOrd="0" destOrd="0" presId="urn:microsoft.com/office/officeart/2005/8/layout/gear1"/>
    <dgm:cxn modelId="{6597164A-7C71-4898-909B-BB9D352DD965}" type="presOf" srcId="{97A11237-8EBD-4ADD-9DCD-811DCD8D55EB}" destId="{2918DA42-F987-42C0-A260-221B3F66ECEB}" srcOrd="0" destOrd="0" presId="urn:microsoft.com/office/officeart/2005/8/layout/gear1"/>
    <dgm:cxn modelId="{FE59C54D-DA4D-4D19-8339-24DE251BABDB}" type="presOf" srcId="{A167C467-BDAC-48FD-848D-543704A58C6C}" destId="{93FBAD03-50DB-409F-98E6-E077DCAB2C6F}" srcOrd="3" destOrd="0" presId="urn:microsoft.com/office/officeart/2005/8/layout/gear1"/>
    <dgm:cxn modelId="{41602D59-E5D1-4763-AE8C-05730F657343}" type="presOf" srcId="{308009C4-EC10-4856-80EF-BD53E408A5BD}" destId="{03FEB453-69F9-46D2-B507-71073E8BD5AD}" srcOrd="0" destOrd="0" presId="urn:microsoft.com/office/officeart/2005/8/layout/gear1"/>
    <dgm:cxn modelId="{4B34A687-DC1F-4B4F-B1DA-60DB9B0C6602}" type="presOf" srcId="{0F41E408-CA03-408C-8F35-9F92AFE14D96}" destId="{55B396C9-A8E5-4CC3-9128-862EE6C0B558}" srcOrd="0" destOrd="0" presId="urn:microsoft.com/office/officeart/2005/8/layout/gear1"/>
    <dgm:cxn modelId="{862D3393-9DF5-415B-929A-DFCFFDC245ED}" srcId="{0F41E408-CA03-408C-8F35-9F92AFE14D96}" destId="{308009C4-EC10-4856-80EF-BD53E408A5BD}" srcOrd="1" destOrd="0" parTransId="{E39E6602-C640-406E-95B2-83193573C764}" sibTransId="{9446FA14-3066-47C6-8415-C98733DA0879}"/>
    <dgm:cxn modelId="{F0675CB7-85F5-4275-8715-549DB59B1C46}" type="presOf" srcId="{308009C4-EC10-4856-80EF-BD53E408A5BD}" destId="{F62A5626-BAF7-450A-8FD6-CE5D65A4B256}" srcOrd="2" destOrd="0" presId="urn:microsoft.com/office/officeart/2005/8/layout/gear1"/>
    <dgm:cxn modelId="{FED252BF-C688-4C1E-8430-EE0E7ECF9C8B}" type="presOf" srcId="{7202FF38-10C4-4E76-9570-A30EA8D929EF}" destId="{A5C66F42-27C5-45A1-A161-C5259A537B76}" srcOrd="2" destOrd="0" presId="urn:microsoft.com/office/officeart/2005/8/layout/gear1"/>
    <dgm:cxn modelId="{3DB8DBC3-2970-4889-86C3-8D516DF87D75}" type="presOf" srcId="{A167C467-BDAC-48FD-848D-543704A58C6C}" destId="{2BC10122-0950-4B04-A987-0C6EEB2A8DC0}" srcOrd="1" destOrd="0" presId="urn:microsoft.com/office/officeart/2005/8/layout/gear1"/>
    <dgm:cxn modelId="{5BF54DDC-6565-4743-84C2-D2219C1481B0}" type="presOf" srcId="{A167C467-BDAC-48FD-848D-543704A58C6C}" destId="{BEAB691B-846C-4BBD-A166-44F63528F0D8}" srcOrd="2" destOrd="0" presId="urn:microsoft.com/office/officeart/2005/8/layout/gear1"/>
    <dgm:cxn modelId="{C36AB2DD-3B16-401F-8A61-573041C090D3}" type="presOf" srcId="{7202FF38-10C4-4E76-9570-A30EA8D929EF}" destId="{5948A09E-5656-488D-BF88-9597DCAA5C09}" srcOrd="1" destOrd="0" presId="urn:microsoft.com/office/officeart/2005/8/layout/gear1"/>
    <dgm:cxn modelId="{F91042E5-0E37-4723-97BF-427E94D68762}" srcId="{0F41E408-CA03-408C-8F35-9F92AFE14D96}" destId="{7202FF38-10C4-4E76-9570-A30EA8D929EF}" srcOrd="0" destOrd="0" parTransId="{D3259E4C-9A13-4B54-BA8B-39052BB6450A}" sibTransId="{97A11237-8EBD-4ADD-9DCD-811DCD8D55EB}"/>
    <dgm:cxn modelId="{D9ACA8F2-3C1C-44C9-B2D9-2CAC3FE50188}" srcId="{0F41E408-CA03-408C-8F35-9F92AFE14D96}" destId="{A167C467-BDAC-48FD-848D-543704A58C6C}" srcOrd="2" destOrd="0" parTransId="{18CB6E82-4058-43C6-B4DF-16A10251B6FE}" sibTransId="{6E311223-88EC-4842-968C-7DF8B256FE7C}"/>
    <dgm:cxn modelId="{63F0F4AA-A779-4FB9-ADA4-4F7C7A83DF73}" type="presParOf" srcId="{55B396C9-A8E5-4CC3-9128-862EE6C0B558}" destId="{2B1F3AED-8CAA-49F4-B0D6-FE0D91359B2A}" srcOrd="0" destOrd="0" presId="urn:microsoft.com/office/officeart/2005/8/layout/gear1"/>
    <dgm:cxn modelId="{1875C466-18A0-47DF-84BF-002A8F207954}" type="presParOf" srcId="{55B396C9-A8E5-4CC3-9128-862EE6C0B558}" destId="{5948A09E-5656-488D-BF88-9597DCAA5C09}" srcOrd="1" destOrd="0" presId="urn:microsoft.com/office/officeart/2005/8/layout/gear1"/>
    <dgm:cxn modelId="{00F1F351-5334-4189-AD9E-5671A716E4DA}" type="presParOf" srcId="{55B396C9-A8E5-4CC3-9128-862EE6C0B558}" destId="{A5C66F42-27C5-45A1-A161-C5259A537B76}" srcOrd="2" destOrd="0" presId="urn:microsoft.com/office/officeart/2005/8/layout/gear1"/>
    <dgm:cxn modelId="{378382A8-4D19-4B0E-ABA7-34463819808B}" type="presParOf" srcId="{55B396C9-A8E5-4CC3-9128-862EE6C0B558}" destId="{03FEB453-69F9-46D2-B507-71073E8BD5AD}" srcOrd="3" destOrd="0" presId="urn:microsoft.com/office/officeart/2005/8/layout/gear1"/>
    <dgm:cxn modelId="{428523C1-5DEA-4B7A-9120-D28CDE9AB0B8}" type="presParOf" srcId="{55B396C9-A8E5-4CC3-9128-862EE6C0B558}" destId="{45816219-D074-4B0C-9C7F-983CD4C6E147}" srcOrd="4" destOrd="0" presId="urn:microsoft.com/office/officeart/2005/8/layout/gear1"/>
    <dgm:cxn modelId="{197AEEFC-0C7C-48F4-A8F9-A886AEC5C636}" type="presParOf" srcId="{55B396C9-A8E5-4CC3-9128-862EE6C0B558}" destId="{F62A5626-BAF7-450A-8FD6-CE5D65A4B256}" srcOrd="5" destOrd="0" presId="urn:microsoft.com/office/officeart/2005/8/layout/gear1"/>
    <dgm:cxn modelId="{F799A1F2-7908-4FCE-9BEB-C833274F513D}" type="presParOf" srcId="{55B396C9-A8E5-4CC3-9128-862EE6C0B558}" destId="{FB537525-0298-4C20-A065-61A85B0CFD23}" srcOrd="6" destOrd="0" presId="urn:microsoft.com/office/officeart/2005/8/layout/gear1"/>
    <dgm:cxn modelId="{64BB365E-CE36-417A-8533-8639B180D4FF}" type="presParOf" srcId="{55B396C9-A8E5-4CC3-9128-862EE6C0B558}" destId="{2BC10122-0950-4B04-A987-0C6EEB2A8DC0}" srcOrd="7" destOrd="0" presId="urn:microsoft.com/office/officeart/2005/8/layout/gear1"/>
    <dgm:cxn modelId="{4B9B763A-9A2D-4EFA-B737-92837FB0F9EB}" type="presParOf" srcId="{55B396C9-A8E5-4CC3-9128-862EE6C0B558}" destId="{BEAB691B-846C-4BBD-A166-44F63528F0D8}" srcOrd="8" destOrd="0" presId="urn:microsoft.com/office/officeart/2005/8/layout/gear1"/>
    <dgm:cxn modelId="{EDA072FB-C34D-45AE-B262-61F9AB5C0573}" type="presParOf" srcId="{55B396C9-A8E5-4CC3-9128-862EE6C0B558}" destId="{93FBAD03-50DB-409F-98E6-E077DCAB2C6F}" srcOrd="9" destOrd="0" presId="urn:microsoft.com/office/officeart/2005/8/layout/gear1"/>
    <dgm:cxn modelId="{4D98BF7B-0E9C-401E-91F7-4AF5EBA78202}" type="presParOf" srcId="{55B396C9-A8E5-4CC3-9128-862EE6C0B558}" destId="{2918DA42-F987-42C0-A260-221B3F66ECEB}" srcOrd="10" destOrd="0" presId="urn:microsoft.com/office/officeart/2005/8/layout/gear1"/>
    <dgm:cxn modelId="{FA9DDCA9-7FBA-4B17-9369-03EB996A300C}" type="presParOf" srcId="{55B396C9-A8E5-4CC3-9128-862EE6C0B558}" destId="{79903EAC-8D20-44A0-B983-38C703F927E1}" srcOrd="11" destOrd="0" presId="urn:microsoft.com/office/officeart/2005/8/layout/gear1"/>
    <dgm:cxn modelId="{144BC080-707E-4DF1-8F28-0A49FA75ECAB}" type="presParOf" srcId="{55B396C9-A8E5-4CC3-9128-862EE6C0B558}" destId="{6A4F6987-5AEE-442E-850F-3F37CF8DD4A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214B5F-21D3-4317-91CE-044174340BEE}"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es-CO"/>
        </a:p>
      </dgm:t>
    </dgm:pt>
    <dgm:pt modelId="{2C72F40E-3422-4A6D-87E1-C504B29DC225}">
      <dgm:prSet phldrT="[Texto]"/>
      <dgm:spPr/>
      <dgm:t>
        <a:bodyPr/>
        <a:lstStyle/>
        <a:p>
          <a:r>
            <a:rPr lang="es-MX" dirty="0"/>
            <a:t>AP1644-23 (Rad. 63.726)</a:t>
          </a:r>
          <a:endParaRPr lang="es-CO" dirty="0"/>
        </a:p>
      </dgm:t>
    </dgm:pt>
    <dgm:pt modelId="{B1E307EA-DE24-4EDE-AA3E-7F7A4091F54A}" type="parTrans" cxnId="{F638C0BA-0E38-4FC6-A268-FCC14F9DF4C9}">
      <dgm:prSet/>
      <dgm:spPr/>
      <dgm:t>
        <a:bodyPr/>
        <a:lstStyle/>
        <a:p>
          <a:endParaRPr lang="es-CO"/>
        </a:p>
      </dgm:t>
    </dgm:pt>
    <dgm:pt modelId="{20753FCC-7F97-4B58-BDA3-E84481C29674}" type="sibTrans" cxnId="{F638C0BA-0E38-4FC6-A268-FCC14F9DF4C9}">
      <dgm:prSet/>
      <dgm:spPr/>
      <dgm:t>
        <a:bodyPr/>
        <a:lstStyle/>
        <a:p>
          <a:endParaRPr lang="es-CO"/>
        </a:p>
      </dgm:t>
    </dgm:pt>
    <dgm:pt modelId="{F0264FF6-5987-4DAC-9988-6F958405E5AC}">
      <dgm:prSet phldrT="[Texto]"/>
      <dgm:spPr/>
      <dgm:t>
        <a:bodyPr/>
        <a:lstStyle/>
        <a:p>
          <a:r>
            <a:rPr lang="es-MX" dirty="0"/>
            <a:t>AP949-22 (Rad. 60.716)</a:t>
          </a:r>
          <a:endParaRPr lang="es-CO" dirty="0"/>
        </a:p>
      </dgm:t>
    </dgm:pt>
    <dgm:pt modelId="{7DD930FB-FFF8-41DF-ABBA-90D07A4267AB}" type="parTrans" cxnId="{CF64D30A-34CE-42C7-BB7C-F20B63FBA780}">
      <dgm:prSet/>
      <dgm:spPr/>
      <dgm:t>
        <a:bodyPr/>
        <a:lstStyle/>
        <a:p>
          <a:endParaRPr lang="es-CO"/>
        </a:p>
      </dgm:t>
    </dgm:pt>
    <dgm:pt modelId="{D242E91E-E58A-409E-A6C1-138E70A56C9D}" type="sibTrans" cxnId="{CF64D30A-34CE-42C7-BB7C-F20B63FBA780}">
      <dgm:prSet/>
      <dgm:spPr/>
      <dgm:t>
        <a:bodyPr/>
        <a:lstStyle/>
        <a:p>
          <a:endParaRPr lang="es-CO"/>
        </a:p>
      </dgm:t>
    </dgm:pt>
    <dgm:pt modelId="{80ECA354-33E3-4E09-81C9-11ABB1F17991}">
      <dgm:prSet phldrT="[Texto]"/>
      <dgm:spPr/>
      <dgm:t>
        <a:bodyPr/>
        <a:lstStyle/>
        <a:p>
          <a:r>
            <a:rPr lang="es-MX" dirty="0"/>
            <a:t>SP653-22 (Rad. 59.540)</a:t>
          </a:r>
          <a:endParaRPr lang="es-CO" dirty="0"/>
        </a:p>
      </dgm:t>
    </dgm:pt>
    <dgm:pt modelId="{5F59E1F8-6A9D-4315-A3BD-8E869755F527}" type="parTrans" cxnId="{FDAB133C-24A4-4B4E-8640-56C6B33B4040}">
      <dgm:prSet/>
      <dgm:spPr/>
      <dgm:t>
        <a:bodyPr/>
        <a:lstStyle/>
        <a:p>
          <a:endParaRPr lang="es-CO"/>
        </a:p>
      </dgm:t>
    </dgm:pt>
    <dgm:pt modelId="{2A6183D3-E1B3-44A3-BF89-E27484B4F890}" type="sibTrans" cxnId="{FDAB133C-24A4-4B4E-8640-56C6B33B4040}">
      <dgm:prSet/>
      <dgm:spPr/>
      <dgm:t>
        <a:bodyPr/>
        <a:lstStyle/>
        <a:p>
          <a:endParaRPr lang="es-CO"/>
        </a:p>
      </dgm:t>
    </dgm:pt>
    <dgm:pt modelId="{D09B31A2-7CF2-482E-9274-A88A0235AC25}" type="pres">
      <dgm:prSet presAssocID="{61214B5F-21D3-4317-91CE-044174340BEE}" presName="cycle" presStyleCnt="0">
        <dgm:presLayoutVars>
          <dgm:dir/>
          <dgm:resizeHandles val="exact"/>
        </dgm:presLayoutVars>
      </dgm:prSet>
      <dgm:spPr/>
    </dgm:pt>
    <dgm:pt modelId="{1AFB3988-0DD0-40DC-95B2-9A1594A48D1F}" type="pres">
      <dgm:prSet presAssocID="{2C72F40E-3422-4A6D-87E1-C504B29DC225}" presName="arrow" presStyleLbl="node1" presStyleIdx="0" presStyleCnt="3" custRadScaleRad="103188" custRadScaleInc="-3875">
        <dgm:presLayoutVars>
          <dgm:bulletEnabled val="1"/>
        </dgm:presLayoutVars>
      </dgm:prSet>
      <dgm:spPr/>
    </dgm:pt>
    <dgm:pt modelId="{262029E4-7499-415D-AD21-D5B519B5AFB3}" type="pres">
      <dgm:prSet presAssocID="{80ECA354-33E3-4E09-81C9-11ABB1F17991}" presName="arrow" presStyleLbl="node1" presStyleIdx="1" presStyleCnt="3" custRadScaleRad="73798" custRadScaleInc="-7525">
        <dgm:presLayoutVars>
          <dgm:bulletEnabled val="1"/>
        </dgm:presLayoutVars>
      </dgm:prSet>
      <dgm:spPr/>
    </dgm:pt>
    <dgm:pt modelId="{7CC94D7B-07DF-4538-97AA-A0C70A7983C7}" type="pres">
      <dgm:prSet presAssocID="{F0264FF6-5987-4DAC-9988-6F958405E5AC}" presName="arrow" presStyleLbl="node1" presStyleIdx="2" presStyleCnt="3" custRadScaleRad="87361" custRadScaleInc="5073">
        <dgm:presLayoutVars>
          <dgm:bulletEnabled val="1"/>
        </dgm:presLayoutVars>
      </dgm:prSet>
      <dgm:spPr/>
    </dgm:pt>
  </dgm:ptLst>
  <dgm:cxnLst>
    <dgm:cxn modelId="{CF64D30A-34CE-42C7-BB7C-F20B63FBA780}" srcId="{61214B5F-21D3-4317-91CE-044174340BEE}" destId="{F0264FF6-5987-4DAC-9988-6F958405E5AC}" srcOrd="2" destOrd="0" parTransId="{7DD930FB-FFF8-41DF-ABBA-90D07A4267AB}" sibTransId="{D242E91E-E58A-409E-A6C1-138E70A56C9D}"/>
    <dgm:cxn modelId="{857C1F25-3373-49BA-AEA2-F4E0AD305F90}" type="presOf" srcId="{61214B5F-21D3-4317-91CE-044174340BEE}" destId="{D09B31A2-7CF2-482E-9274-A88A0235AC25}" srcOrd="0" destOrd="0" presId="urn:microsoft.com/office/officeart/2005/8/layout/arrow1"/>
    <dgm:cxn modelId="{FDAB133C-24A4-4B4E-8640-56C6B33B4040}" srcId="{61214B5F-21D3-4317-91CE-044174340BEE}" destId="{80ECA354-33E3-4E09-81C9-11ABB1F17991}" srcOrd="1" destOrd="0" parTransId="{5F59E1F8-6A9D-4315-A3BD-8E869755F527}" sibTransId="{2A6183D3-E1B3-44A3-BF89-E27484B4F890}"/>
    <dgm:cxn modelId="{74275A7F-9B3D-40B7-A771-45DA57D123EE}" type="presOf" srcId="{80ECA354-33E3-4E09-81C9-11ABB1F17991}" destId="{262029E4-7499-415D-AD21-D5B519B5AFB3}" srcOrd="0" destOrd="0" presId="urn:microsoft.com/office/officeart/2005/8/layout/arrow1"/>
    <dgm:cxn modelId="{F638C0BA-0E38-4FC6-A268-FCC14F9DF4C9}" srcId="{61214B5F-21D3-4317-91CE-044174340BEE}" destId="{2C72F40E-3422-4A6D-87E1-C504B29DC225}" srcOrd="0" destOrd="0" parTransId="{B1E307EA-DE24-4EDE-AA3E-7F7A4091F54A}" sibTransId="{20753FCC-7F97-4B58-BDA3-E84481C29674}"/>
    <dgm:cxn modelId="{953227C2-7F3B-4C64-B7D1-2E02FAC29881}" type="presOf" srcId="{2C72F40E-3422-4A6D-87E1-C504B29DC225}" destId="{1AFB3988-0DD0-40DC-95B2-9A1594A48D1F}" srcOrd="0" destOrd="0" presId="urn:microsoft.com/office/officeart/2005/8/layout/arrow1"/>
    <dgm:cxn modelId="{D16421DD-FE7C-4D01-9423-D16A55C8C7B1}" type="presOf" srcId="{F0264FF6-5987-4DAC-9988-6F958405E5AC}" destId="{7CC94D7B-07DF-4538-97AA-A0C70A7983C7}" srcOrd="0" destOrd="0" presId="urn:microsoft.com/office/officeart/2005/8/layout/arrow1"/>
    <dgm:cxn modelId="{5B031687-A827-48B1-82D2-C761A200F149}" type="presParOf" srcId="{D09B31A2-7CF2-482E-9274-A88A0235AC25}" destId="{1AFB3988-0DD0-40DC-95B2-9A1594A48D1F}" srcOrd="0" destOrd="0" presId="urn:microsoft.com/office/officeart/2005/8/layout/arrow1"/>
    <dgm:cxn modelId="{FBEE8A5A-C2BE-4BF8-823B-711A0FD04FC8}" type="presParOf" srcId="{D09B31A2-7CF2-482E-9274-A88A0235AC25}" destId="{262029E4-7499-415D-AD21-D5B519B5AFB3}" srcOrd="1" destOrd="0" presId="urn:microsoft.com/office/officeart/2005/8/layout/arrow1"/>
    <dgm:cxn modelId="{BB3B2182-814F-4223-9D17-51EEFE696015}" type="presParOf" srcId="{D09B31A2-7CF2-482E-9274-A88A0235AC25}" destId="{7CC94D7B-07DF-4538-97AA-A0C70A7983C7}" srcOrd="2" destOrd="0" presId="urn:microsoft.com/office/officeart/2005/8/layout/arrow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F3AED-8CAA-49F4-B0D6-FE0D91359B2A}">
      <dsp:nvSpPr>
        <dsp:cNvPr id="0" name=""/>
        <dsp:cNvSpPr/>
      </dsp:nvSpPr>
      <dsp:spPr>
        <a:xfrm>
          <a:off x="1612184" y="1237874"/>
          <a:ext cx="1455050" cy="1455050"/>
        </a:xfrm>
        <a:prstGeom prst="gear9">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b="0" kern="1200" dirty="0"/>
            <a:t>ART. 139 CPP</a:t>
          </a:r>
          <a:endParaRPr lang="es-CO" sz="1500" b="0" kern="1200" dirty="0"/>
        </a:p>
      </dsp:txBody>
      <dsp:txXfrm>
        <a:off x="1904714" y="1578713"/>
        <a:ext cx="869990" cy="747925"/>
      </dsp:txXfrm>
    </dsp:sp>
    <dsp:sp modelId="{03FEB453-69F9-46D2-B507-71073E8BD5AD}">
      <dsp:nvSpPr>
        <dsp:cNvPr id="0" name=""/>
        <dsp:cNvSpPr/>
      </dsp:nvSpPr>
      <dsp:spPr>
        <a:xfrm>
          <a:off x="427799" y="1196556"/>
          <a:ext cx="1390933" cy="1231819"/>
        </a:xfrm>
        <a:prstGeom prst="gear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dirty="0"/>
            <a:t>ART. 10 CPP</a:t>
          </a:r>
          <a:endParaRPr lang="es-CO" sz="1400" kern="1200" dirty="0"/>
        </a:p>
      </dsp:txBody>
      <dsp:txXfrm>
        <a:off x="761042" y="1508544"/>
        <a:ext cx="724447" cy="607843"/>
      </dsp:txXfrm>
    </dsp:sp>
    <dsp:sp modelId="{FB537525-0298-4C20-A065-61A85B0CFD23}">
      <dsp:nvSpPr>
        <dsp:cNvPr id="0" name=""/>
        <dsp:cNvSpPr/>
      </dsp:nvSpPr>
      <dsp:spPr>
        <a:xfrm rot="20700000">
          <a:off x="1239983" y="97499"/>
          <a:ext cx="1273511" cy="1169621"/>
        </a:xfrm>
        <a:prstGeom prst="gear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b="0" kern="1200" dirty="0"/>
            <a:t>ART. 2 y 29 CN</a:t>
          </a:r>
          <a:endParaRPr lang="es-CO" sz="1400" b="0" kern="1200" dirty="0"/>
        </a:p>
      </dsp:txBody>
      <dsp:txXfrm rot="-20700000">
        <a:off x="1525463" y="347869"/>
        <a:ext cx="702550" cy="668881"/>
      </dsp:txXfrm>
    </dsp:sp>
    <dsp:sp modelId="{2918DA42-F987-42C0-A260-221B3F66ECEB}">
      <dsp:nvSpPr>
        <dsp:cNvPr id="0" name=""/>
        <dsp:cNvSpPr/>
      </dsp:nvSpPr>
      <dsp:spPr>
        <a:xfrm>
          <a:off x="1484143" y="1027345"/>
          <a:ext cx="1862465" cy="1862465"/>
        </a:xfrm>
        <a:prstGeom prst="circularArrow">
          <a:avLst>
            <a:gd name="adj1" fmla="val 4688"/>
            <a:gd name="adj2" fmla="val 299029"/>
            <a:gd name="adj3" fmla="val 2462341"/>
            <a:gd name="adj4" fmla="val 1598252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903EAC-8D20-44A0-B983-38C703F927E1}">
      <dsp:nvSpPr>
        <dsp:cNvPr id="0" name=""/>
        <dsp:cNvSpPr/>
      </dsp:nvSpPr>
      <dsp:spPr>
        <a:xfrm>
          <a:off x="578201" y="666456"/>
          <a:ext cx="1353197" cy="135319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4F6987-5AEE-442E-850F-3F37CF8DD4AD}">
      <dsp:nvSpPr>
        <dsp:cNvPr id="0" name=""/>
        <dsp:cNvSpPr/>
      </dsp:nvSpPr>
      <dsp:spPr>
        <a:xfrm>
          <a:off x="1118488" y="-56569"/>
          <a:ext cx="1459019" cy="145901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B3988-0DD0-40DC-95B2-9A1594A48D1F}">
      <dsp:nvSpPr>
        <dsp:cNvPr id="0" name=""/>
        <dsp:cNvSpPr/>
      </dsp:nvSpPr>
      <dsp:spPr>
        <a:xfrm>
          <a:off x="1238231" y="0"/>
          <a:ext cx="1458710" cy="1458710"/>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MX" sz="1200" kern="1200" dirty="0"/>
            <a:t>AP1644-23 (Rad. 63.726)</a:t>
          </a:r>
          <a:endParaRPr lang="es-CO" sz="1200" kern="1200" dirty="0"/>
        </a:p>
      </dsp:txBody>
      <dsp:txXfrm>
        <a:off x="1602909" y="255274"/>
        <a:ext cx="729355" cy="1203436"/>
      </dsp:txXfrm>
    </dsp:sp>
    <dsp:sp modelId="{262029E4-7499-415D-AD21-D5B519B5AFB3}">
      <dsp:nvSpPr>
        <dsp:cNvPr id="0" name=""/>
        <dsp:cNvSpPr/>
      </dsp:nvSpPr>
      <dsp:spPr>
        <a:xfrm rot="7200000">
          <a:off x="1990279" y="1230774"/>
          <a:ext cx="1458710" cy="1458710"/>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MX" sz="1200" kern="1200" dirty="0"/>
            <a:t>SP653-22 (Rad. 59.540)</a:t>
          </a:r>
          <a:endParaRPr lang="es-CO" sz="1200" kern="1200" dirty="0"/>
        </a:p>
      </dsp:txBody>
      <dsp:txXfrm rot="-5400000">
        <a:off x="2007379" y="1531633"/>
        <a:ext cx="1203436" cy="729355"/>
      </dsp:txXfrm>
    </dsp:sp>
    <dsp:sp modelId="{7CC94D7B-07DF-4538-97AA-A0C70A7983C7}">
      <dsp:nvSpPr>
        <dsp:cNvPr id="0" name=""/>
        <dsp:cNvSpPr/>
      </dsp:nvSpPr>
      <dsp:spPr>
        <a:xfrm rot="14400000">
          <a:off x="542419" y="1318363"/>
          <a:ext cx="1458710" cy="1458710"/>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MX" sz="1200" kern="1200" dirty="0"/>
            <a:t>AP949-22 (Rad. 60.716)</a:t>
          </a:r>
          <a:endParaRPr lang="es-CO" sz="1200" kern="1200" dirty="0"/>
        </a:p>
      </dsp:txBody>
      <dsp:txXfrm rot="5400000">
        <a:off x="780593" y="1619221"/>
        <a:ext cx="1203436" cy="729355"/>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27/09/2023</a:t>
            </a:fld>
            <a:endParaRPr lang="es-CO"/>
          </a:p>
        </p:txBody>
      </p:sp>
      <p:sp>
        <p:nvSpPr>
          <p:cNvPr id="5" name="Footer Placeholder 4"/>
          <p:cNvSpPr>
            <a:spLocks noGrp="1"/>
          </p:cNvSpPr>
          <p:nvPr>
            <p:ph type="ftr" sz="quarter" idx="11"/>
          </p:nvPr>
        </p:nvSpPr>
        <p:spPr>
          <a:xfrm>
            <a:off x="2416500" y="329307"/>
            <a:ext cx="4973915" cy="309201"/>
          </a:xfrm>
        </p:spPr>
        <p:txBody>
          <a:bodyPr/>
          <a:lstStyle/>
          <a:p>
            <a:endParaRPr lang="es-CO"/>
          </a:p>
        </p:txBody>
      </p:sp>
      <p:sp>
        <p:nvSpPr>
          <p:cNvPr id="6" name="Slide Number Placeholder 5"/>
          <p:cNvSpPr>
            <a:spLocks noGrp="1"/>
          </p:cNvSpPr>
          <p:nvPr>
            <p:ph type="sldNum" sz="quarter" idx="12"/>
          </p:nvPr>
        </p:nvSpPr>
        <p:spPr>
          <a:xfrm>
            <a:off x="1437664" y="798973"/>
            <a:ext cx="811019" cy="503578"/>
          </a:xfrm>
        </p:spPr>
        <p:txBody>
          <a:bodyPr/>
          <a:lstStyle/>
          <a:p>
            <a:fld id="{E25A8DB4-FD66-425B-A2C3-6A8C9B5C6945}" type="slidenum">
              <a:rPr lang="es-CO" smtClean="0"/>
              <a:t>‹Nº›</a:t>
            </a:fld>
            <a:endParaRPr lang="es-CO"/>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991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27/09/2023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1963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27/09/2023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222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27/09/2023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075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AD218B7A-B0BA-4152-AF51-AC92194DACDE}" type="datetimeFigureOut">
              <a:rPr lang="es-CO" smtClean="0"/>
              <a:t>27/09/2023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515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D218B7A-B0BA-4152-AF51-AC92194DACDE}" type="datetimeFigureOut">
              <a:rPr lang="es-CO" smtClean="0"/>
              <a:t>27/09/2023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981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D218B7A-B0BA-4152-AF51-AC92194DACDE}" type="datetimeFigureOut">
              <a:rPr lang="es-CO" smtClean="0"/>
              <a:t>27/09/2023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5A8DB4-FD66-425B-A2C3-6A8C9B5C6945}" type="slidenum">
              <a:rPr lang="es-CO" smtClean="0"/>
              <a:t>‹Nº›</a:t>
            </a:fld>
            <a:endParaRPr lang="es-CO"/>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699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D218B7A-B0BA-4152-AF51-AC92194DACDE}" type="datetimeFigureOut">
              <a:rPr lang="es-CO" smtClean="0"/>
              <a:t>27/09/2023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5A8DB4-FD66-425B-A2C3-6A8C9B5C6945}" type="slidenum">
              <a:rPr lang="es-CO" smtClean="0"/>
              <a:t>‹Nº›</a:t>
            </a:fld>
            <a:endParaRPr lang="es-CO"/>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534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18B7A-B0BA-4152-AF51-AC92194DACDE}" type="datetimeFigureOut">
              <a:rPr lang="es-CO" smtClean="0"/>
              <a:t>27/09/2023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5A8DB4-FD66-425B-A2C3-6A8C9B5C6945}" type="slidenum">
              <a:rPr lang="es-CO" smtClean="0"/>
              <a:t>‹Nº›</a:t>
            </a:fld>
            <a:endParaRPr lang="es-CO"/>
          </a:p>
        </p:txBody>
      </p:sp>
    </p:spTree>
    <p:extLst>
      <p:ext uri="{BB962C8B-B14F-4D97-AF65-F5344CB8AC3E}">
        <p14:creationId xmlns:p14="http://schemas.microsoft.com/office/powerpoint/2010/main" val="386470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D218B7A-B0BA-4152-AF51-AC92194DACDE}" type="datetimeFigureOut">
              <a:rPr lang="es-CO" smtClean="0"/>
              <a:t>27/09/2023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78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D218B7A-B0BA-4152-AF51-AC92194DACDE}" type="datetimeFigureOut">
              <a:rPr lang="es-CO" smtClean="0"/>
              <a:t>27/09/2023</a:t>
            </a:fld>
            <a:endParaRPr lang="es-CO"/>
          </a:p>
        </p:txBody>
      </p:sp>
      <p:sp>
        <p:nvSpPr>
          <p:cNvPr id="6" name="Footer Placeholder 5"/>
          <p:cNvSpPr>
            <a:spLocks noGrp="1"/>
          </p:cNvSpPr>
          <p:nvPr>
            <p:ph type="ftr" sz="quarter" idx="11"/>
          </p:nvPr>
        </p:nvSpPr>
        <p:spPr>
          <a:xfrm>
            <a:off x="1447382" y="318640"/>
            <a:ext cx="5541004" cy="320931"/>
          </a:xfrm>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38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218B7A-B0BA-4152-AF51-AC92194DACDE}" type="datetimeFigureOut">
              <a:rPr lang="es-CO" smtClean="0"/>
              <a:t>27/09/2023</a:t>
            </a:fld>
            <a:endParaRPr lang="es-CO"/>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25A8DB4-FD66-425B-A2C3-6A8C9B5C6945}" type="slidenum">
              <a:rPr lang="es-CO" smtClean="0"/>
              <a:t>‹Nº›</a:t>
            </a:fld>
            <a:endParaRPr lang="es-CO"/>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83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3.jpe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acebook.com/boyacasietedias/videos/juez-primero-penal-del-circuito-de-duitama-%C3%A1lvaro-rinc%C3%B3n-mony-insultando-a-la-/1313062848832648/?locale=es_L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126E9-E619-4172-852A-DD59209D9BD3}"/>
              </a:ext>
            </a:extLst>
          </p:cNvPr>
          <p:cNvSpPr>
            <a:spLocks noGrp="1"/>
          </p:cNvSpPr>
          <p:nvPr>
            <p:ph type="ctrTitle"/>
          </p:nvPr>
        </p:nvSpPr>
        <p:spPr/>
        <p:txBody>
          <a:bodyPr>
            <a:normAutofit/>
          </a:bodyPr>
          <a:lstStyle/>
          <a:p>
            <a:r>
              <a:rPr lang="es-MX" sz="4000" b="1" dirty="0"/>
              <a:t>Dirección de audiencias</a:t>
            </a:r>
            <a:endParaRPr lang="es-CO" sz="4000" b="1" dirty="0"/>
          </a:p>
        </p:txBody>
      </p:sp>
      <p:sp>
        <p:nvSpPr>
          <p:cNvPr id="3" name="Subtítulo 2">
            <a:extLst>
              <a:ext uri="{FF2B5EF4-FFF2-40B4-BE49-F238E27FC236}">
                <a16:creationId xmlns:a16="http://schemas.microsoft.com/office/drawing/2014/main" id="{D1C5AA3F-FF96-4E70-A956-259FBF7F6C0C}"/>
              </a:ext>
            </a:extLst>
          </p:cNvPr>
          <p:cNvSpPr>
            <a:spLocks noGrp="1"/>
          </p:cNvSpPr>
          <p:nvPr>
            <p:ph type="subTitle" idx="1"/>
          </p:nvPr>
        </p:nvSpPr>
        <p:spPr/>
        <p:txBody>
          <a:bodyPr>
            <a:normAutofit/>
          </a:bodyPr>
          <a:lstStyle/>
          <a:p>
            <a:r>
              <a:rPr lang="es-MX" sz="2000" dirty="0"/>
              <a:t>Conversatorio penal Quindío, septiembre 27 de 2023</a:t>
            </a:r>
            <a:endParaRPr lang="es-CO" sz="2000" dirty="0"/>
          </a:p>
        </p:txBody>
      </p:sp>
      <p:sp>
        <p:nvSpPr>
          <p:cNvPr id="5" name="AutoShape 6" descr="2022 - Rama Judicial">
            <a:extLst>
              <a:ext uri="{FF2B5EF4-FFF2-40B4-BE49-F238E27FC236}">
                <a16:creationId xmlns:a16="http://schemas.microsoft.com/office/drawing/2014/main" id="{29AEFF5C-324F-4CDD-A859-7F7E6FEE1EB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2" name="Picture 8" descr="2022 - Rama Judicial">
            <a:extLst>
              <a:ext uri="{FF2B5EF4-FFF2-40B4-BE49-F238E27FC236}">
                <a16:creationId xmlns:a16="http://schemas.microsoft.com/office/drawing/2014/main" id="{1B48A04E-2EA7-440F-90E0-CA6ADF1E5B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594" y="697082"/>
            <a:ext cx="2844369" cy="89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424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5A41BE32-2EF8-4FF0-9131-090C7BFCA0CA}"/>
              </a:ext>
            </a:extLst>
          </p:cNvPr>
          <p:cNvSpPr>
            <a:spLocks noGrp="1"/>
          </p:cNvSpPr>
          <p:nvPr>
            <p:ph idx="1"/>
          </p:nvPr>
        </p:nvSpPr>
        <p:spPr/>
        <p:txBody>
          <a:bodyPr>
            <a:normAutofit lnSpcReduction="10000"/>
          </a:bodyPr>
          <a:lstStyle/>
          <a:p>
            <a:pPr marL="0" indent="0">
              <a:buNone/>
            </a:pPr>
            <a:r>
              <a:rPr lang="es-MX" sz="6000" dirty="0"/>
              <a:t>       </a:t>
            </a:r>
          </a:p>
          <a:p>
            <a:pPr marL="0" indent="0">
              <a:buNone/>
            </a:pPr>
            <a:r>
              <a:rPr lang="es-MX" sz="6000" dirty="0"/>
              <a:t>        GRACIAS</a:t>
            </a:r>
          </a:p>
          <a:p>
            <a:pPr marL="0" indent="0">
              <a:buNone/>
            </a:pPr>
            <a:r>
              <a:rPr lang="es-MX" sz="6000" dirty="0"/>
              <a:t> </a:t>
            </a:r>
            <a:endParaRPr lang="es-CO" sz="6000" dirty="0"/>
          </a:p>
        </p:txBody>
      </p:sp>
      <p:sp>
        <p:nvSpPr>
          <p:cNvPr id="6" name="Marcador de contenido 2">
            <a:extLst>
              <a:ext uri="{FF2B5EF4-FFF2-40B4-BE49-F238E27FC236}">
                <a16:creationId xmlns:a16="http://schemas.microsoft.com/office/drawing/2014/main" id="{B3967F58-3132-4273-9242-39034CA78299}"/>
              </a:ext>
            </a:extLst>
          </p:cNvPr>
          <p:cNvSpPr txBox="1">
            <a:spLocks/>
          </p:cNvSpPr>
          <p:nvPr/>
        </p:nvSpPr>
        <p:spPr>
          <a:xfrm>
            <a:off x="3200478" y="1900322"/>
            <a:ext cx="9603275"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Font typeface="Arial" panose="020B0604020202020204" pitchFamily="34" charset="0"/>
              <a:buNone/>
            </a:pPr>
            <a:endParaRPr lang="es-MX" dirty="0"/>
          </a:p>
          <a:p>
            <a:pPr marL="0" indent="0">
              <a:buFont typeface="Arial" panose="020B0604020202020204" pitchFamily="34" charset="0"/>
              <a:buNone/>
            </a:pPr>
            <a:endParaRPr lang="es-MX" dirty="0"/>
          </a:p>
          <a:p>
            <a:pPr marL="0" indent="0">
              <a:buFont typeface="Arial" panose="020B0604020202020204" pitchFamily="34" charset="0"/>
              <a:buNone/>
            </a:pPr>
            <a:endParaRPr lang="es-CO" dirty="0"/>
          </a:p>
        </p:txBody>
      </p:sp>
      <p:pic>
        <p:nvPicPr>
          <p:cNvPr id="8" name="Picture 2" descr="Carita FELIZ | Facebook">
            <a:extLst>
              <a:ext uri="{FF2B5EF4-FFF2-40B4-BE49-F238E27FC236}">
                <a16:creationId xmlns:a16="http://schemas.microsoft.com/office/drawing/2014/main" id="{A2367368-3FF8-43FB-BC96-DAA810357B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8087" y="2332515"/>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4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9C7508-8518-4ED8-BD76-A2717DE1AEDA}"/>
              </a:ext>
            </a:extLst>
          </p:cNvPr>
          <p:cNvSpPr>
            <a:spLocks noGrp="1"/>
          </p:cNvSpPr>
          <p:nvPr>
            <p:ph idx="1"/>
          </p:nvPr>
        </p:nvSpPr>
        <p:spPr>
          <a:xfrm>
            <a:off x="3952339" y="688132"/>
            <a:ext cx="5335479" cy="1007617"/>
          </a:xfrm>
        </p:spPr>
        <p:txBody>
          <a:bodyPr>
            <a:normAutofit/>
          </a:bodyPr>
          <a:lstStyle/>
          <a:p>
            <a:pPr marL="0" indent="0" algn="ctr">
              <a:lnSpc>
                <a:spcPct val="100000"/>
              </a:lnSpc>
              <a:spcBef>
                <a:spcPts val="0"/>
              </a:spcBef>
              <a:buNone/>
            </a:pPr>
            <a:r>
              <a:rPr lang="es-MX" sz="2500" b="1" dirty="0"/>
              <a:t>EL JUEZ COMO DIRECTOR DEL PROCESO</a:t>
            </a:r>
            <a:r>
              <a:rPr lang="es-MX" b="1" dirty="0"/>
              <a:t>:</a:t>
            </a:r>
          </a:p>
        </p:txBody>
      </p:sp>
      <p:graphicFrame>
        <p:nvGraphicFramePr>
          <p:cNvPr id="6" name="Diagrama 5">
            <a:extLst>
              <a:ext uri="{FF2B5EF4-FFF2-40B4-BE49-F238E27FC236}">
                <a16:creationId xmlns:a16="http://schemas.microsoft.com/office/drawing/2014/main" id="{1F834F0B-4685-4336-A1C8-16A700255C56}"/>
              </a:ext>
            </a:extLst>
          </p:cNvPr>
          <p:cNvGraphicFramePr/>
          <p:nvPr>
            <p:extLst>
              <p:ext uri="{D42A27DB-BD31-4B8C-83A1-F6EECF244321}">
                <p14:modId xmlns:p14="http://schemas.microsoft.com/office/powerpoint/2010/main" val="1354433170"/>
              </p:ext>
            </p:extLst>
          </p:nvPr>
        </p:nvGraphicFramePr>
        <p:xfrm>
          <a:off x="633586" y="2106226"/>
          <a:ext cx="3488924" cy="2645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El defectuoso funcionamiento de la administración de justicia también  abarca la mora judicial | Ámbito Jurídico">
            <a:extLst>
              <a:ext uri="{FF2B5EF4-FFF2-40B4-BE49-F238E27FC236}">
                <a16:creationId xmlns:a16="http://schemas.microsoft.com/office/drawing/2014/main" id="{CACCB5C6-2A7C-4C4E-82E9-77E3B221AF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4146" y="2556769"/>
            <a:ext cx="3488923" cy="17444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a 1">
            <a:extLst>
              <a:ext uri="{FF2B5EF4-FFF2-40B4-BE49-F238E27FC236}">
                <a16:creationId xmlns:a16="http://schemas.microsoft.com/office/drawing/2014/main" id="{E7DD09D4-6847-DED5-60F4-00BD30214A62}"/>
              </a:ext>
            </a:extLst>
          </p:cNvPr>
          <p:cNvGraphicFramePr/>
          <p:nvPr>
            <p:extLst>
              <p:ext uri="{D42A27DB-BD31-4B8C-83A1-F6EECF244321}">
                <p14:modId xmlns:p14="http://schemas.microsoft.com/office/powerpoint/2010/main" val="2036298274"/>
              </p:ext>
            </p:extLst>
          </p:nvPr>
        </p:nvGraphicFramePr>
        <p:xfrm>
          <a:off x="7834202" y="2106226"/>
          <a:ext cx="4097997" cy="291959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41054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E8F448-5E51-637A-9B0C-170D3F8860BA}"/>
              </a:ext>
            </a:extLst>
          </p:cNvPr>
          <p:cNvSpPr>
            <a:spLocks noGrp="1"/>
          </p:cNvSpPr>
          <p:nvPr>
            <p:ph idx="1"/>
          </p:nvPr>
        </p:nvSpPr>
        <p:spPr>
          <a:xfrm>
            <a:off x="1451579" y="537210"/>
            <a:ext cx="9603275" cy="4929135"/>
          </a:xfrm>
        </p:spPr>
        <p:txBody>
          <a:bodyPr/>
          <a:lstStyle/>
          <a:p>
            <a:pPr marL="0" indent="0">
              <a:buNone/>
            </a:pPr>
            <a:endParaRPr lang="es-CO" dirty="0"/>
          </a:p>
          <a:p>
            <a:pPr marL="0" indent="0">
              <a:buNone/>
            </a:pPr>
            <a:r>
              <a:rPr lang="es-CO" sz="2400" b="1" dirty="0">
                <a:latin typeface="+mj-lt"/>
                <a:cs typeface="Arial" panose="020B0604020202020204" pitchFamily="34" charset="0"/>
              </a:rPr>
              <a:t>AP1644-2023 (RAD. 63.726) M.P HUGO QUINTERO BERNATE:</a:t>
            </a:r>
          </a:p>
          <a:p>
            <a:pPr marL="0" indent="0">
              <a:buNone/>
            </a:pPr>
            <a:endParaRPr lang="es-CO" sz="2400" b="1" dirty="0">
              <a:latin typeface="+mj-lt"/>
              <a:cs typeface="Arial" panose="020B0604020202020204" pitchFamily="34" charset="0"/>
            </a:endParaRPr>
          </a:p>
          <a:p>
            <a:pPr marL="0" indent="0" algn="just">
              <a:buNone/>
            </a:pPr>
            <a:r>
              <a:rPr lang="es-ES" sz="2400" b="0" i="1" dirty="0">
                <a:solidFill>
                  <a:srgbClr val="212529"/>
                </a:solidFill>
                <a:effectLst/>
                <a:latin typeface="+mj-lt"/>
                <a:cs typeface="Arial" panose="020B0604020202020204" pitchFamily="34" charset="0"/>
              </a:rPr>
              <a:t>“En síntesis: (i) la presentación de solicitudes impertinentes constituye un acto irregular de la parte; (</a:t>
            </a:r>
            <a:r>
              <a:rPr lang="es-ES" sz="2400" b="0" i="1" dirty="0" err="1">
                <a:solidFill>
                  <a:srgbClr val="212529"/>
                </a:solidFill>
                <a:effectLst/>
                <a:latin typeface="+mj-lt"/>
                <a:cs typeface="Arial" panose="020B0604020202020204" pitchFamily="34" charset="0"/>
              </a:rPr>
              <a:t>ii</a:t>
            </a:r>
            <a:r>
              <a:rPr lang="es-ES" sz="2400" b="0" i="1" dirty="0">
                <a:solidFill>
                  <a:srgbClr val="212529"/>
                </a:solidFill>
                <a:effectLst/>
                <a:latin typeface="+mj-lt"/>
                <a:cs typeface="Arial" panose="020B0604020202020204" pitchFamily="34" charset="0"/>
              </a:rPr>
              <a:t>) el "rechazo de plano" es el instrumento jurídico para corregir esta clase de irregularidades; y (</a:t>
            </a:r>
            <a:r>
              <a:rPr lang="es-ES" sz="2400" b="0" i="1" dirty="0" err="1">
                <a:solidFill>
                  <a:srgbClr val="212529"/>
                </a:solidFill>
                <a:effectLst/>
                <a:latin typeface="+mj-lt"/>
                <a:cs typeface="Arial" panose="020B0604020202020204" pitchFamily="34" charset="0"/>
              </a:rPr>
              <a:t>iv</a:t>
            </a:r>
            <a:r>
              <a:rPr lang="es-ES" sz="2400" b="0" i="1" dirty="0">
                <a:solidFill>
                  <a:srgbClr val="212529"/>
                </a:solidFill>
                <a:effectLst/>
                <a:latin typeface="+mj-lt"/>
                <a:cs typeface="Arial" panose="020B0604020202020204" pitchFamily="34" charset="0"/>
              </a:rPr>
              <a:t>) este tipo de control es obligatorio, para evitar dilaciones injustificadas de la actuación y otras consecuencias que afecten la recta y eficaz administración de justicia”.</a:t>
            </a:r>
            <a:endParaRPr lang="en-US" sz="2400" b="1" dirty="0">
              <a:latin typeface="+mj-lt"/>
              <a:cs typeface="Arial" panose="020B0604020202020204" pitchFamily="34" charset="0"/>
            </a:endParaRPr>
          </a:p>
        </p:txBody>
      </p:sp>
    </p:spTree>
    <p:extLst>
      <p:ext uri="{BB962C8B-B14F-4D97-AF65-F5344CB8AC3E}">
        <p14:creationId xmlns:p14="http://schemas.microsoft.com/office/powerpoint/2010/main" val="803502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988F794-91FB-16D8-318C-9D71D72A2FDD}"/>
              </a:ext>
            </a:extLst>
          </p:cNvPr>
          <p:cNvSpPr>
            <a:spLocks noGrp="1"/>
          </p:cNvSpPr>
          <p:nvPr>
            <p:ph idx="1"/>
          </p:nvPr>
        </p:nvSpPr>
        <p:spPr>
          <a:xfrm>
            <a:off x="1451579" y="514350"/>
            <a:ext cx="9603275" cy="5314950"/>
          </a:xfrm>
        </p:spPr>
        <p:txBody>
          <a:bodyPr>
            <a:normAutofit fontScale="92500"/>
          </a:bodyPr>
          <a:lstStyle/>
          <a:p>
            <a:pPr marL="0" indent="0" algn="just">
              <a:lnSpc>
                <a:spcPct val="107000"/>
              </a:lnSpc>
              <a:spcAft>
                <a:spcPts val="800"/>
              </a:spcAft>
              <a:buNone/>
            </a:pPr>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MX" sz="18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MX" sz="2200" b="1" dirty="0">
                <a:effectLst/>
                <a:latin typeface="+mj-lt"/>
                <a:ea typeface="Calibri" panose="020F0502020204030204" pitchFamily="34" charset="0"/>
                <a:cs typeface="Times New Roman" panose="02020603050405020304" pitchFamily="18" charset="0"/>
              </a:rPr>
              <a:t>SP653-2022 (RAD. 59,540) M.P LUIS ANTONIO HERNÁNDEZ BARBOSA: </a:t>
            </a:r>
          </a:p>
          <a:p>
            <a:pPr marL="0" indent="0" algn="just">
              <a:lnSpc>
                <a:spcPct val="100000"/>
              </a:lnSpc>
              <a:spcBef>
                <a:spcPts val="0"/>
              </a:spcBef>
              <a:buNone/>
            </a:pPr>
            <a:endParaRPr lang="es-CO" sz="2200" i="1" spc="10" dirty="0">
              <a:solidFill>
                <a:srgbClr val="000000"/>
              </a:solidFill>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CO" sz="2200" i="1" spc="10" dirty="0">
                <a:solidFill>
                  <a:srgbClr val="000000"/>
                </a:solidFill>
                <a:effectLst/>
                <a:latin typeface="+mj-lt"/>
                <a:ea typeface="Calibri" panose="020F0502020204030204" pitchFamily="34" charset="0"/>
                <a:cs typeface="Times New Roman" panose="02020603050405020304" pitchFamily="18" charset="0"/>
              </a:rPr>
              <a:t>“</a:t>
            </a:r>
            <a:r>
              <a:rPr lang="es-CO" sz="2200" i="1" dirty="0">
                <a:effectLst/>
                <a:latin typeface="+mj-lt"/>
                <a:ea typeface="Calibri" panose="020F0502020204030204" pitchFamily="34" charset="0"/>
                <a:cs typeface="Times New Roman" panose="02020603050405020304" pitchFamily="18" charset="0"/>
              </a:rPr>
              <a:t>Sobre el particular, la Sala llama la atención sobre el manejo que a las audiencias del debate oral corresponde a los jueces, pues el propósito de los interrogatorios y contrainterrogatorios que realizan los sujetos procesales e intervinientes no consiste en crear un escenario de hostigamiento frente a la mirada impávida del director del juicio.</a:t>
            </a:r>
          </a:p>
          <a:p>
            <a:pPr marL="0" indent="0" algn="just">
              <a:lnSpc>
                <a:spcPct val="100000"/>
              </a:lnSpc>
              <a:spcBef>
                <a:spcPts val="0"/>
              </a:spcBef>
              <a:buNone/>
            </a:pPr>
            <a:endParaRPr lang="en-US" sz="22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CO" sz="2200" i="1" spc="10" dirty="0">
                <a:solidFill>
                  <a:srgbClr val="000000"/>
                </a:solidFill>
                <a:effectLst/>
                <a:latin typeface="+mj-lt"/>
                <a:ea typeface="Calibri" panose="020F0502020204030204" pitchFamily="34" charset="0"/>
                <a:cs typeface="Times New Roman" panose="02020603050405020304" pitchFamily="18" charset="0"/>
              </a:rPr>
              <a:t>Corresponde a los jueces dirigir tales audiencias con rigurosa comprensión de su papel como mediadores en un conflicto que arbitran, lo cual descarta la arrogancia, la vanidad y la distancia con los actores de tal audiencia y, al contrario, demanda de ellos sencillez, moderación y cercanía, en procura de crear una dinámica dialogante, expedita y facilitadora, en orden a que todos encuentren espacios para que sin obstáculos, desde sus roles, contribuyan en la reconstrucción de la verdad como fin del proceso penal</a:t>
            </a:r>
            <a:r>
              <a:rPr lang="es-CO" sz="2200" spc="10" dirty="0">
                <a:solidFill>
                  <a:srgbClr val="000000"/>
                </a:solidFill>
                <a:effectLst/>
                <a:latin typeface="+mj-lt"/>
                <a:ea typeface="Calibri" panose="020F0502020204030204" pitchFamily="34" charset="0"/>
                <a:cs typeface="Times New Roman" panose="02020603050405020304" pitchFamily="18" charset="0"/>
              </a:rPr>
              <a:t>”.</a:t>
            </a:r>
            <a:endParaRPr lang="en-US" sz="2200" dirty="0">
              <a:effectLst/>
              <a:latin typeface="+mj-l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41952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8D3AF60-81C8-8401-23AD-5D33A9D3F20E}"/>
              </a:ext>
            </a:extLst>
          </p:cNvPr>
          <p:cNvSpPr>
            <a:spLocks noGrp="1"/>
          </p:cNvSpPr>
          <p:nvPr>
            <p:ph idx="1"/>
          </p:nvPr>
        </p:nvSpPr>
        <p:spPr>
          <a:xfrm>
            <a:off x="1451579" y="662940"/>
            <a:ext cx="9603275" cy="5063490"/>
          </a:xfrm>
        </p:spPr>
        <p:txBody>
          <a:bodyPr>
            <a:normAutofit/>
          </a:bodyPr>
          <a:lstStyle/>
          <a:p>
            <a:pPr marL="0" indent="0" algn="just">
              <a:buNone/>
            </a:pPr>
            <a:endParaRPr lang="es-MX" sz="1800" b="1" dirty="0">
              <a:effectLst/>
              <a:latin typeface="Arial" panose="020B0604020202020204" pitchFamily="34" charset="0"/>
              <a:ea typeface="Times New Roman" panose="02020603050405020304" pitchFamily="18" charset="0"/>
            </a:endParaRPr>
          </a:p>
          <a:p>
            <a:pPr marL="0" indent="0" algn="just">
              <a:buNone/>
            </a:pPr>
            <a:r>
              <a:rPr lang="es-MX" sz="1800" b="1" dirty="0">
                <a:effectLst/>
                <a:latin typeface="+mj-lt"/>
                <a:ea typeface="Times New Roman" panose="02020603050405020304" pitchFamily="18" charset="0"/>
              </a:rPr>
              <a:t>AP949-2022 (RAD. 60.716) M.P GERSON CHAVERRA CASTRO:</a:t>
            </a:r>
          </a:p>
          <a:p>
            <a:pPr marL="0" indent="0" algn="just">
              <a:buNone/>
            </a:pPr>
            <a:r>
              <a:rPr lang="es-CO" sz="1800" dirty="0">
                <a:latin typeface="+mj-lt"/>
              </a:rPr>
              <a:t> </a:t>
            </a:r>
          </a:p>
          <a:p>
            <a:pPr marL="0" indent="0" algn="just">
              <a:lnSpc>
                <a:spcPct val="100000"/>
              </a:lnSpc>
              <a:spcBef>
                <a:spcPts val="0"/>
              </a:spcBef>
              <a:buNone/>
            </a:pPr>
            <a:r>
              <a:rPr lang="es-ES" sz="1800" spc="10" dirty="0">
                <a:solidFill>
                  <a:srgbClr val="000000"/>
                </a:solidFill>
                <a:effectLst/>
                <a:latin typeface="+mj-lt"/>
                <a:ea typeface="Times New Roman" panose="02020603050405020304" pitchFamily="18" charset="0"/>
              </a:rPr>
              <a:t>“</a:t>
            </a:r>
            <a:r>
              <a:rPr lang="es-ES" sz="1800" i="1" spc="10" dirty="0">
                <a:effectLst/>
                <a:latin typeface="+mj-lt"/>
                <a:ea typeface="Times New Roman" panose="02020603050405020304" pitchFamily="18" charset="0"/>
                <a:cs typeface="Arial" panose="020B0604020202020204" pitchFamily="34" charset="0"/>
              </a:rPr>
              <a:t>Bajo las premisas anteriores, las facultades amplias y poderes de los cuales goza el juez para asegurar el normal desarrollo del proceso y la intervención de las partes en él, corresponden ser ejercidas sin debilidades, pero también sin exceso dentro del marco de la ley, respetando los derechos y garantías de aquellas en un plano de igualdad.</a:t>
            </a:r>
          </a:p>
          <a:p>
            <a:pPr marL="0" indent="0" algn="just">
              <a:lnSpc>
                <a:spcPct val="100000"/>
              </a:lnSpc>
              <a:spcBef>
                <a:spcPts val="0"/>
              </a:spcBef>
              <a:buNone/>
            </a:pPr>
            <a:endParaRPr lang="en-US" sz="1800" dirty="0">
              <a:effectLst/>
              <a:latin typeface="+mj-lt"/>
              <a:ea typeface="Times New Roman" panose="02020603050405020304" pitchFamily="18" charset="0"/>
              <a:cs typeface="Arial" panose="020B0604020202020204" pitchFamily="34" charset="0"/>
            </a:endParaRPr>
          </a:p>
          <a:p>
            <a:pPr marL="0" indent="0" algn="just">
              <a:lnSpc>
                <a:spcPct val="100000"/>
              </a:lnSpc>
              <a:spcBef>
                <a:spcPts val="0"/>
              </a:spcBef>
              <a:buNone/>
            </a:pPr>
            <a:r>
              <a:rPr lang="es-ES" sz="1800" i="1" spc="10" dirty="0">
                <a:effectLst/>
                <a:latin typeface="+mj-lt"/>
                <a:ea typeface="Times New Roman" panose="02020603050405020304" pitchFamily="18" charset="0"/>
                <a:cs typeface="Arial" panose="020B0604020202020204" pitchFamily="34" charset="0"/>
              </a:rPr>
              <a:t>De ahí que, para asegurar la eficiencia y transparencia de la administración de justicia, el Juez tenga el deber de ejercer los poderes disciplinarios y aplicar las medidas correccionales, en presencia de conductas procesales que tiendan a dilatar el proceso o que por cualquier medio busquen entorpecer el desarrollo normal de la causa.</a:t>
            </a:r>
          </a:p>
          <a:p>
            <a:pPr marL="0" indent="0" algn="just">
              <a:lnSpc>
                <a:spcPct val="100000"/>
              </a:lnSpc>
              <a:spcBef>
                <a:spcPts val="0"/>
              </a:spcBef>
              <a:buNone/>
            </a:pPr>
            <a:r>
              <a:rPr lang="es-CO" sz="1800" i="1" spc="10" dirty="0">
                <a:effectLst/>
                <a:latin typeface="+mj-lt"/>
                <a:ea typeface="Calibri" panose="020F0502020204030204" pitchFamily="34" charset="0"/>
                <a:cs typeface="Arial" panose="020B0604020202020204" pitchFamily="34" charset="0"/>
              </a:rPr>
              <a:t> </a:t>
            </a:r>
            <a:endParaRPr lang="en-US" sz="1800" dirty="0">
              <a:effectLst/>
              <a:latin typeface="+mj-lt"/>
              <a:ea typeface="Calibri" panose="020F0502020204030204" pitchFamily="34" charset="0"/>
              <a:cs typeface="Arial" panose="020B0604020202020204" pitchFamily="34" charset="0"/>
            </a:endParaRPr>
          </a:p>
          <a:p>
            <a:pPr marL="0" indent="0" algn="just">
              <a:lnSpc>
                <a:spcPct val="100000"/>
              </a:lnSpc>
              <a:spcBef>
                <a:spcPts val="0"/>
              </a:spcBef>
              <a:buNone/>
            </a:pPr>
            <a:r>
              <a:rPr lang="es-CO" sz="1800" i="1" spc="10" dirty="0">
                <a:solidFill>
                  <a:srgbClr val="000000"/>
                </a:solidFill>
                <a:effectLst/>
                <a:latin typeface="+mj-lt"/>
                <a:ea typeface="Calibri" panose="020F0502020204030204" pitchFamily="34" charset="0"/>
                <a:cs typeface="Arial" panose="020B0604020202020204" pitchFamily="34" charset="0"/>
              </a:rPr>
              <a:t>(…) el juez al acudir a los instrumentos que le brinda la ley debe hacerlo con respeto y decoro; esos no lo habilitan para hacer prevalecer su poder y abusar de él, sin razón alguna</a:t>
            </a:r>
            <a:r>
              <a:rPr lang="es-CO" sz="1800" spc="10" dirty="0">
                <a:solidFill>
                  <a:srgbClr val="000000"/>
                </a:solidFill>
                <a:effectLst/>
                <a:latin typeface="+mj-lt"/>
                <a:ea typeface="Calibri" panose="020F0502020204030204" pitchFamily="34" charset="0"/>
                <a:cs typeface="Arial" panose="020B0604020202020204" pitchFamily="34" charset="0"/>
              </a:rPr>
              <a:t>”. </a:t>
            </a:r>
            <a:r>
              <a:rPr lang="es-CO" sz="1200" dirty="0">
                <a:latin typeface="+mj-lt"/>
                <a:hlinkClick r:id="rId2"/>
              </a:rPr>
              <a:t>https://www.facebook.com/boyacasietedias/videos/juez-primero-penal-del-circuito-de-duitama-%C3%A1lvaro-rinc%C3%B3n-mony-insultando-a-la-/1313062848832648/?locale=es_LA</a:t>
            </a:r>
            <a:endParaRPr lang="en-US" sz="1200" dirty="0">
              <a:effectLst/>
              <a:latin typeface="+mj-lt"/>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16502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BFED75-6050-4584-9CAA-249A409DA4FE}"/>
              </a:ext>
            </a:extLst>
          </p:cNvPr>
          <p:cNvSpPr>
            <a:spLocks noGrp="1"/>
          </p:cNvSpPr>
          <p:nvPr>
            <p:ph idx="1"/>
          </p:nvPr>
        </p:nvSpPr>
        <p:spPr>
          <a:xfrm>
            <a:off x="880111" y="285750"/>
            <a:ext cx="10938510" cy="5623560"/>
          </a:xfrm>
        </p:spPr>
        <p:txBody>
          <a:bodyPr>
            <a:normAutofit fontScale="55000" lnSpcReduction="20000"/>
          </a:bodyPr>
          <a:lstStyle/>
          <a:p>
            <a:pPr marL="0" indent="0" algn="ctr">
              <a:buNone/>
            </a:pPr>
            <a:endParaRPr lang="es-CO" sz="2200" b="1" dirty="0">
              <a:latin typeface="+mj-lt"/>
              <a:cs typeface="Arial" panose="020B0604020202020204" pitchFamily="34" charset="0"/>
            </a:endParaRPr>
          </a:p>
          <a:p>
            <a:pPr marL="0" indent="0" algn="ctr">
              <a:buNone/>
            </a:pPr>
            <a:r>
              <a:rPr lang="es-CO" sz="3100" b="1" dirty="0">
                <a:latin typeface="+mj-lt"/>
                <a:cs typeface="Arial" panose="020B0604020202020204" pitchFamily="34" charset="0"/>
              </a:rPr>
              <a:t>ESCENARIOS COMUNES:</a:t>
            </a:r>
          </a:p>
          <a:p>
            <a:pPr marL="0" indent="0" algn="ctr">
              <a:lnSpc>
                <a:spcPct val="100000"/>
              </a:lnSpc>
              <a:spcBef>
                <a:spcPts val="0"/>
              </a:spcBef>
              <a:buNone/>
            </a:pPr>
            <a:endParaRPr lang="es-CO" sz="3100" b="1" dirty="0">
              <a:latin typeface="+mj-lt"/>
              <a:cs typeface="Arial" panose="020B0604020202020204" pitchFamily="34" charset="0"/>
            </a:endParaRPr>
          </a:p>
          <a:p>
            <a:pPr marL="0" indent="0" algn="just">
              <a:lnSpc>
                <a:spcPct val="100000"/>
              </a:lnSpc>
              <a:spcBef>
                <a:spcPts val="0"/>
              </a:spcBef>
              <a:buNone/>
            </a:pPr>
            <a:endParaRPr lang="es-CO" sz="3100" b="1" dirty="0">
              <a:latin typeface="+mj-lt"/>
              <a:cs typeface="Arial" panose="020B0604020202020204" pitchFamily="34" charset="0"/>
            </a:endParaRPr>
          </a:p>
          <a:p>
            <a:pPr marL="0" indent="0" algn="just">
              <a:lnSpc>
                <a:spcPct val="100000"/>
              </a:lnSpc>
              <a:spcBef>
                <a:spcPts val="0"/>
              </a:spcBef>
              <a:buNone/>
            </a:pPr>
            <a:r>
              <a:rPr lang="es-CO" sz="3100" b="1" dirty="0">
                <a:latin typeface="+mj-lt"/>
                <a:cs typeface="Arial" panose="020B0604020202020204" pitchFamily="34" charset="0"/>
              </a:rPr>
              <a:t>MEDIDAS CORRECCIONALES:  </a:t>
            </a:r>
            <a:r>
              <a:rPr lang="es-CO" sz="3100" dirty="0">
                <a:latin typeface="+mj-lt"/>
                <a:cs typeface="Arial" panose="020B0604020202020204" pitchFamily="34" charset="0"/>
              </a:rPr>
              <a:t>A190 de 2022, M.P Gloria Stella Ortiz Delgado.</a:t>
            </a:r>
          </a:p>
          <a:p>
            <a:pPr marL="0" indent="0" algn="just">
              <a:lnSpc>
                <a:spcPct val="100000"/>
              </a:lnSpc>
              <a:spcBef>
                <a:spcPts val="0"/>
              </a:spcBef>
              <a:buNone/>
            </a:pPr>
            <a:endParaRPr lang="es-CO" sz="3100" b="1" dirty="0">
              <a:latin typeface="+mj-lt"/>
              <a:cs typeface="Arial" panose="020B0604020202020204" pitchFamily="34" charset="0"/>
            </a:endParaRPr>
          </a:p>
          <a:p>
            <a:pPr marL="0" indent="0" algn="just">
              <a:lnSpc>
                <a:spcPct val="100000"/>
              </a:lnSpc>
              <a:spcBef>
                <a:spcPts val="0"/>
              </a:spcBef>
              <a:buNone/>
            </a:pPr>
            <a:endParaRPr lang="es-CO" sz="3100" dirty="0">
              <a:latin typeface="+mj-lt"/>
              <a:cs typeface="Arial" panose="020B0604020202020204" pitchFamily="34" charset="0"/>
            </a:endParaRPr>
          </a:p>
          <a:p>
            <a:pPr marL="0" indent="0" algn="just">
              <a:lnSpc>
                <a:spcPct val="100000"/>
              </a:lnSpc>
              <a:spcBef>
                <a:spcPts val="0"/>
              </a:spcBef>
              <a:buNone/>
            </a:pPr>
            <a:r>
              <a:rPr lang="es-CO" sz="3100" dirty="0">
                <a:latin typeface="+mj-lt"/>
                <a:cs typeface="Arial" panose="020B0604020202020204" pitchFamily="34" charset="0"/>
              </a:rPr>
              <a:t>FINALIDAD: “(…) </a:t>
            </a:r>
            <a:r>
              <a:rPr lang="es-ES" sz="3100" b="0" i="1" dirty="0">
                <a:solidFill>
                  <a:srgbClr val="000000"/>
                </a:solidFill>
                <a:effectLst/>
                <a:latin typeface="+mj-lt"/>
              </a:rPr>
              <a:t>mantener el proceso dentro de los cauces de dignidad y decoro propios del ejercicio de la profesión de abogado, así como exigir la mesura, seriedad y respeto debidos entre los sujetos procesales, las partes en los procesos, los terceros que en ellos intervienen y entre todos estos y los servidores públicos”</a:t>
            </a:r>
            <a:r>
              <a:rPr lang="es-ES" sz="3100" b="0" i="0" dirty="0">
                <a:solidFill>
                  <a:srgbClr val="000000"/>
                </a:solidFill>
                <a:effectLst/>
                <a:latin typeface="+mj-lt"/>
              </a:rPr>
              <a:t>. </a:t>
            </a:r>
          </a:p>
          <a:p>
            <a:pPr marL="0" indent="0" algn="just">
              <a:lnSpc>
                <a:spcPct val="100000"/>
              </a:lnSpc>
              <a:spcBef>
                <a:spcPts val="0"/>
              </a:spcBef>
              <a:buNone/>
            </a:pPr>
            <a:endParaRPr lang="es-ES" sz="3100" b="0" i="0" dirty="0">
              <a:solidFill>
                <a:srgbClr val="000000"/>
              </a:solidFill>
              <a:effectLst/>
              <a:latin typeface="+mj-lt"/>
            </a:endParaRPr>
          </a:p>
          <a:p>
            <a:pPr marL="0" indent="0" algn="just">
              <a:lnSpc>
                <a:spcPct val="100000"/>
              </a:lnSpc>
              <a:spcBef>
                <a:spcPts val="0"/>
              </a:spcBef>
              <a:buNone/>
            </a:pPr>
            <a:r>
              <a:rPr lang="es-ES" sz="3100" dirty="0">
                <a:solidFill>
                  <a:srgbClr val="000000"/>
                </a:solidFill>
                <a:latin typeface="+mj-lt"/>
              </a:rPr>
              <a:t>DEBIDO PROCESO: Publicidad, contradicción y defensa (Arts. 143 CPP y 58 y </a:t>
            </a:r>
            <a:r>
              <a:rPr lang="es-ES" sz="3100" dirty="0" err="1">
                <a:solidFill>
                  <a:srgbClr val="000000"/>
                </a:solidFill>
                <a:latin typeface="+mj-lt"/>
              </a:rPr>
              <a:t>ss</a:t>
            </a:r>
            <a:r>
              <a:rPr lang="es-ES" sz="3100" dirty="0">
                <a:solidFill>
                  <a:srgbClr val="000000"/>
                </a:solidFill>
                <a:latin typeface="+mj-lt"/>
              </a:rPr>
              <a:t> Ley 270 de 1996)</a:t>
            </a:r>
          </a:p>
          <a:p>
            <a:pPr marL="0" indent="0" algn="just">
              <a:lnSpc>
                <a:spcPct val="100000"/>
              </a:lnSpc>
              <a:spcBef>
                <a:spcPts val="0"/>
              </a:spcBef>
              <a:buNone/>
            </a:pPr>
            <a:endParaRPr lang="es-ES" sz="3100" b="0" i="0" dirty="0">
              <a:solidFill>
                <a:srgbClr val="000000"/>
              </a:solidFill>
              <a:effectLst/>
              <a:latin typeface="+mj-lt"/>
            </a:endParaRPr>
          </a:p>
          <a:p>
            <a:pPr marL="0" indent="0" algn="just">
              <a:lnSpc>
                <a:spcPct val="100000"/>
              </a:lnSpc>
              <a:spcBef>
                <a:spcPts val="0"/>
              </a:spcBef>
              <a:buNone/>
            </a:pPr>
            <a:r>
              <a:rPr lang="es-ES" sz="3100" dirty="0">
                <a:latin typeface="+mj-lt"/>
              </a:rPr>
              <a:t>“</a:t>
            </a:r>
            <a:r>
              <a:rPr lang="es-ES" sz="3100" b="0" i="1" dirty="0">
                <a:effectLst/>
                <a:latin typeface="+mj-lt"/>
              </a:rPr>
              <a:t>Para la Sala Plena, el respeto de las garantías constitucionales propias del debido proceso es aún más relevante cuando el ejercicio de los poderes correccionales se da en el marco de los procesos de constitucionalidad. Debido a la naturaleza de las actuaciones que se surten ante la Corte Constitucional, se le debe brindar a quien es susceptible de ser sancionado la oportunidad de manifestar su punto de vista en relación con el supuesto que motiva la sanción, de aportar elementos de prueba al respecto y de contradecir la decisión adoptada”</a:t>
            </a:r>
            <a:r>
              <a:rPr lang="es-ES" sz="3100" b="0" i="0" dirty="0">
                <a:effectLst/>
                <a:latin typeface="+mj-lt"/>
              </a:rPr>
              <a:t>.</a:t>
            </a:r>
          </a:p>
          <a:p>
            <a:pPr marL="0" indent="0" algn="just">
              <a:lnSpc>
                <a:spcPct val="100000"/>
              </a:lnSpc>
              <a:spcBef>
                <a:spcPts val="0"/>
              </a:spcBef>
              <a:buNone/>
            </a:pPr>
            <a:endParaRPr lang="es-ES" sz="3100" b="0" i="0" dirty="0">
              <a:effectLst/>
              <a:latin typeface="+mj-lt"/>
            </a:endParaRPr>
          </a:p>
          <a:p>
            <a:pPr marL="0" indent="0" algn="just">
              <a:lnSpc>
                <a:spcPct val="100000"/>
              </a:lnSpc>
              <a:spcBef>
                <a:spcPts val="0"/>
              </a:spcBef>
              <a:buNone/>
            </a:pPr>
            <a:endParaRPr lang="es-CO" sz="2200" b="1" dirty="0">
              <a:latin typeface="+mj-lt"/>
              <a:cs typeface="Arial" panose="020B0604020202020204" pitchFamily="34" charset="0"/>
            </a:endParaRPr>
          </a:p>
          <a:p>
            <a:pPr marL="0" indent="0" algn="just">
              <a:lnSpc>
                <a:spcPct val="100000"/>
              </a:lnSpc>
              <a:spcBef>
                <a:spcPts val="0"/>
              </a:spcBef>
              <a:buNone/>
            </a:pPr>
            <a:r>
              <a:rPr lang="es-CO" sz="3100" b="1" dirty="0">
                <a:latin typeface="+mj-lt"/>
                <a:cs typeface="Arial" panose="020B0604020202020204" pitchFamily="34" charset="0"/>
              </a:rPr>
              <a:t>DEFENSA MATERIAL: </a:t>
            </a:r>
            <a:r>
              <a:rPr lang="es-CO" sz="3100" dirty="0">
                <a:latin typeface="+mj-lt"/>
                <a:cs typeface="Arial" panose="020B0604020202020204" pitchFamily="34" charset="0"/>
              </a:rPr>
              <a:t> SP3717-2022 (Rad. 61077), M.P Diego Eugenio </a:t>
            </a:r>
            <a:r>
              <a:rPr lang="es-CO" sz="3100">
                <a:latin typeface="+mj-lt"/>
                <a:cs typeface="Arial" panose="020B0604020202020204" pitchFamily="34" charset="0"/>
              </a:rPr>
              <a:t>Corredor Beltrán.</a:t>
            </a:r>
            <a:endParaRPr lang="es-CO" sz="3100" b="1" dirty="0">
              <a:latin typeface="+mj-lt"/>
              <a:cs typeface="Arial" panose="020B0604020202020204" pitchFamily="34" charset="0"/>
            </a:endParaRPr>
          </a:p>
          <a:p>
            <a:pPr marL="0" indent="0" algn="just">
              <a:lnSpc>
                <a:spcPct val="100000"/>
              </a:lnSpc>
              <a:spcBef>
                <a:spcPts val="0"/>
              </a:spcBef>
              <a:buNone/>
            </a:pPr>
            <a:endParaRPr lang="es-CO" sz="3100" b="1" dirty="0">
              <a:latin typeface="+mj-lt"/>
              <a:cs typeface="Arial" panose="020B0604020202020204" pitchFamily="34" charset="0"/>
            </a:endParaRPr>
          </a:p>
          <a:p>
            <a:pPr marL="0" indent="0" algn="just">
              <a:lnSpc>
                <a:spcPct val="100000"/>
              </a:lnSpc>
              <a:spcBef>
                <a:spcPts val="0"/>
              </a:spcBef>
              <a:buNone/>
            </a:pPr>
            <a:r>
              <a:rPr lang="es-CO" sz="3100" b="1" dirty="0">
                <a:latin typeface="+mj-lt"/>
                <a:cs typeface="Arial" panose="020B0604020202020204" pitchFamily="34" charset="0"/>
              </a:rPr>
              <a:t>APLAZAMIENTOS:  </a:t>
            </a:r>
          </a:p>
          <a:p>
            <a:pPr marL="0" indent="0" algn="just">
              <a:lnSpc>
                <a:spcPct val="100000"/>
              </a:lnSpc>
              <a:spcBef>
                <a:spcPts val="0"/>
              </a:spcBef>
              <a:buNone/>
            </a:pPr>
            <a:endParaRPr lang="es-CO" sz="3100" b="1" dirty="0">
              <a:latin typeface="+mj-lt"/>
              <a:cs typeface="Arial" panose="020B0604020202020204" pitchFamily="34" charset="0"/>
            </a:endParaRPr>
          </a:p>
          <a:p>
            <a:pPr algn="just">
              <a:lnSpc>
                <a:spcPct val="100000"/>
              </a:lnSpc>
              <a:spcBef>
                <a:spcPts val="0"/>
              </a:spcBef>
            </a:pPr>
            <a:r>
              <a:rPr lang="es-CO" sz="3100" kern="0" dirty="0">
                <a:effectLst/>
                <a:latin typeface="+mj-lt"/>
                <a:cs typeface="Arial" panose="020B0604020202020204" pitchFamily="34" charset="0"/>
              </a:rPr>
              <a:t>TS de Bogotá, Sala Penal, Rad. 11001600001520120984601, 14/09/2023. M.P Carlos Tamayo Medina. </a:t>
            </a:r>
          </a:p>
          <a:p>
            <a:pPr marL="0" indent="0" algn="just">
              <a:lnSpc>
                <a:spcPct val="100000"/>
              </a:lnSpc>
              <a:spcBef>
                <a:spcPts val="0"/>
              </a:spcBef>
              <a:buNone/>
            </a:pPr>
            <a:endParaRPr lang="en-US" sz="2200" b="1" dirty="0">
              <a:latin typeface="+mj-lt"/>
              <a:cs typeface="Arial" panose="020B0604020202020204" pitchFamily="34" charset="0"/>
            </a:endParaRPr>
          </a:p>
        </p:txBody>
      </p:sp>
    </p:spTree>
    <p:extLst>
      <p:ext uri="{BB962C8B-B14F-4D97-AF65-F5344CB8AC3E}">
        <p14:creationId xmlns:p14="http://schemas.microsoft.com/office/powerpoint/2010/main" val="31141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B93AF18-6A52-B11C-1A84-448583438DF0}"/>
              </a:ext>
            </a:extLst>
          </p:cNvPr>
          <p:cNvSpPr>
            <a:spLocks noGrp="1"/>
          </p:cNvSpPr>
          <p:nvPr>
            <p:ph idx="1"/>
          </p:nvPr>
        </p:nvSpPr>
        <p:spPr>
          <a:xfrm>
            <a:off x="1451579" y="514350"/>
            <a:ext cx="9603275" cy="5269230"/>
          </a:xfrm>
        </p:spPr>
        <p:txBody>
          <a:bodyPr>
            <a:normAutofit fontScale="92500" lnSpcReduction="20000"/>
          </a:bodyPr>
          <a:lstStyle/>
          <a:p>
            <a:pPr marL="0" indent="0" algn="ctr">
              <a:buNone/>
            </a:pPr>
            <a:endParaRPr lang="es-CO" sz="2000" b="1" dirty="0"/>
          </a:p>
          <a:p>
            <a:pPr marL="0" indent="0" algn="ctr">
              <a:spcBef>
                <a:spcPts val="0"/>
              </a:spcBef>
              <a:buNone/>
            </a:pPr>
            <a:r>
              <a:rPr lang="es-CO" sz="2000" b="1" dirty="0">
                <a:latin typeface="+mj-lt"/>
              </a:rPr>
              <a:t>FUNCIÓN DE CONTROL DE GARANTÍAS:</a:t>
            </a:r>
          </a:p>
          <a:p>
            <a:pPr marL="0" indent="0">
              <a:spcBef>
                <a:spcPts val="0"/>
              </a:spcBef>
              <a:buNone/>
            </a:pPr>
            <a:endParaRPr lang="es-MX" sz="1800" dirty="0">
              <a:latin typeface="+mj-lt"/>
              <a:ea typeface="Calibri" panose="020F0502020204030204" pitchFamily="34" charset="0"/>
              <a:cs typeface="Times New Roman" panose="02020603050405020304" pitchFamily="18" charset="0"/>
            </a:endParaRPr>
          </a:p>
          <a:p>
            <a:pPr marL="0" indent="0">
              <a:spcBef>
                <a:spcPts val="0"/>
              </a:spcBef>
              <a:buNone/>
            </a:pPr>
            <a:r>
              <a:rPr lang="es-MX" sz="1800" dirty="0">
                <a:effectLst/>
                <a:latin typeface="+mj-lt"/>
                <a:ea typeface="Calibri" panose="020F0502020204030204" pitchFamily="34" charset="0"/>
                <a:cs typeface="Times New Roman" panose="02020603050405020304" pitchFamily="18" charset="0"/>
              </a:rPr>
              <a:t>ORDEN DE CAPTURA Y MEDIDA DE ASEGURAMIENTO:</a:t>
            </a: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800" dirty="0">
                <a:effectLst/>
                <a:latin typeface="+mj-lt"/>
                <a:ea typeface="Calibri" panose="020F0502020204030204" pitchFamily="34" charset="0"/>
                <a:cs typeface="Times New Roman" panose="02020603050405020304" pitchFamily="18" charset="0"/>
              </a:rPr>
              <a:t>Urgencia y necesidad</a:t>
            </a:r>
            <a:endParaRPr lang="en-US" sz="18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800" dirty="0">
                <a:effectLst/>
                <a:latin typeface="+mj-lt"/>
                <a:ea typeface="Calibri" panose="020F0502020204030204" pitchFamily="34" charset="0"/>
                <a:cs typeface="Times New Roman" panose="02020603050405020304" pitchFamily="18" charset="0"/>
              </a:rPr>
              <a:t>La duda</a:t>
            </a:r>
            <a:endParaRPr lang="en-US" sz="18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800" dirty="0">
                <a:effectLst/>
                <a:latin typeface="+mj-lt"/>
                <a:ea typeface="Calibri" panose="020F0502020204030204" pitchFamily="34" charset="0"/>
                <a:cs typeface="Times New Roman" panose="02020603050405020304" pitchFamily="18" charset="0"/>
              </a:rPr>
              <a:t>Igualdad de armas</a:t>
            </a:r>
            <a:endParaRPr lang="en-US" sz="1800" dirty="0">
              <a:effectLst/>
              <a:latin typeface="+mj-lt"/>
              <a:ea typeface="Calibri" panose="020F0502020204030204" pitchFamily="34" charset="0"/>
              <a:cs typeface="Times New Roman" panose="02020603050405020304" pitchFamily="18" charset="0"/>
            </a:endParaRPr>
          </a:p>
          <a:p>
            <a:pPr marL="0" lvl="0" indent="0">
              <a:spcBef>
                <a:spcPts val="0"/>
              </a:spcBef>
              <a:buNone/>
            </a:pPr>
            <a:endParaRPr lang="es-MX" sz="1800" dirty="0">
              <a:effectLst/>
              <a:latin typeface="+mj-lt"/>
              <a:ea typeface="Calibri" panose="020F0502020204030204" pitchFamily="34" charset="0"/>
              <a:cs typeface="Times New Roman" panose="02020603050405020304" pitchFamily="18" charset="0"/>
            </a:endParaRPr>
          </a:p>
          <a:p>
            <a:pPr marL="0" lvl="0" indent="0">
              <a:spcBef>
                <a:spcPts val="0"/>
              </a:spcBef>
              <a:buNone/>
            </a:pPr>
            <a:r>
              <a:rPr lang="es-MX" sz="1800" dirty="0">
                <a:effectLst/>
                <a:latin typeface="+mj-lt"/>
                <a:ea typeface="Calibri" panose="020F0502020204030204" pitchFamily="34" charset="0"/>
                <a:cs typeface="Times New Roman" panose="02020603050405020304" pitchFamily="18" charset="0"/>
              </a:rPr>
              <a:t>MEDIDAS NO PRIVATIVAS: Art. 307 parágrafo 2º Vs. Art. 315 CPP.</a:t>
            </a: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800" dirty="0">
                <a:effectLst/>
                <a:latin typeface="+mj-lt"/>
                <a:ea typeface="Calibri" panose="020F0502020204030204" pitchFamily="34" charset="0"/>
                <a:cs typeface="Times New Roman" panose="02020603050405020304" pitchFamily="18" charset="0"/>
              </a:rPr>
              <a:t>LEGALIZACIÓN DE CAPTURA: Restricción de la libertad temporal o ambulatoria para individualizar y privilegio de no autoincriminación (SP3573-2020).</a:t>
            </a: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800" dirty="0">
                <a:effectLst/>
                <a:latin typeface="+mj-lt"/>
                <a:ea typeface="Calibri" panose="020F0502020204030204" pitchFamily="34" charset="0"/>
                <a:cs typeface="Times New Roman" panose="02020603050405020304" pitchFamily="18" charset="0"/>
              </a:rPr>
              <a:t>IMPUTACIÓN: asegura la posibilidad de ejercer los actos de defensa y participación del imputado y delimita el objeto del proceso.  </a:t>
            </a:r>
            <a:endParaRPr lang="en-US" sz="1800" dirty="0">
              <a:effectLst/>
              <a:latin typeface="+mj-lt"/>
              <a:ea typeface="Calibri" panose="020F0502020204030204" pitchFamily="34" charset="0"/>
              <a:cs typeface="Times New Roman" panose="02020603050405020304" pitchFamily="18" charset="0"/>
            </a:endParaRPr>
          </a:p>
          <a:p>
            <a:pPr>
              <a:spcBef>
                <a:spcPts val="0"/>
              </a:spcBef>
            </a:pPr>
            <a:endParaRPr lang="en-US" sz="18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800" dirty="0">
                <a:effectLst/>
                <a:latin typeface="+mj-lt"/>
                <a:ea typeface="Calibri" panose="020F0502020204030204" pitchFamily="34" charset="0"/>
                <a:cs typeface="Times New Roman" panose="02020603050405020304" pitchFamily="18" charset="0"/>
              </a:rPr>
              <a:t>Falta de fecha y lugar de los hechos no invalida la actuación (SP3792 y 3964-2022)</a:t>
            </a:r>
          </a:p>
          <a:p>
            <a:pPr marL="342900" lvl="0" indent="-342900">
              <a:spcBef>
                <a:spcPts val="0"/>
              </a:spcBef>
              <a:buFont typeface="Symbol" panose="05050102010706020507" pitchFamily="18" charset="2"/>
              <a:buChar char=""/>
            </a:pPr>
            <a:r>
              <a:rPr lang="es-MX" sz="1800" dirty="0">
                <a:effectLst/>
                <a:latin typeface="+mj-lt"/>
                <a:ea typeface="Calibri" panose="020F0502020204030204" pitchFamily="34" charset="0"/>
                <a:cs typeface="Times New Roman" panose="02020603050405020304" pitchFamily="18" charset="0"/>
              </a:rPr>
              <a:t>Aceptaciones de responsabilidad </a:t>
            </a:r>
            <a:r>
              <a:rPr lang="es-MX" sz="1800" dirty="0" err="1">
                <a:effectLst/>
                <a:latin typeface="+mj-lt"/>
                <a:ea typeface="Calibri" panose="020F0502020204030204" pitchFamily="34" charset="0"/>
                <a:cs typeface="Times New Roman" panose="02020603050405020304" pitchFamily="18" charset="0"/>
              </a:rPr>
              <a:t>preacordadas</a:t>
            </a:r>
            <a:endParaRPr lang="en-US" sz="1800" dirty="0">
              <a:effectLst/>
              <a:latin typeface="+mj-lt"/>
              <a:ea typeface="Calibri" panose="020F0502020204030204" pitchFamily="34" charset="0"/>
              <a:cs typeface="Times New Roman" panose="02020603050405020304" pitchFamily="18" charset="0"/>
            </a:endParaRPr>
          </a:p>
          <a:p>
            <a:pPr marL="0" indent="0" algn="just">
              <a:buNone/>
            </a:pPr>
            <a:endParaRPr lang="en-US" dirty="0"/>
          </a:p>
        </p:txBody>
      </p:sp>
    </p:spTree>
    <p:extLst>
      <p:ext uri="{BB962C8B-B14F-4D97-AF65-F5344CB8AC3E}">
        <p14:creationId xmlns:p14="http://schemas.microsoft.com/office/powerpoint/2010/main" val="451518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2870B6F-E96D-4BEB-E01A-CDFE860E7718}"/>
              </a:ext>
            </a:extLst>
          </p:cNvPr>
          <p:cNvSpPr>
            <a:spLocks noGrp="1"/>
          </p:cNvSpPr>
          <p:nvPr>
            <p:ph idx="1"/>
          </p:nvPr>
        </p:nvSpPr>
        <p:spPr>
          <a:xfrm>
            <a:off x="1451579" y="594360"/>
            <a:ext cx="9603275" cy="4871985"/>
          </a:xfrm>
        </p:spPr>
        <p:txBody>
          <a:bodyPr>
            <a:normAutofit/>
          </a:bodyPr>
          <a:lstStyle/>
          <a:p>
            <a:pPr marL="0" indent="0">
              <a:spcBef>
                <a:spcPts val="0"/>
              </a:spcBef>
              <a:buNone/>
            </a:pPr>
            <a:endParaRPr lang="es-MX"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s-MX" sz="18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800" dirty="0">
                <a:effectLst/>
                <a:latin typeface="+mj-lt"/>
                <a:ea typeface="Calibri" panose="020F0502020204030204" pitchFamily="34" charset="0"/>
                <a:cs typeface="Times New Roman" panose="02020603050405020304" pitchFamily="18" charset="0"/>
              </a:rPr>
              <a:t>ALLANAMIENTO:</a:t>
            </a: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Comprensión de los cargos</a:t>
            </a: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Comprensión de la pena y sus consecuencias</a:t>
            </a: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Comprensión de los derechos a los cuales se renuncia</a:t>
            </a: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Comprensión de la manera en que se cumplirá la pena (privación efectiva de la libertad).</a:t>
            </a: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Manifestación inequívoca en la aceptación de cargos </a:t>
            </a: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800" dirty="0">
                <a:effectLst/>
                <a:latin typeface="+mj-lt"/>
                <a:ea typeface="Calibri" panose="020F0502020204030204" pitchFamily="34" charset="0"/>
                <a:cs typeface="Times New Roman" panose="02020603050405020304" pitchFamily="18" charset="0"/>
              </a:rPr>
              <a:t>AUDIENCIAS RELACIONADAS CON BIENES:</a:t>
            </a:r>
            <a:endParaRPr lang="en-US" sz="1800" dirty="0">
              <a:effectLst/>
              <a:latin typeface="+mj-lt"/>
              <a:ea typeface="Calibri" panose="020F0502020204030204" pitchFamily="34" charset="0"/>
              <a:cs typeface="Times New Roman" panose="02020603050405020304" pitchFamily="18" charset="0"/>
            </a:endParaRPr>
          </a:p>
          <a:p>
            <a:pPr>
              <a:spcBef>
                <a:spcPts val="0"/>
              </a:spcBef>
            </a:pP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Legalización incautación con fines de comiso</a:t>
            </a:r>
            <a:endParaRPr lang="en-US" sz="1800" dirty="0">
              <a:effectLst/>
              <a:latin typeface="+mj-lt"/>
              <a:ea typeface="Calibri" panose="020F0502020204030204" pitchFamily="34" charset="0"/>
              <a:cs typeface="Times New Roman" panose="02020603050405020304" pitchFamily="18" charset="0"/>
            </a:endParaRPr>
          </a:p>
          <a:p>
            <a:pPr>
              <a:spcBef>
                <a:spcPts val="0"/>
              </a:spcBef>
            </a:pPr>
            <a:r>
              <a:rPr lang="es-MX" sz="1800" dirty="0">
                <a:effectLst/>
                <a:latin typeface="+mj-lt"/>
                <a:ea typeface="Calibri" panose="020F0502020204030204" pitchFamily="34" charset="0"/>
                <a:cs typeface="Times New Roman" panose="02020603050405020304" pitchFamily="18" charset="0"/>
              </a:rPr>
              <a:t>Entrega definitiva cuando no se ordenó en sentencia </a:t>
            </a:r>
            <a:endParaRPr lang="en-US" sz="1800" dirty="0">
              <a:effectLst/>
              <a:latin typeface="+mj-l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62671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13A2FF2-8A67-E3ED-DEEC-A94C288DEBF2}"/>
              </a:ext>
            </a:extLst>
          </p:cNvPr>
          <p:cNvSpPr>
            <a:spLocks noGrp="1"/>
          </p:cNvSpPr>
          <p:nvPr>
            <p:ph idx="1"/>
          </p:nvPr>
        </p:nvSpPr>
        <p:spPr>
          <a:xfrm>
            <a:off x="1451579" y="765810"/>
            <a:ext cx="9603275" cy="5052060"/>
          </a:xfrm>
        </p:spPr>
        <p:txBody>
          <a:bodyPr>
            <a:normAutofit fontScale="85000" lnSpcReduction="20000"/>
          </a:bodyPr>
          <a:lstStyle/>
          <a:p>
            <a:pPr marL="0" indent="0">
              <a:spcBef>
                <a:spcPts val="0"/>
              </a:spcBef>
              <a:buNone/>
            </a:pPr>
            <a:endParaRPr lang="es-CO" dirty="0">
              <a:latin typeface="+mj-lt"/>
            </a:endParaRPr>
          </a:p>
          <a:p>
            <a:pPr marL="0" indent="0" algn="ctr">
              <a:spcBef>
                <a:spcPts val="0"/>
              </a:spcBef>
              <a:buNone/>
            </a:pPr>
            <a:r>
              <a:rPr lang="es-CO" dirty="0">
                <a:latin typeface="+mj-lt"/>
              </a:rPr>
              <a:t>FUNCIÓN DE CONOCIMIENTO:</a:t>
            </a:r>
          </a:p>
          <a:p>
            <a:pPr marL="0" indent="0">
              <a:spcBef>
                <a:spcPts val="0"/>
              </a:spcBef>
              <a:buNone/>
            </a:pPr>
            <a:endParaRPr lang="es-MX" sz="18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900" dirty="0">
                <a:effectLst/>
                <a:latin typeface="+mj-lt"/>
                <a:ea typeface="Calibri" panose="020F0502020204030204" pitchFamily="34" charset="0"/>
                <a:cs typeface="Times New Roman" panose="02020603050405020304" pitchFamily="18" charset="0"/>
              </a:rPr>
              <a:t>ACUSACIÓN: Reconocimiento de víctimas (SP2911-2022)</a:t>
            </a:r>
            <a:endParaRPr lang="en-US" sz="1900" dirty="0">
              <a:effectLst/>
              <a:latin typeface="+mj-lt"/>
              <a:ea typeface="Calibri" panose="020F0502020204030204" pitchFamily="34" charset="0"/>
              <a:cs typeface="Times New Roman" panose="02020603050405020304" pitchFamily="18" charset="0"/>
            </a:endParaRPr>
          </a:p>
          <a:p>
            <a:pPr>
              <a:spcBef>
                <a:spcPts val="0"/>
              </a:spcBef>
            </a:pPr>
            <a:endParaRPr lang="en-US" sz="19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900" dirty="0">
                <a:effectLst/>
                <a:latin typeface="+mj-lt"/>
                <a:ea typeface="Calibri" panose="020F0502020204030204" pitchFamily="34" charset="0"/>
                <a:cs typeface="Times New Roman" panose="02020603050405020304" pitchFamily="18" charset="0"/>
              </a:rPr>
              <a:t>CONCENTRADA: Debido agotamiento de todas las etapas (descubrimiento, enunciación y solicitud de pruebas). AP5785-2015 (Rad. 46.153)</a:t>
            </a:r>
            <a:r>
              <a:rPr lang="es-MX" sz="1900" dirty="0">
                <a:latin typeface="+mj-lt"/>
                <a:ea typeface="Calibri" panose="020F0502020204030204" pitchFamily="34" charset="0"/>
                <a:cs typeface="Times New Roman" panose="02020603050405020304" pitchFamily="18" charset="0"/>
              </a:rPr>
              <a:t>.</a:t>
            </a:r>
            <a:endParaRPr lang="en-US" sz="1900" dirty="0">
              <a:effectLst/>
              <a:latin typeface="+mj-lt"/>
              <a:ea typeface="Calibri" panose="020F0502020204030204" pitchFamily="34" charset="0"/>
              <a:cs typeface="Times New Roman" panose="02020603050405020304" pitchFamily="18" charset="0"/>
            </a:endParaRPr>
          </a:p>
          <a:p>
            <a:pPr marL="457200">
              <a:spcBef>
                <a:spcPts val="0"/>
              </a:spcBef>
            </a:pPr>
            <a:endParaRPr lang="en-US" sz="19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900" dirty="0">
                <a:effectLst/>
                <a:latin typeface="+mj-lt"/>
                <a:ea typeface="Calibri" panose="020F0502020204030204" pitchFamily="34" charset="0"/>
                <a:cs typeface="Times New Roman" panose="02020603050405020304" pitchFamily="18" charset="0"/>
              </a:rPr>
              <a:t>PREPARATORIA: Alegación de pertinencia. AP948-2018 (Rad. 51882)			</a:t>
            </a:r>
            <a:endParaRPr lang="en-US" sz="1900" dirty="0">
              <a:effectLst/>
              <a:latin typeface="+mj-lt"/>
              <a:ea typeface="Calibri" panose="020F0502020204030204" pitchFamily="34" charset="0"/>
              <a:cs typeface="Times New Roman" panose="02020603050405020304" pitchFamily="18" charset="0"/>
            </a:endParaRPr>
          </a:p>
          <a:p>
            <a:pPr marL="457200">
              <a:spcBef>
                <a:spcPts val="0"/>
              </a:spcBef>
            </a:pPr>
            <a:endParaRPr lang="en-US" sz="19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900" dirty="0">
                <a:effectLst/>
                <a:latin typeface="+mj-lt"/>
                <a:ea typeface="Calibri" panose="020F0502020204030204" pitchFamily="34" charset="0"/>
                <a:cs typeface="Times New Roman" panose="02020603050405020304" pitchFamily="18" charset="0"/>
              </a:rPr>
              <a:t>JUICIO ORAL:</a:t>
            </a:r>
            <a:endParaRPr lang="en-US" sz="1900" dirty="0">
              <a:effectLst/>
              <a:latin typeface="+mj-lt"/>
              <a:ea typeface="Calibri" panose="020F0502020204030204" pitchFamily="34" charset="0"/>
              <a:cs typeface="Times New Roman" panose="02020603050405020304" pitchFamily="18" charset="0"/>
            </a:endParaRPr>
          </a:p>
          <a:p>
            <a:pPr>
              <a:spcBef>
                <a:spcPts val="0"/>
              </a:spcBef>
            </a:pPr>
            <a:endParaRPr lang="en-US" sz="19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900" dirty="0">
                <a:effectLst/>
                <a:latin typeface="+mj-lt"/>
                <a:ea typeface="Calibri" panose="020F0502020204030204" pitchFamily="34" charset="0"/>
                <a:cs typeface="Times New Roman" panose="02020603050405020304" pitchFamily="18" charset="0"/>
              </a:rPr>
              <a:t>Estipulaciones (SP3215</a:t>
            </a:r>
            <a:r>
              <a:rPr lang="es-CO" sz="1900" dirty="0">
                <a:effectLst/>
                <a:latin typeface="+mj-lt"/>
                <a:ea typeface="Calibri" panose="020F0502020204030204" pitchFamily="34" charset="0"/>
                <a:cs typeface="Times New Roman" panose="02020603050405020304" pitchFamily="18" charset="0"/>
              </a:rPr>
              <a:t>-2022)</a:t>
            </a:r>
            <a:endParaRPr lang="en-US" sz="19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900" dirty="0">
                <a:effectLst/>
                <a:latin typeface="+mj-lt"/>
                <a:ea typeface="Calibri" panose="020F0502020204030204" pitchFamily="34" charset="0"/>
                <a:cs typeface="Times New Roman" panose="02020603050405020304" pitchFamily="18" charset="0"/>
              </a:rPr>
              <a:t>Debido proceso de la prueba pericial (Rad. SP3960-2022)</a:t>
            </a:r>
            <a:endParaRPr lang="en-US" sz="19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900" dirty="0">
                <a:effectLst/>
                <a:latin typeface="+mj-lt"/>
                <a:ea typeface="Calibri" panose="020F0502020204030204" pitchFamily="34" charset="0"/>
                <a:cs typeface="Times New Roman" panose="02020603050405020304" pitchFamily="18" charset="0"/>
              </a:rPr>
              <a:t>Reconocimiento fotográfico (AP5158-2022)</a:t>
            </a:r>
            <a:endParaRPr lang="en-US" sz="1900" dirty="0">
              <a:effectLst/>
              <a:latin typeface="+mj-lt"/>
              <a:ea typeface="Calibri" panose="020F0502020204030204" pitchFamily="34" charset="0"/>
              <a:cs typeface="Times New Roman" panose="02020603050405020304" pitchFamily="18" charset="0"/>
            </a:endParaRPr>
          </a:p>
          <a:p>
            <a:pPr marL="342900" lvl="0" indent="-342900">
              <a:spcBef>
                <a:spcPts val="0"/>
              </a:spcBef>
              <a:buFont typeface="Symbol" panose="05050102010706020507" pitchFamily="18" charset="2"/>
              <a:buChar char=""/>
            </a:pPr>
            <a:r>
              <a:rPr lang="es-MX" sz="1900" dirty="0">
                <a:effectLst/>
                <a:latin typeface="+mj-lt"/>
                <a:ea typeface="Calibri" panose="020F0502020204030204" pitchFamily="34" charset="0"/>
                <a:cs typeface="Times New Roman" panose="02020603050405020304" pitchFamily="18" charset="0"/>
              </a:rPr>
              <a:t>Principio de mejor evidencia y copias digitales (AP3390-2022)</a:t>
            </a:r>
            <a:endParaRPr lang="en-US" sz="1900" dirty="0">
              <a:effectLst/>
              <a:latin typeface="+mj-lt"/>
              <a:ea typeface="Calibri" panose="020F0502020204030204" pitchFamily="34" charset="0"/>
              <a:cs typeface="Times New Roman" panose="02020603050405020304" pitchFamily="18" charset="0"/>
            </a:endParaRPr>
          </a:p>
          <a:p>
            <a:pPr indent="0">
              <a:spcBef>
                <a:spcPts val="0"/>
              </a:spcBef>
              <a:buNone/>
            </a:pPr>
            <a:endParaRPr lang="en-US" sz="19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900" dirty="0">
                <a:effectLst/>
                <a:latin typeface="+mj-lt"/>
                <a:ea typeface="Calibri" panose="020F0502020204030204" pitchFamily="34" charset="0"/>
                <a:cs typeface="Times New Roman" panose="02020603050405020304" pitchFamily="18" charset="0"/>
              </a:rPr>
              <a:t>ALLANAMIENTO:  Validez de la aceptación en el procedimiento abreviado (SP3520-2022)</a:t>
            </a:r>
            <a:endParaRPr lang="en-US" sz="19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n-US" sz="1900" dirty="0">
              <a:effectLst/>
              <a:latin typeface="+mj-lt"/>
              <a:ea typeface="Calibri" panose="020F0502020204030204" pitchFamily="34" charset="0"/>
              <a:cs typeface="Times New Roman" panose="02020603050405020304" pitchFamily="18" charset="0"/>
            </a:endParaRPr>
          </a:p>
          <a:p>
            <a:pPr marL="0" indent="0">
              <a:spcBef>
                <a:spcPts val="0"/>
              </a:spcBef>
              <a:buNone/>
            </a:pPr>
            <a:r>
              <a:rPr lang="es-MX" sz="1900" dirty="0">
                <a:effectLst/>
                <a:latin typeface="+mj-lt"/>
                <a:ea typeface="Calibri" panose="020F0502020204030204" pitchFamily="34" charset="0"/>
                <a:cs typeface="Times New Roman" panose="02020603050405020304" pitchFamily="18" charset="0"/>
              </a:rPr>
              <a:t>PRECLUSIÓN:  Causales antes de iniciar audiencia de acusación y la concentrada.</a:t>
            </a:r>
            <a:endParaRPr lang="en-US" sz="1900" dirty="0">
              <a:effectLst/>
              <a:latin typeface="+mj-lt"/>
              <a:ea typeface="Calibri" panose="020F0502020204030204" pitchFamily="34" charset="0"/>
              <a:cs typeface="Times New Roman" panose="02020603050405020304" pitchFamily="18" charset="0"/>
            </a:endParaRPr>
          </a:p>
          <a:p>
            <a:pPr marL="0" indent="0">
              <a:buNone/>
            </a:pPr>
            <a:endParaRPr lang="es-CO" dirty="0"/>
          </a:p>
          <a:p>
            <a:pPr marL="0" indent="0">
              <a:buNone/>
            </a:pPr>
            <a:endParaRPr lang="en-US" dirty="0"/>
          </a:p>
        </p:txBody>
      </p:sp>
    </p:spTree>
    <p:extLst>
      <p:ext uri="{BB962C8B-B14F-4D97-AF65-F5344CB8AC3E}">
        <p14:creationId xmlns:p14="http://schemas.microsoft.com/office/powerpoint/2010/main" val="4080523020"/>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1103</TotalTime>
  <Words>1016</Words>
  <Application>Microsoft Office PowerPoint</Application>
  <PresentationFormat>Panorámica</PresentationFormat>
  <Paragraphs>101</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Gill Sans MT</vt:lpstr>
      <vt:lpstr>Symbol</vt:lpstr>
      <vt:lpstr>Galería</vt:lpstr>
      <vt:lpstr>Dirección de audiencias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CAPACIDAD PARA SER PARTE EN EL PROCESO PENAL</dc:title>
  <dc:creator>CSJ</dc:creator>
  <cp:lastModifiedBy>JOSE MEJIA MEJIA</cp:lastModifiedBy>
  <cp:revision>90</cp:revision>
  <dcterms:created xsi:type="dcterms:W3CDTF">2023-02-20T16:54:43Z</dcterms:created>
  <dcterms:modified xsi:type="dcterms:W3CDTF">2023-09-27T16:44:45Z</dcterms:modified>
</cp:coreProperties>
</file>