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8" r:id="rId4"/>
    <p:sldId id="279" r:id="rId5"/>
    <p:sldId id="277" r:id="rId6"/>
    <p:sldId id="276" r:id="rId7"/>
    <p:sldId id="281" r:id="rId8"/>
    <p:sldId id="280" r:id="rId9"/>
    <p:sldId id="284" r:id="rId10"/>
    <p:sldId id="274" r:id="rId11"/>
    <p:sldId id="283" r:id="rId12"/>
    <p:sldId id="282" r:id="rId13"/>
    <p:sldId id="25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 MEJIA MEJIA" initials="JM" lastIdx="1" clrIdx="0">
    <p:extLst>
      <p:ext uri="{19B8F6BF-5375-455C-9EA6-DF929625EA0E}">
        <p15:presenceInfo xmlns:p15="http://schemas.microsoft.com/office/powerpoint/2012/main" userId="391f9f45ab3875e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25/10/2023</a:t>
            </a:fld>
            <a:endParaRPr lang="es-CO"/>
          </a:p>
        </p:txBody>
      </p:sp>
      <p:sp>
        <p:nvSpPr>
          <p:cNvPr id="5" name="Footer Placeholder 4"/>
          <p:cNvSpPr>
            <a:spLocks noGrp="1"/>
          </p:cNvSpPr>
          <p:nvPr>
            <p:ph type="ftr" sz="quarter" idx="11"/>
          </p:nvPr>
        </p:nvSpPr>
        <p:spPr>
          <a:xfrm>
            <a:off x="2416500" y="329307"/>
            <a:ext cx="4973915" cy="309201"/>
          </a:xfrm>
        </p:spPr>
        <p:txBody>
          <a:bodyPr/>
          <a:lstStyle/>
          <a:p>
            <a:endParaRPr lang="es-CO"/>
          </a:p>
        </p:txBody>
      </p:sp>
      <p:sp>
        <p:nvSpPr>
          <p:cNvPr id="6" name="Slide Number Placeholder 5"/>
          <p:cNvSpPr>
            <a:spLocks noGrp="1"/>
          </p:cNvSpPr>
          <p:nvPr>
            <p:ph type="sldNum" sz="quarter" idx="12"/>
          </p:nvPr>
        </p:nvSpPr>
        <p:spPr>
          <a:xfrm>
            <a:off x="1437664" y="798973"/>
            <a:ext cx="811019" cy="503578"/>
          </a:xfrm>
        </p:spPr>
        <p:txBody>
          <a:bodyPr/>
          <a:lstStyle/>
          <a:p>
            <a:fld id="{E25A8DB4-FD66-425B-A2C3-6A8C9B5C6945}" type="slidenum">
              <a:rPr lang="es-CO" smtClean="0"/>
              <a:t>‹Nº›</a:t>
            </a:fld>
            <a:endParaRPr lang="es-CO"/>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9911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25/10/2023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1963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25/10/2023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222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25/10/2023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40756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AD218B7A-B0BA-4152-AF51-AC92194DACDE}" type="datetimeFigureOut">
              <a:rPr lang="es-CO" smtClean="0"/>
              <a:t>25/10/2023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5158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D218B7A-B0BA-4152-AF51-AC92194DACDE}" type="datetimeFigureOut">
              <a:rPr lang="es-CO" smtClean="0"/>
              <a:t>25/10/2023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5A8DB4-FD66-425B-A2C3-6A8C9B5C6945}" type="slidenum">
              <a:rPr lang="es-CO" smtClean="0"/>
              <a:t>‹Nº›</a:t>
            </a:fld>
            <a:endParaRPr lang="es-CO"/>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49819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D218B7A-B0BA-4152-AF51-AC92194DACDE}" type="datetimeFigureOut">
              <a:rPr lang="es-CO" smtClean="0"/>
              <a:t>25/10/2023</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25A8DB4-FD66-425B-A2C3-6A8C9B5C6945}" type="slidenum">
              <a:rPr lang="es-CO" smtClean="0"/>
              <a:t>‹Nº›</a:t>
            </a:fld>
            <a:endParaRPr lang="es-CO"/>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699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D218B7A-B0BA-4152-AF51-AC92194DACDE}" type="datetimeFigureOut">
              <a:rPr lang="es-CO" smtClean="0"/>
              <a:t>25/10/2023</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25A8DB4-FD66-425B-A2C3-6A8C9B5C6945}" type="slidenum">
              <a:rPr lang="es-CO" smtClean="0"/>
              <a:t>‹Nº›</a:t>
            </a:fld>
            <a:endParaRPr lang="es-CO"/>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534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18B7A-B0BA-4152-AF51-AC92194DACDE}" type="datetimeFigureOut">
              <a:rPr lang="es-CO" smtClean="0"/>
              <a:t>25/10/2023</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25A8DB4-FD66-425B-A2C3-6A8C9B5C6945}" type="slidenum">
              <a:rPr lang="es-CO" smtClean="0"/>
              <a:t>‹Nº›</a:t>
            </a:fld>
            <a:endParaRPr lang="es-CO"/>
          </a:p>
        </p:txBody>
      </p:sp>
    </p:spTree>
    <p:extLst>
      <p:ext uri="{BB962C8B-B14F-4D97-AF65-F5344CB8AC3E}">
        <p14:creationId xmlns:p14="http://schemas.microsoft.com/office/powerpoint/2010/main" val="3864704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AD218B7A-B0BA-4152-AF51-AC92194DACDE}" type="datetimeFigureOut">
              <a:rPr lang="es-CO" smtClean="0"/>
              <a:t>25/10/2023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5A8DB4-FD66-425B-A2C3-6A8C9B5C6945}" type="slidenum">
              <a:rPr lang="es-CO" smtClean="0"/>
              <a:t>‹Nº›</a:t>
            </a:fld>
            <a:endParaRPr lang="es-CO"/>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78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D218B7A-B0BA-4152-AF51-AC92194DACDE}" type="datetimeFigureOut">
              <a:rPr lang="es-CO" smtClean="0"/>
              <a:t>25/10/2023</a:t>
            </a:fld>
            <a:endParaRPr lang="es-CO"/>
          </a:p>
        </p:txBody>
      </p:sp>
      <p:sp>
        <p:nvSpPr>
          <p:cNvPr id="6" name="Footer Placeholder 5"/>
          <p:cNvSpPr>
            <a:spLocks noGrp="1"/>
          </p:cNvSpPr>
          <p:nvPr>
            <p:ph type="ftr" sz="quarter" idx="11"/>
          </p:nvPr>
        </p:nvSpPr>
        <p:spPr>
          <a:xfrm>
            <a:off x="1447382" y="318640"/>
            <a:ext cx="5541004" cy="320931"/>
          </a:xfrm>
        </p:spPr>
        <p:txBody>
          <a:bodyPr/>
          <a:lstStyle/>
          <a:p>
            <a:endParaRPr lang="es-CO"/>
          </a:p>
        </p:txBody>
      </p:sp>
      <p:sp>
        <p:nvSpPr>
          <p:cNvPr id="7" name="Slide Number Placeholder 6"/>
          <p:cNvSpPr>
            <a:spLocks noGrp="1"/>
          </p:cNvSpPr>
          <p:nvPr>
            <p:ph type="sldNum" sz="quarter" idx="12"/>
          </p:nvPr>
        </p:nvSpPr>
        <p:spPr/>
        <p:txBody>
          <a:bodyPr/>
          <a:lstStyle/>
          <a:p>
            <a:fld id="{E25A8DB4-FD66-425B-A2C3-6A8C9B5C6945}" type="slidenum">
              <a:rPr lang="es-CO" smtClean="0"/>
              <a:t>‹Nº›</a:t>
            </a:fld>
            <a:endParaRPr lang="es-CO"/>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0383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D218B7A-B0BA-4152-AF51-AC92194DACDE}" type="datetimeFigureOut">
              <a:rPr lang="es-CO" smtClean="0"/>
              <a:t>25/10/2023</a:t>
            </a:fld>
            <a:endParaRPr lang="es-CO"/>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25A8DB4-FD66-425B-A2C3-6A8C9B5C6945}" type="slidenum">
              <a:rPr lang="es-CO" smtClean="0"/>
              <a:t>‹Nº›</a:t>
            </a:fld>
            <a:endParaRPr lang="es-CO"/>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083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126E9-E619-4172-852A-DD59209D9BD3}"/>
              </a:ext>
            </a:extLst>
          </p:cNvPr>
          <p:cNvSpPr>
            <a:spLocks noGrp="1"/>
          </p:cNvSpPr>
          <p:nvPr>
            <p:ph type="ctrTitle"/>
          </p:nvPr>
        </p:nvSpPr>
        <p:spPr/>
        <p:txBody>
          <a:bodyPr>
            <a:normAutofit/>
          </a:bodyPr>
          <a:lstStyle/>
          <a:p>
            <a:r>
              <a:rPr lang="es-MX" sz="4000" b="1" dirty="0"/>
              <a:t>Dirección de audiencias</a:t>
            </a:r>
            <a:endParaRPr lang="es-CO" sz="4000" b="1" dirty="0"/>
          </a:p>
        </p:txBody>
      </p:sp>
      <p:sp>
        <p:nvSpPr>
          <p:cNvPr id="3" name="Subtítulo 2">
            <a:extLst>
              <a:ext uri="{FF2B5EF4-FFF2-40B4-BE49-F238E27FC236}">
                <a16:creationId xmlns:a16="http://schemas.microsoft.com/office/drawing/2014/main" id="{D1C5AA3F-FF96-4E70-A956-259FBF7F6C0C}"/>
              </a:ext>
            </a:extLst>
          </p:cNvPr>
          <p:cNvSpPr>
            <a:spLocks noGrp="1"/>
          </p:cNvSpPr>
          <p:nvPr>
            <p:ph type="subTitle" idx="1"/>
          </p:nvPr>
        </p:nvSpPr>
        <p:spPr/>
        <p:txBody>
          <a:bodyPr>
            <a:normAutofit/>
          </a:bodyPr>
          <a:lstStyle/>
          <a:p>
            <a:r>
              <a:rPr lang="es-MX" sz="2000" dirty="0"/>
              <a:t>Conversatorio penal Quindío, OCTUBRE 25 de 2023</a:t>
            </a:r>
            <a:endParaRPr lang="es-CO" sz="2000" dirty="0"/>
          </a:p>
        </p:txBody>
      </p:sp>
      <p:sp>
        <p:nvSpPr>
          <p:cNvPr id="5" name="AutoShape 6" descr="2022 - Rama Judicial">
            <a:extLst>
              <a:ext uri="{FF2B5EF4-FFF2-40B4-BE49-F238E27FC236}">
                <a16:creationId xmlns:a16="http://schemas.microsoft.com/office/drawing/2014/main" id="{29AEFF5C-324F-4CDD-A859-7F7E6FEE1EB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32" name="Picture 8" descr="2022 - Rama Judicial">
            <a:extLst>
              <a:ext uri="{FF2B5EF4-FFF2-40B4-BE49-F238E27FC236}">
                <a16:creationId xmlns:a16="http://schemas.microsoft.com/office/drawing/2014/main" id="{1B48A04E-2EA7-440F-90E0-CA6ADF1E5B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594" y="697082"/>
            <a:ext cx="2844369" cy="892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424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B93AF18-6A52-B11C-1A84-448583438DF0}"/>
              </a:ext>
            </a:extLst>
          </p:cNvPr>
          <p:cNvSpPr>
            <a:spLocks noGrp="1"/>
          </p:cNvSpPr>
          <p:nvPr>
            <p:ph idx="1"/>
          </p:nvPr>
        </p:nvSpPr>
        <p:spPr>
          <a:xfrm>
            <a:off x="1451579" y="514350"/>
            <a:ext cx="9603275" cy="5269230"/>
          </a:xfrm>
        </p:spPr>
        <p:txBody>
          <a:bodyPr>
            <a:normAutofit fontScale="77500" lnSpcReduction="20000"/>
          </a:bodyPr>
          <a:lstStyle/>
          <a:p>
            <a:pPr marL="0" indent="0" algn="ctr">
              <a:spcBef>
                <a:spcPts val="0"/>
              </a:spcBef>
              <a:buNone/>
            </a:pPr>
            <a:r>
              <a:rPr lang="es-CO" sz="4800" b="1" dirty="0">
                <a:latin typeface="+mj-lt"/>
              </a:rPr>
              <a:t>FUNCIÓN DE CONOCIMIENTO</a:t>
            </a:r>
          </a:p>
          <a:p>
            <a:pPr marL="0" indent="0" algn="ctr">
              <a:spcBef>
                <a:spcPts val="0"/>
              </a:spcBef>
              <a:buNone/>
            </a:pPr>
            <a:r>
              <a:rPr lang="en-US" sz="3000" dirty="0"/>
              <a:t>JUICIO ORAL – ESTIPULACIONES </a:t>
            </a:r>
          </a:p>
          <a:p>
            <a:pPr marL="0" indent="0" algn="just">
              <a:lnSpc>
                <a:spcPct val="100000"/>
              </a:lnSpc>
              <a:spcBef>
                <a:spcPts val="0"/>
              </a:spcBef>
              <a:buNone/>
            </a:pPr>
            <a:endParaRPr lang="en-US" dirty="0"/>
          </a:p>
          <a:p>
            <a:pPr marL="0" indent="0" algn="just">
              <a:lnSpc>
                <a:spcPct val="100000"/>
              </a:lnSpc>
              <a:spcBef>
                <a:spcPts val="0"/>
              </a:spcBef>
              <a:buNone/>
            </a:pPr>
            <a:r>
              <a:rPr lang="es-MX" sz="1800" dirty="0">
                <a:effectLst/>
                <a:latin typeface="Arial" panose="020B0604020202020204" pitchFamily="34" charset="0"/>
                <a:ea typeface="Calibri" panose="020F0502020204030204" pitchFamily="34" charset="0"/>
              </a:rPr>
              <a:t>SP1960-2022, Rad. 49.981. M.P Fabio </a:t>
            </a:r>
            <a:r>
              <a:rPr lang="es-MX" sz="1800" dirty="0" err="1">
                <a:effectLst/>
                <a:latin typeface="Arial" panose="020B0604020202020204" pitchFamily="34" charset="0"/>
                <a:ea typeface="Calibri" panose="020F0502020204030204" pitchFamily="34" charset="0"/>
              </a:rPr>
              <a:t>Ospitia</a:t>
            </a:r>
            <a:r>
              <a:rPr lang="es-MX" sz="1800" dirty="0">
                <a:effectLst/>
                <a:latin typeface="Arial" panose="020B0604020202020204" pitchFamily="34" charset="0"/>
                <a:ea typeface="Calibri" panose="020F0502020204030204" pitchFamily="34" charset="0"/>
              </a:rPr>
              <a:t> Garzón</a:t>
            </a:r>
            <a:r>
              <a:rPr lang="en-US" sz="1800" dirty="0">
                <a:effectLst/>
                <a:latin typeface="Arial" panose="020B0604020202020204" pitchFamily="34" charset="0"/>
                <a:ea typeface="Calibri" panose="020F0502020204030204" pitchFamily="34" charset="0"/>
              </a:rPr>
              <a:t>. </a:t>
            </a:r>
            <a:r>
              <a:rPr lang="es-MX" sz="1800" dirty="0">
                <a:effectLst/>
                <a:latin typeface="Arial" panose="020B0604020202020204" pitchFamily="34" charset="0"/>
                <a:ea typeface="Calibri" panose="020F0502020204030204" pitchFamily="34" charset="0"/>
              </a:rPr>
              <a:t>No puede estipularse un hecho que contradiga los HJR. </a:t>
            </a:r>
            <a:endParaRPr lang="en-US" sz="1800" dirty="0">
              <a:effectLst/>
              <a:latin typeface="Arial" panose="020B0604020202020204" pitchFamily="34" charset="0"/>
              <a:ea typeface="Calibri" panose="020F0502020204030204" pitchFamily="34" charset="0"/>
            </a:endParaRPr>
          </a:p>
          <a:p>
            <a:pPr marL="0" indent="0" algn="just">
              <a:lnSpc>
                <a:spcPct val="100000"/>
              </a:lnSpc>
              <a:spcBef>
                <a:spcPts val="0"/>
              </a:spcBef>
              <a:buNone/>
            </a:pPr>
            <a:endParaRPr lang="en-US" sz="1800" dirty="0">
              <a:latin typeface="Arial" panose="020B0604020202020204" pitchFamily="34" charset="0"/>
              <a:ea typeface="Calibri" panose="020F0502020204030204" pitchFamily="34" charset="0"/>
            </a:endParaRPr>
          </a:p>
          <a:p>
            <a:pPr marL="0" indent="0" algn="just">
              <a:lnSpc>
                <a:spcPct val="107000"/>
              </a:lnSpc>
              <a:spcAft>
                <a:spcPts val="800"/>
              </a:spcAft>
              <a:buNone/>
            </a:pPr>
            <a:r>
              <a:rPr lang="es-MX" sz="1800" i="1" dirty="0">
                <a:effectLst/>
                <a:latin typeface="Arial" panose="020B0604020202020204" pitchFamily="34" charset="0"/>
                <a:ea typeface="Calibri" panose="020F0502020204030204" pitchFamily="34" charset="0"/>
                <a:cs typeface="Times New Roman" panose="02020603050405020304" pitchFamily="18" charset="0"/>
              </a:rPr>
              <a:t>“</a:t>
            </a:r>
            <a:r>
              <a:rPr lang="es-CO" sz="1800" i="1" dirty="0">
                <a:effectLst/>
                <a:latin typeface="Arial" panose="020B0604020202020204" pitchFamily="34" charset="0"/>
                <a:ea typeface="Calibri" panose="020F0502020204030204" pitchFamily="34" charset="0"/>
                <a:cs typeface="Times New Roman" panose="02020603050405020304" pitchFamily="18" charset="0"/>
              </a:rPr>
              <a:t>Confrontado el contenido de la acusación, la Sala encuentra que las partes, al convenir en la estipulación número 12, declarar probado «que el acusado se encontraba al interior de su residencia en el momento en que el </a:t>
            </a:r>
            <a:r>
              <a:rPr lang="es-CO" sz="1800" i="1" dirty="0" err="1">
                <a:effectLst/>
                <a:latin typeface="Arial" panose="020B0604020202020204" pitchFamily="34" charset="0"/>
                <a:ea typeface="Calibri" panose="020F0502020204030204" pitchFamily="34" charset="0"/>
                <a:cs typeface="Times New Roman" panose="02020603050405020304" pitchFamily="18" charset="0"/>
              </a:rPr>
              <a:t>caguán</a:t>
            </a:r>
            <a:r>
              <a:rPr lang="es-CO" sz="1800" i="1" dirty="0">
                <a:effectLst/>
                <a:latin typeface="Arial" panose="020B0604020202020204" pitchFamily="34" charset="0"/>
                <a:ea typeface="Calibri" panose="020F0502020204030204" pitchFamily="34" charset="0"/>
                <a:cs typeface="Times New Roman" panose="02020603050405020304" pitchFamily="18" charset="0"/>
              </a:rPr>
              <a:t> disparó contra Jherson», negaron los fundamentos fácticos de la acusación, pues de los hechos jurídicamente relevantes hacía parte la afirmación de que MICHAEL ESTEBAN GONZÁLEZ PÉREZ «acompañaba» al coprocesado cuando se presentaron los disparos.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1800" i="1" dirty="0">
                <a:effectLst/>
                <a:latin typeface="Arial" panose="020B0604020202020204" pitchFamily="34" charset="0"/>
                <a:ea typeface="Calibri" panose="020F0502020204030204" pitchFamily="34" charset="0"/>
                <a:cs typeface="Times New Roman" panose="02020603050405020304" pitchFamily="18" charset="0"/>
              </a:rPr>
              <a:t>Adicionalmente a esto, terminaron estipulando la ausencia de responsabilidad del procesado en los hechos, pues si se encontraba en un sitio distinto del lugar de comisión del delito, la consecuencia que se sigue es que no podía ser coautor del homicidio ni del porte de armas. Se recuerda que la Fiscalía acusó a MICHAEL ESTEBAN GONZÁLEZ PÉREZ como coautor de estos dos delitos, sustentada en que «acompañaba» al coprocesado Carlos Humberto Ríos Arias cuando éste accionó el arma de fuego contra Jherson Fernando Espinosa Rico.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1800" i="1" dirty="0">
                <a:effectLst/>
                <a:latin typeface="Arial" panose="020B0604020202020204" pitchFamily="34" charset="0"/>
                <a:ea typeface="Calibri" panose="020F0502020204030204" pitchFamily="34" charset="0"/>
                <a:cs typeface="Times New Roman" panose="02020603050405020304" pitchFamily="18" charset="0"/>
              </a:rPr>
              <a:t>Esta estipulación contraviene varias reglas de imprescindible observancia en la realización de las estipulaciones probatorias, pues, (i) niega los hechos jurídicamente relevantes de la acusación (que el procesado acompañaba al autor material del hecho), (</a:t>
            </a:r>
            <a:r>
              <a:rPr lang="es-CO" sz="1800" i="1" dirty="0" err="1">
                <a:effectLst/>
                <a:latin typeface="Arial" panose="020B0604020202020204" pitchFamily="34" charset="0"/>
                <a:ea typeface="Calibri" panose="020F0502020204030204" pitchFamily="34" charset="0"/>
                <a:cs typeface="Times New Roman" panose="02020603050405020304" pitchFamily="18" charset="0"/>
              </a:rPr>
              <a:t>ii</a:t>
            </a:r>
            <a:r>
              <a:rPr lang="es-CO" sz="1800" i="1" dirty="0">
                <a:effectLst/>
                <a:latin typeface="Arial" panose="020B0604020202020204" pitchFamily="34" charset="0"/>
                <a:ea typeface="Calibri" panose="020F0502020204030204" pitchFamily="34" charset="0"/>
                <a:cs typeface="Times New Roman" panose="02020603050405020304" pitchFamily="18" charset="0"/>
              </a:rPr>
              <a:t>) recayó sobre un aspecto que era objeto de abierta controversia en el proceso, y (</a:t>
            </a:r>
            <a:r>
              <a:rPr lang="es-CO" sz="1800" i="1" dirty="0" err="1">
                <a:effectLst/>
                <a:latin typeface="Arial" panose="020B0604020202020204" pitchFamily="34" charset="0"/>
                <a:ea typeface="Calibri" panose="020F0502020204030204" pitchFamily="34" charset="0"/>
                <a:cs typeface="Times New Roman" panose="02020603050405020304" pitchFamily="18" charset="0"/>
              </a:rPr>
              <a:t>iii</a:t>
            </a:r>
            <a:r>
              <a:rPr lang="es-CO" sz="1800" i="1" dirty="0">
                <a:effectLst/>
                <a:latin typeface="Arial" panose="020B0604020202020204" pitchFamily="34" charset="0"/>
                <a:ea typeface="Calibri" panose="020F0502020204030204" pitchFamily="34" charset="0"/>
                <a:cs typeface="Times New Roman" panose="02020603050405020304" pitchFamily="18" charset="0"/>
              </a:rPr>
              <a:t>) exime de toda responsabilidad al procesado, resultando, por tanto, abiertamente ilegal”.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en-US" dirty="0"/>
          </a:p>
        </p:txBody>
      </p:sp>
    </p:spTree>
    <p:extLst>
      <p:ext uri="{BB962C8B-B14F-4D97-AF65-F5344CB8AC3E}">
        <p14:creationId xmlns:p14="http://schemas.microsoft.com/office/powerpoint/2010/main" val="451518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9A2EDCD-9838-57DE-0ACD-1BA16616CD5F}"/>
              </a:ext>
            </a:extLst>
          </p:cNvPr>
          <p:cNvSpPr>
            <a:spLocks noGrp="1"/>
          </p:cNvSpPr>
          <p:nvPr>
            <p:ph idx="1"/>
          </p:nvPr>
        </p:nvSpPr>
        <p:spPr>
          <a:xfrm>
            <a:off x="1040131" y="228600"/>
            <a:ext cx="10014724" cy="5795010"/>
          </a:xfrm>
        </p:spPr>
        <p:txBody>
          <a:bodyPr>
            <a:normAutofit fontScale="77500" lnSpcReduction="20000"/>
          </a:bodyPr>
          <a:lstStyle/>
          <a:p>
            <a:pPr marL="0" indent="0" algn="ctr">
              <a:spcBef>
                <a:spcPts val="0"/>
              </a:spcBef>
              <a:buNone/>
            </a:pPr>
            <a:r>
              <a:rPr lang="es-CO" sz="3600" b="1" dirty="0">
                <a:latin typeface="+mj-lt"/>
              </a:rPr>
              <a:t>FUNCIÓN DE CONOCIMIENTO</a:t>
            </a:r>
          </a:p>
          <a:p>
            <a:pPr marL="0" indent="0" algn="ctr">
              <a:spcBef>
                <a:spcPts val="0"/>
              </a:spcBef>
              <a:buNone/>
            </a:pPr>
            <a:r>
              <a:rPr lang="en-US" sz="2000" dirty="0">
                <a:latin typeface="+mj-lt"/>
              </a:rPr>
              <a:t>JUICIO ORAL – ESTIPULACIONES </a:t>
            </a:r>
          </a:p>
          <a:p>
            <a:pPr marL="0" indent="0">
              <a:lnSpc>
                <a:spcPct val="170000"/>
              </a:lnSpc>
              <a:spcBef>
                <a:spcPts val="0"/>
              </a:spcBef>
              <a:buNone/>
            </a:pPr>
            <a:endParaRPr lang="es-MX" sz="1800" dirty="0">
              <a:effectLst/>
              <a:latin typeface="+mj-lt"/>
              <a:ea typeface="Calibri" panose="020F0502020204030204" pitchFamily="34" charset="0"/>
            </a:endParaRPr>
          </a:p>
          <a:p>
            <a:pPr marL="0" indent="0">
              <a:spcBef>
                <a:spcPts val="0"/>
              </a:spcBef>
              <a:buNone/>
            </a:pPr>
            <a:r>
              <a:rPr lang="es-MX" sz="1800" dirty="0">
                <a:effectLst/>
                <a:latin typeface="+mj-lt"/>
                <a:ea typeface="Calibri" panose="020F0502020204030204" pitchFamily="34" charset="0"/>
              </a:rPr>
              <a:t>AP1671-2022, Rad, 56.252. M.P Gerson Chaverra Castro. IMPUGNACIÓN ESPECIAL. Son ilegales las que se refieren a la inimputabilidad del procesado. </a:t>
            </a:r>
          </a:p>
          <a:p>
            <a:pPr marL="0" indent="0">
              <a:spcBef>
                <a:spcPts val="0"/>
              </a:spcBef>
              <a:buNone/>
            </a:pPr>
            <a:endParaRPr lang="es-MX" sz="1800" dirty="0">
              <a:latin typeface="+mj-lt"/>
              <a:ea typeface="Calibri" panose="020F0502020204030204" pitchFamily="34" charset="0"/>
            </a:endParaRPr>
          </a:p>
          <a:p>
            <a:pPr marL="0" indent="0" algn="just">
              <a:spcBef>
                <a:spcPts val="0"/>
              </a:spcBef>
              <a:buNone/>
            </a:pPr>
            <a:r>
              <a:rPr lang="es-MX" sz="1800" dirty="0">
                <a:effectLst/>
                <a:latin typeface="+mj-lt"/>
                <a:ea typeface="Times New Roman" panose="02020603050405020304" pitchFamily="18" charset="0"/>
              </a:rPr>
              <a:t>“</a:t>
            </a:r>
            <a:r>
              <a:rPr lang="es-CO" sz="1800" spc="10" dirty="0">
                <a:solidFill>
                  <a:srgbClr val="212529"/>
                </a:solidFill>
                <a:effectLst/>
                <a:latin typeface="+mj-lt"/>
                <a:ea typeface="Times New Roman" panose="02020603050405020304" pitchFamily="18" charset="0"/>
              </a:rPr>
              <a:t>Por tanto, corresponde al operador judicial verificar que las estipulaciones, en efecto, no discurran sobre pruebas, sino en punto a hechos jurídicamente relevantes, estén expresadas en términos comprensibles y no desvirtúen la acusación, conlleven aceptación de responsabilidad penal o impliquen renuncia de los derechos fundamentales -como a la no autoincriminación- o a deberes constitucionales de las partes -como el ejercicio de la acción penal-. Aspectos de los cuales se predica la legalidad del convenio probatorio.</a:t>
            </a:r>
            <a:endParaRPr lang="en-US" sz="1800" dirty="0">
              <a:effectLst/>
              <a:latin typeface="+mj-lt"/>
              <a:ea typeface="Times New Roman" panose="02020603050405020304" pitchFamily="18" charset="0"/>
            </a:endParaRPr>
          </a:p>
          <a:p>
            <a:pPr algn="just">
              <a:spcBef>
                <a:spcPts val="0"/>
              </a:spcBef>
            </a:pPr>
            <a:endParaRPr lang="en-US" sz="1800" dirty="0">
              <a:effectLst/>
              <a:latin typeface="+mj-lt"/>
              <a:ea typeface="Times New Roman" panose="02020603050405020304" pitchFamily="18" charset="0"/>
            </a:endParaRPr>
          </a:p>
          <a:p>
            <a:pPr marL="0" indent="0" algn="just">
              <a:spcBef>
                <a:spcPts val="0"/>
              </a:spcBef>
              <a:buNone/>
            </a:pPr>
            <a:r>
              <a:rPr lang="es-CO" sz="1800" spc="10" dirty="0">
                <a:solidFill>
                  <a:srgbClr val="212529"/>
                </a:solidFill>
                <a:effectLst/>
                <a:latin typeface="+mj-lt"/>
                <a:ea typeface="Times New Roman" panose="02020603050405020304" pitchFamily="18" charset="0"/>
              </a:rPr>
              <a:t>Ante escenarios en los que no se reúnen dichos presupuestos, corresponde al juez mediar para que las partes precisen el contenido de las estipulaciones, con el cometido de facilitar el debate probatorio, evitando acuerdos sobre pruebas, que por oscuros e indeterminados susciten controversia u obstaculicen la labor judicial al momento de proferir la decisión, así como la continuidad del proceso.</a:t>
            </a:r>
            <a:endParaRPr lang="en-US" sz="1800" dirty="0">
              <a:effectLst/>
              <a:latin typeface="+mj-lt"/>
              <a:ea typeface="Times New Roman" panose="02020603050405020304" pitchFamily="18" charset="0"/>
            </a:endParaRPr>
          </a:p>
          <a:p>
            <a:pPr marL="0" indent="0" algn="just">
              <a:spcBef>
                <a:spcPts val="0"/>
              </a:spcBef>
              <a:buNone/>
            </a:pPr>
            <a:r>
              <a:rPr lang="es-CO" sz="1800" spc="10" dirty="0">
                <a:solidFill>
                  <a:srgbClr val="212529"/>
                </a:solidFill>
                <a:effectLst/>
                <a:latin typeface="+mj-lt"/>
                <a:ea typeface="Times New Roman" panose="02020603050405020304" pitchFamily="18" charset="0"/>
              </a:rPr>
              <a:t> </a:t>
            </a:r>
            <a:endParaRPr lang="en-US" sz="1800" dirty="0">
              <a:effectLst/>
              <a:latin typeface="+mj-lt"/>
              <a:ea typeface="Times New Roman" panose="02020603050405020304" pitchFamily="18" charset="0"/>
            </a:endParaRPr>
          </a:p>
          <a:p>
            <a:pPr marL="0" indent="0" algn="just">
              <a:spcBef>
                <a:spcPts val="0"/>
              </a:spcBef>
              <a:buNone/>
            </a:pPr>
            <a:r>
              <a:rPr lang="es-CO" sz="1800" spc="10" dirty="0">
                <a:solidFill>
                  <a:srgbClr val="212529"/>
                </a:solidFill>
                <a:effectLst/>
                <a:latin typeface="+mj-lt"/>
                <a:ea typeface="Times New Roman" panose="02020603050405020304" pitchFamily="18" charset="0"/>
              </a:rPr>
              <a:t>Si la estipulación probatoria se realiza de conformidad con los lineamientos previstos por la ley y es aprobada por el fallador judicial, será vinculante para las partes y el juez. Por ello, tanto el defensor como la Fiscalía, deberán abstenerse de realizar solicitudes probatorias encaminadas a demostrar hechos amparados por el acuerdo probatorio, al paso que el juez inadmitirá las que se aduzcan con esa finalidad y deberá tener por demostrados los supuestos fácticos que hayan sido debidamente estipulados.</a:t>
            </a:r>
            <a:endParaRPr lang="en-US" sz="1800" dirty="0">
              <a:effectLst/>
              <a:latin typeface="+mj-lt"/>
              <a:ea typeface="Times New Roman" panose="02020603050405020304" pitchFamily="18" charset="0"/>
            </a:endParaRPr>
          </a:p>
          <a:p>
            <a:pPr algn="just">
              <a:spcBef>
                <a:spcPts val="0"/>
              </a:spcBef>
            </a:pPr>
            <a:endParaRPr lang="en-US" sz="1800" dirty="0">
              <a:effectLst/>
              <a:latin typeface="+mj-lt"/>
              <a:ea typeface="Times New Roman" panose="02020603050405020304" pitchFamily="18" charset="0"/>
            </a:endParaRPr>
          </a:p>
          <a:p>
            <a:pPr marL="0" indent="0" algn="just">
              <a:spcBef>
                <a:spcPts val="0"/>
              </a:spcBef>
              <a:buNone/>
            </a:pPr>
            <a:r>
              <a:rPr lang="es-CO" sz="1800" spc="10" dirty="0">
                <a:solidFill>
                  <a:srgbClr val="212529"/>
                </a:solidFill>
                <a:effectLst/>
                <a:latin typeface="+mj-lt"/>
                <a:ea typeface="Times New Roman" panose="02020603050405020304" pitchFamily="18" charset="0"/>
              </a:rPr>
              <a:t>Por el contrario, cuando la estipulación probatoria se confecciona sin miramiento de esos presupuestos, deviene ilegal, dado que puede afectar la estructura del proceso, en cuanto a la determinación de las pruebas que serán decretadas y practicadas en juicio, así como en la decisión que el juez adoptará al momento de valorar el acervo probatorio”. </a:t>
            </a:r>
            <a:endParaRPr lang="en-US" sz="1800" dirty="0">
              <a:effectLst/>
              <a:latin typeface="+mj-lt"/>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8988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58A56EF-FFA9-A183-E885-2A569FAF3478}"/>
              </a:ext>
            </a:extLst>
          </p:cNvPr>
          <p:cNvSpPr>
            <a:spLocks noGrp="1"/>
          </p:cNvSpPr>
          <p:nvPr>
            <p:ph idx="1"/>
          </p:nvPr>
        </p:nvSpPr>
        <p:spPr>
          <a:xfrm>
            <a:off x="1485869" y="758432"/>
            <a:ext cx="9603275" cy="3450613"/>
          </a:xfrm>
        </p:spPr>
        <p:txBody>
          <a:bodyPr/>
          <a:lstStyle/>
          <a:p>
            <a:pPr marL="0" indent="0" algn="ctr">
              <a:buNone/>
            </a:pPr>
            <a:r>
              <a:rPr lang="es-CO" sz="3600" b="1" dirty="0">
                <a:latin typeface="+mj-lt"/>
              </a:rPr>
              <a:t>FUNCIÓN DE CONOCIMIENTO</a:t>
            </a:r>
            <a:br>
              <a:rPr lang="es-CO" sz="3600" b="1" dirty="0">
                <a:latin typeface="+mj-lt"/>
              </a:rPr>
            </a:br>
            <a:r>
              <a:rPr lang="en-US" sz="2000" dirty="0"/>
              <a:t>JUICIO ORAL – PREPARACIÓN DE TESTIGOS</a:t>
            </a:r>
          </a:p>
          <a:p>
            <a:pPr marL="0" indent="0" algn="ctr">
              <a:buNone/>
            </a:pPr>
            <a:endParaRPr lang="es-ES" sz="2000" i="0" dirty="0">
              <a:solidFill>
                <a:srgbClr val="000000"/>
              </a:solidFill>
              <a:effectLst/>
              <a:latin typeface="+mj-lt"/>
            </a:endParaRPr>
          </a:p>
          <a:p>
            <a:pPr marL="0" indent="0" algn="just">
              <a:buNone/>
            </a:pPr>
            <a:r>
              <a:rPr lang="es-ES" sz="2000" i="0" dirty="0">
                <a:solidFill>
                  <a:srgbClr val="000000"/>
                </a:solidFill>
                <a:effectLst/>
                <a:latin typeface="+mj-lt"/>
              </a:rPr>
              <a:t>Sentencia STC9222-2023, </a:t>
            </a:r>
            <a:r>
              <a:rPr lang="en-US" sz="2000" i="0" dirty="0">
                <a:solidFill>
                  <a:srgbClr val="000000"/>
                </a:solidFill>
                <a:effectLst/>
                <a:latin typeface="+mj-lt"/>
              </a:rPr>
              <a:t>Rad. 11001-02-30-000-2023-00313-01. M.P Octavio Augusto </a:t>
            </a:r>
            <a:r>
              <a:rPr lang="en-US" sz="2000" i="0" dirty="0" err="1">
                <a:solidFill>
                  <a:srgbClr val="000000"/>
                </a:solidFill>
                <a:effectLst/>
                <a:latin typeface="+mj-lt"/>
              </a:rPr>
              <a:t>Tejeiro</a:t>
            </a:r>
            <a:r>
              <a:rPr lang="en-US" sz="2000" i="0" dirty="0">
                <a:solidFill>
                  <a:srgbClr val="000000"/>
                </a:solidFill>
                <a:effectLst/>
                <a:latin typeface="+mj-lt"/>
              </a:rPr>
              <a:t> Duque.</a:t>
            </a:r>
          </a:p>
          <a:p>
            <a:pPr marL="0" indent="0" algn="just">
              <a:buNone/>
            </a:pPr>
            <a:endParaRPr lang="en-US" dirty="0">
              <a:solidFill>
                <a:srgbClr val="000000"/>
              </a:solidFill>
              <a:latin typeface="+mj-lt"/>
            </a:endParaRPr>
          </a:p>
          <a:p>
            <a:pPr marL="0" indent="0" algn="just">
              <a:buNone/>
            </a:pPr>
            <a:endParaRPr lang="en-US" sz="2000" i="0" dirty="0">
              <a:solidFill>
                <a:srgbClr val="000000"/>
              </a:solidFill>
              <a:effectLst/>
              <a:latin typeface="+mj-lt"/>
            </a:endParaRPr>
          </a:p>
          <a:p>
            <a:endParaRPr lang="en-US" dirty="0"/>
          </a:p>
        </p:txBody>
      </p:sp>
    </p:spTree>
    <p:extLst>
      <p:ext uri="{BB962C8B-B14F-4D97-AF65-F5344CB8AC3E}">
        <p14:creationId xmlns:p14="http://schemas.microsoft.com/office/powerpoint/2010/main" val="993806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5A41BE32-2EF8-4FF0-9131-090C7BFCA0CA}"/>
              </a:ext>
            </a:extLst>
          </p:cNvPr>
          <p:cNvSpPr>
            <a:spLocks noGrp="1"/>
          </p:cNvSpPr>
          <p:nvPr>
            <p:ph idx="1"/>
          </p:nvPr>
        </p:nvSpPr>
        <p:spPr/>
        <p:txBody>
          <a:bodyPr>
            <a:normAutofit lnSpcReduction="10000"/>
          </a:bodyPr>
          <a:lstStyle/>
          <a:p>
            <a:pPr marL="0" indent="0">
              <a:buNone/>
            </a:pPr>
            <a:r>
              <a:rPr lang="es-MX" sz="6000" dirty="0"/>
              <a:t>       </a:t>
            </a:r>
          </a:p>
          <a:p>
            <a:pPr marL="0" indent="0">
              <a:buNone/>
            </a:pPr>
            <a:r>
              <a:rPr lang="es-MX" sz="6000" dirty="0"/>
              <a:t>        GRACIAS</a:t>
            </a:r>
          </a:p>
          <a:p>
            <a:pPr marL="0" indent="0">
              <a:buNone/>
            </a:pPr>
            <a:r>
              <a:rPr lang="es-MX" sz="6000" dirty="0"/>
              <a:t> </a:t>
            </a:r>
            <a:endParaRPr lang="es-CO" sz="6000" dirty="0"/>
          </a:p>
        </p:txBody>
      </p:sp>
      <p:sp>
        <p:nvSpPr>
          <p:cNvPr id="6" name="Marcador de contenido 2">
            <a:extLst>
              <a:ext uri="{FF2B5EF4-FFF2-40B4-BE49-F238E27FC236}">
                <a16:creationId xmlns:a16="http://schemas.microsoft.com/office/drawing/2014/main" id="{B3967F58-3132-4273-9242-39034CA78299}"/>
              </a:ext>
            </a:extLst>
          </p:cNvPr>
          <p:cNvSpPr txBox="1">
            <a:spLocks/>
          </p:cNvSpPr>
          <p:nvPr/>
        </p:nvSpPr>
        <p:spPr>
          <a:xfrm>
            <a:off x="3200478" y="1900322"/>
            <a:ext cx="9603275" cy="3450613"/>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Font typeface="Arial" panose="020B0604020202020204" pitchFamily="34" charset="0"/>
              <a:buNone/>
            </a:pPr>
            <a:endParaRPr lang="es-MX" dirty="0"/>
          </a:p>
          <a:p>
            <a:pPr marL="0" indent="0">
              <a:buFont typeface="Arial" panose="020B0604020202020204" pitchFamily="34" charset="0"/>
              <a:buNone/>
            </a:pPr>
            <a:endParaRPr lang="es-MX" dirty="0"/>
          </a:p>
          <a:p>
            <a:pPr marL="0" indent="0">
              <a:buFont typeface="Arial" panose="020B0604020202020204" pitchFamily="34" charset="0"/>
              <a:buNone/>
            </a:pPr>
            <a:endParaRPr lang="es-CO" dirty="0"/>
          </a:p>
        </p:txBody>
      </p:sp>
      <p:pic>
        <p:nvPicPr>
          <p:cNvPr id="8" name="Picture 2" descr="Carita FELIZ | Facebook">
            <a:extLst>
              <a:ext uri="{FF2B5EF4-FFF2-40B4-BE49-F238E27FC236}">
                <a16:creationId xmlns:a16="http://schemas.microsoft.com/office/drawing/2014/main" id="{A2367368-3FF8-43FB-BC96-DAA810357B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8087" y="2332515"/>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841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13A2FF2-8A67-E3ED-DEEC-A94C288DEBF2}"/>
              </a:ext>
            </a:extLst>
          </p:cNvPr>
          <p:cNvSpPr>
            <a:spLocks noGrp="1"/>
          </p:cNvSpPr>
          <p:nvPr>
            <p:ph idx="1"/>
          </p:nvPr>
        </p:nvSpPr>
        <p:spPr>
          <a:xfrm>
            <a:off x="1451579" y="422031"/>
            <a:ext cx="9603275" cy="5395839"/>
          </a:xfrm>
        </p:spPr>
        <p:txBody>
          <a:bodyPr>
            <a:normAutofit lnSpcReduction="10000"/>
          </a:bodyPr>
          <a:lstStyle/>
          <a:p>
            <a:pPr marL="0" indent="0" algn="ctr">
              <a:spcBef>
                <a:spcPts val="0"/>
              </a:spcBef>
              <a:buNone/>
            </a:pPr>
            <a:endParaRPr lang="es-CO" b="1" dirty="0">
              <a:latin typeface="+mj-lt"/>
            </a:endParaRPr>
          </a:p>
          <a:p>
            <a:pPr marL="0" indent="0" algn="ctr">
              <a:spcBef>
                <a:spcPts val="0"/>
              </a:spcBef>
              <a:buNone/>
            </a:pPr>
            <a:r>
              <a:rPr lang="es-CO" sz="2900" b="1" dirty="0">
                <a:latin typeface="+mj-lt"/>
              </a:rPr>
              <a:t>FUNCIÓN DE CONOCIMIENTO</a:t>
            </a:r>
            <a:endParaRPr lang="es-MX" sz="1800" dirty="0">
              <a:effectLst/>
              <a:latin typeface="+mj-lt"/>
              <a:ea typeface="Calibri" panose="020F0502020204030204" pitchFamily="34" charset="0"/>
              <a:cs typeface="Times New Roman" panose="02020603050405020304" pitchFamily="18" charset="0"/>
            </a:endParaRPr>
          </a:p>
          <a:p>
            <a:pPr marL="0" indent="0" algn="ctr">
              <a:spcBef>
                <a:spcPts val="0"/>
              </a:spcBef>
              <a:buNone/>
            </a:pPr>
            <a:r>
              <a:rPr lang="es-MX" dirty="0">
                <a:latin typeface="+mj-lt"/>
              </a:rPr>
              <a:t>ESCENARIOS COMUNES: </a:t>
            </a:r>
          </a:p>
          <a:p>
            <a:pPr marL="0" indent="0">
              <a:spcBef>
                <a:spcPts val="0"/>
              </a:spcBef>
              <a:buNone/>
            </a:pPr>
            <a:r>
              <a:rPr lang="es-MX" b="1" dirty="0">
                <a:latin typeface="+mj-lt"/>
              </a:rPr>
              <a:t>DEFENSA TÉCNICA: </a:t>
            </a:r>
          </a:p>
          <a:p>
            <a:pPr marL="0" indent="0">
              <a:spcBef>
                <a:spcPts val="0"/>
              </a:spcBef>
              <a:buNone/>
            </a:pPr>
            <a:endParaRPr lang="es-CO" sz="18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s-CO" sz="1800" dirty="0">
                <a:effectLst/>
                <a:latin typeface="+mj-lt"/>
                <a:ea typeface="Calibri" panose="020F0502020204030204" pitchFamily="34" charset="0"/>
                <a:cs typeface="Times New Roman" panose="02020603050405020304" pitchFamily="18" charset="0"/>
              </a:rPr>
              <a:t>SP154-2017, Rad. 48.128. M.P JOSÉ FRANCISCO ACUÑA VIZCAYA: </a:t>
            </a:r>
            <a:r>
              <a:rPr lang="en-US" sz="1800" dirty="0">
                <a:effectLst/>
                <a:latin typeface="+mj-lt"/>
                <a:ea typeface="Calibri" panose="020F0502020204030204" pitchFamily="34" charset="0"/>
                <a:cs typeface="Times New Roman" panose="02020603050405020304" pitchFamily="18" charset="0"/>
              </a:rPr>
              <a:t>“</a:t>
            </a:r>
            <a:r>
              <a:rPr lang="es-ES" sz="1800" i="1" dirty="0">
                <a:effectLst/>
                <a:latin typeface="+mj-lt"/>
                <a:ea typeface="Times New Roman" panose="02020603050405020304" pitchFamily="18" charset="0"/>
              </a:rPr>
              <a:t>La violación al derecho a la defensa real o material, se configura por el absoluto estado de abandono del defensor, esto es, una situación de indefensión generada por la inactividad categórica del abogado, por lo que no basta, de cara a la prosperidad del cargo, con la simple convicción de que la asistencia del profesional del derecho pudo haber sido mejor, toda vez que se tiene decantado que la estrategia defensiva varía según el estilo de cada profesional, en el entendido de que no existen fórmulas uniformes o estereotipos de acción. Es decir, la simple disparidad de criterios sobre un punto no tiene la fuerza de configurar una violación al estudiado derecho.</a:t>
            </a:r>
          </a:p>
          <a:p>
            <a:pPr marL="0" indent="0" algn="just">
              <a:lnSpc>
                <a:spcPct val="100000"/>
              </a:lnSpc>
              <a:spcBef>
                <a:spcPts val="0"/>
              </a:spcBef>
              <a:buNone/>
            </a:pPr>
            <a:r>
              <a:rPr lang="es-ES" sz="1800" i="1" dirty="0">
                <a:effectLst/>
                <a:latin typeface="+mj-lt"/>
                <a:ea typeface="Times New Roman" panose="02020603050405020304" pitchFamily="18" charset="0"/>
                <a:cs typeface="Arial" panose="020B0604020202020204" pitchFamily="34" charset="0"/>
              </a:rPr>
              <a:t> </a:t>
            </a:r>
            <a:endParaRPr lang="en-US" sz="1800" i="1" dirty="0">
              <a:effectLst/>
              <a:latin typeface="+mj-lt"/>
              <a:ea typeface="Times New Roman" panose="02020603050405020304" pitchFamily="18" charset="0"/>
            </a:endParaRPr>
          </a:p>
          <a:p>
            <a:pPr marL="0" indent="0" algn="just">
              <a:lnSpc>
                <a:spcPct val="100000"/>
              </a:lnSpc>
              <a:spcBef>
                <a:spcPts val="0"/>
              </a:spcBef>
              <a:buNone/>
            </a:pPr>
            <a:r>
              <a:rPr lang="es-ES" sz="1800" i="1" dirty="0">
                <a:effectLst/>
                <a:latin typeface="+mj-lt"/>
                <a:ea typeface="Times New Roman" panose="02020603050405020304" pitchFamily="18" charset="0"/>
                <a:cs typeface="Arial" panose="020B0604020202020204" pitchFamily="34" charset="0"/>
              </a:rPr>
              <a:t>E</a:t>
            </a:r>
            <a:r>
              <a:rPr lang="es-ES" sz="1800" i="1" dirty="0">
                <a:effectLst/>
                <a:latin typeface="+mj-lt"/>
                <a:ea typeface="Times New Roman" panose="02020603050405020304" pitchFamily="18" charset="0"/>
                <a:cs typeface="Times New Roman" panose="02020603050405020304" pitchFamily="18" charset="0"/>
              </a:rPr>
              <a:t>n materia probatoria, se ha establecido que invocar la violación del derecho a la defensa en casación requiere que el demandante enuncie las pruebas que dejaron de practicarse por omisión del abogado defensor, con indicación de su pertinencia, conducencia y utilidad, así como la exposición de una debida argumentación tendiente a evidenciar la posibilidad de haber sacado adelante una defensa más favorable al procesado”.</a:t>
            </a:r>
            <a:endParaRPr lang="en-US" sz="1800" i="1" dirty="0">
              <a:effectLst/>
              <a:latin typeface="+mj-lt"/>
              <a:ea typeface="Calibri" panose="020F0502020204030204" pitchFamily="34" charset="0"/>
              <a:cs typeface="Times New Roman" panose="02020603050405020304" pitchFamily="18" charset="0"/>
            </a:endParaRPr>
          </a:p>
          <a:p>
            <a:pPr marL="0" indent="0">
              <a:spcBef>
                <a:spcPts val="0"/>
              </a:spcBef>
              <a:buNone/>
            </a:pPr>
            <a:endParaRPr lang="es-CO" sz="1800" dirty="0">
              <a:effectLst/>
              <a:latin typeface="+mj-lt"/>
              <a:ea typeface="Calibri" panose="020F0502020204030204" pitchFamily="34" charset="0"/>
              <a:cs typeface="Times New Roman" panose="02020603050405020304" pitchFamily="18" charset="0"/>
            </a:endParaRPr>
          </a:p>
          <a:p>
            <a:pPr marL="0" indent="0">
              <a:spcBef>
                <a:spcPts val="0"/>
              </a:spcBef>
              <a:buNone/>
            </a:pPr>
            <a:endParaRPr lang="es-MX" dirty="0">
              <a:latin typeface="+mj-lt"/>
            </a:endParaRPr>
          </a:p>
          <a:p>
            <a:pPr marL="0" indent="0">
              <a:spcBef>
                <a:spcPts val="0"/>
              </a:spcBef>
              <a:buNone/>
            </a:pPr>
            <a:endParaRPr lang="es-MX" dirty="0">
              <a:latin typeface="+mj-lt"/>
            </a:endParaRPr>
          </a:p>
          <a:p>
            <a:pPr marL="0" indent="0">
              <a:buNone/>
            </a:pPr>
            <a:endParaRPr lang="es-CO" dirty="0"/>
          </a:p>
          <a:p>
            <a:pPr marL="0" indent="0">
              <a:spcBef>
                <a:spcPts val="0"/>
              </a:spcBef>
              <a:buNone/>
            </a:pPr>
            <a:endParaRPr lang="es-MX" sz="1900" dirty="0">
              <a:effectLst/>
              <a:latin typeface="+mj-lt"/>
              <a:ea typeface="Calibri" panose="020F0502020204030204" pitchFamily="34" charset="0"/>
              <a:cs typeface="Times New Roman" panose="02020603050405020304" pitchFamily="18" charset="0"/>
            </a:endParaRPr>
          </a:p>
          <a:p>
            <a:pPr marL="0" indent="0">
              <a:buNone/>
            </a:pPr>
            <a:endParaRPr lang="es-CO" dirty="0"/>
          </a:p>
          <a:p>
            <a:pPr marL="0" indent="0">
              <a:buNone/>
            </a:pPr>
            <a:endParaRPr lang="en-US" dirty="0"/>
          </a:p>
        </p:txBody>
      </p:sp>
    </p:spTree>
    <p:extLst>
      <p:ext uri="{BB962C8B-B14F-4D97-AF65-F5344CB8AC3E}">
        <p14:creationId xmlns:p14="http://schemas.microsoft.com/office/powerpoint/2010/main" val="4080523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B4BACE-CE96-4CFA-828E-2FCBD289D6E0}"/>
              </a:ext>
            </a:extLst>
          </p:cNvPr>
          <p:cNvSpPr>
            <a:spLocks noGrp="1"/>
          </p:cNvSpPr>
          <p:nvPr>
            <p:ph type="title"/>
          </p:nvPr>
        </p:nvSpPr>
        <p:spPr>
          <a:xfrm>
            <a:off x="1451579" y="571501"/>
            <a:ext cx="9603275" cy="1282254"/>
          </a:xfrm>
        </p:spPr>
        <p:txBody>
          <a:bodyPr>
            <a:normAutofit/>
          </a:bodyPr>
          <a:lstStyle/>
          <a:p>
            <a:pPr algn="ctr">
              <a:spcBef>
                <a:spcPts val="0"/>
              </a:spcBef>
            </a:pPr>
            <a:r>
              <a:rPr lang="es-CO" sz="3000" b="1" dirty="0">
                <a:latin typeface="+mj-lt"/>
              </a:rPr>
              <a:t>FUNCIÓN DE CONOCIMIENTO</a:t>
            </a:r>
            <a:br>
              <a:rPr lang="es-MX" sz="2800" dirty="0">
                <a:effectLst/>
                <a:latin typeface="+mj-lt"/>
                <a:ea typeface="Calibri" panose="020F0502020204030204" pitchFamily="34" charset="0"/>
                <a:cs typeface="Times New Roman" panose="02020603050405020304" pitchFamily="18" charset="0"/>
              </a:rPr>
            </a:br>
            <a:r>
              <a:rPr lang="es-MX" sz="1900" dirty="0">
                <a:latin typeface="+mj-lt"/>
              </a:rPr>
              <a:t>ESCENARIOS COMUNES: </a:t>
            </a:r>
            <a:br>
              <a:rPr lang="es-MX" sz="2100" dirty="0">
                <a:latin typeface="+mj-lt"/>
              </a:rPr>
            </a:br>
            <a:br>
              <a:rPr lang="es-MX" sz="1700" dirty="0"/>
            </a:br>
            <a:endParaRPr lang="en-US" sz="1700" dirty="0"/>
          </a:p>
        </p:txBody>
      </p:sp>
      <p:sp>
        <p:nvSpPr>
          <p:cNvPr id="3" name="Marcador de contenido 2">
            <a:extLst>
              <a:ext uri="{FF2B5EF4-FFF2-40B4-BE49-F238E27FC236}">
                <a16:creationId xmlns:a16="http://schemas.microsoft.com/office/drawing/2014/main" id="{05D13630-96CD-ED55-2574-3AF5080B7103}"/>
              </a:ext>
            </a:extLst>
          </p:cNvPr>
          <p:cNvSpPr>
            <a:spLocks noGrp="1"/>
          </p:cNvSpPr>
          <p:nvPr>
            <p:ph idx="1"/>
          </p:nvPr>
        </p:nvSpPr>
        <p:spPr>
          <a:xfrm>
            <a:off x="1451579" y="2015732"/>
            <a:ext cx="9603275" cy="3630688"/>
          </a:xfrm>
        </p:spPr>
        <p:txBody>
          <a:bodyPr>
            <a:normAutofit fontScale="92500" lnSpcReduction="20000"/>
          </a:bodyPr>
          <a:lstStyle/>
          <a:p>
            <a:pPr marL="0" indent="0">
              <a:spcBef>
                <a:spcPts val="0"/>
              </a:spcBef>
              <a:buNone/>
            </a:pPr>
            <a:r>
              <a:rPr lang="es-CO" sz="2000" dirty="0">
                <a:effectLst/>
                <a:latin typeface="+mj-lt"/>
                <a:ea typeface="Calibri" panose="020F0502020204030204" pitchFamily="34" charset="0"/>
                <a:cs typeface="Times New Roman" panose="02020603050405020304" pitchFamily="18" charset="0"/>
              </a:rPr>
              <a:t>STP4769-2023, Rad. 130.084, M.P MYRIAM ÁVILA ROLDÁN:</a:t>
            </a:r>
            <a:endParaRPr lang="en-US" sz="20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2000" i="1" dirty="0">
                <a:effectLst/>
                <a:latin typeface="+mj-lt"/>
                <a:ea typeface="Calibri" panose="020F0502020204030204" pitchFamily="34" charset="0"/>
                <a:cs typeface="Times New Roman" panose="02020603050405020304" pitchFamily="18" charset="0"/>
              </a:rPr>
              <a:t>“El deber de los defensores, sean públicos o de confianza, es velar por la protección de los derechos del procesado con una intervención oportuna y de calidad que permita agotar de manera satisfactoria los medios de defensa judicial. Sin embargo, la responsabilidad de los abogados es de medio y no de resultado, pues la efectividad de su intervención queda supeditada a la discrecionalidad de las autoridades judiciales y/o administrativas, pero en cualquier circunstancia el abogado ha de responder por la pertinentica y suficiencia de sus gestiones. </a:t>
            </a:r>
            <a:endParaRPr lang="en-US" sz="20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2000" i="1" dirty="0">
                <a:effectLst/>
                <a:latin typeface="+mj-lt"/>
                <a:ea typeface="Calibri" panose="020F0502020204030204" pitchFamily="34" charset="0"/>
                <a:cs typeface="Times New Roman" panose="02020603050405020304" pitchFamily="18" charset="0"/>
              </a:rPr>
              <a:t>(…) En cuanto a la intervención de los abogados de la Defensoría del Pueblo en los procesos penales, es necesario destacar que, en principio, no es posible exigirles el agotamiento de los recursos ordinarios o extraordinarios, sino que en cada proceso penal el defensor público podrá adecuar sus actos procesales a una estrategia defensiva activa o pasiva, según convenga más a los intereses del procesado”.</a:t>
            </a:r>
            <a:endParaRPr lang="en-US" sz="2000" dirty="0">
              <a:effectLst/>
              <a:latin typeface="+mj-l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69460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0C06D0-1BB0-BA33-B9E5-118148D230D7}"/>
              </a:ext>
            </a:extLst>
          </p:cNvPr>
          <p:cNvSpPr>
            <a:spLocks noGrp="1"/>
          </p:cNvSpPr>
          <p:nvPr>
            <p:ph type="title"/>
          </p:nvPr>
        </p:nvSpPr>
        <p:spPr>
          <a:xfrm>
            <a:off x="1451578" y="530199"/>
            <a:ext cx="9603275" cy="1049235"/>
          </a:xfrm>
        </p:spPr>
        <p:txBody>
          <a:bodyPr>
            <a:normAutofit fontScale="90000"/>
          </a:bodyPr>
          <a:lstStyle/>
          <a:p>
            <a:pPr algn="ctr"/>
            <a:r>
              <a:rPr lang="es-CO" sz="3200" b="1" dirty="0">
                <a:latin typeface="+mj-lt"/>
              </a:rPr>
              <a:t>FUNCIÓN DE CONOCIMIENTO</a:t>
            </a:r>
            <a:br>
              <a:rPr lang="es-MX" sz="1800" dirty="0">
                <a:effectLst/>
                <a:latin typeface="+mj-lt"/>
                <a:ea typeface="Calibri" panose="020F0502020204030204" pitchFamily="34" charset="0"/>
                <a:cs typeface="Times New Roman" panose="02020603050405020304" pitchFamily="18" charset="0"/>
              </a:rPr>
            </a:br>
            <a:r>
              <a:rPr lang="es-MX" sz="2100" dirty="0">
                <a:latin typeface="+mj-lt"/>
              </a:rPr>
              <a:t>ESCENARIOS COMUNES: </a:t>
            </a:r>
            <a:br>
              <a:rPr lang="es-MX" sz="1600" dirty="0">
                <a:latin typeface="+mj-lt"/>
              </a:rPr>
            </a:br>
            <a:endParaRPr lang="en-US" dirty="0"/>
          </a:p>
        </p:txBody>
      </p:sp>
      <p:sp>
        <p:nvSpPr>
          <p:cNvPr id="3" name="Marcador de contenido 2">
            <a:extLst>
              <a:ext uri="{FF2B5EF4-FFF2-40B4-BE49-F238E27FC236}">
                <a16:creationId xmlns:a16="http://schemas.microsoft.com/office/drawing/2014/main" id="{B07FEC0D-1975-C6E1-CCEB-55322817D471}"/>
              </a:ext>
            </a:extLst>
          </p:cNvPr>
          <p:cNvSpPr>
            <a:spLocks noGrp="1"/>
          </p:cNvSpPr>
          <p:nvPr>
            <p:ph idx="1"/>
          </p:nvPr>
        </p:nvSpPr>
        <p:spPr>
          <a:xfrm>
            <a:off x="1294362" y="1579434"/>
            <a:ext cx="9603275" cy="4135566"/>
          </a:xfrm>
        </p:spPr>
        <p:txBody>
          <a:bodyPr>
            <a:normAutofit fontScale="92500" lnSpcReduction="20000"/>
          </a:bodyPr>
          <a:lstStyle/>
          <a:p>
            <a:pPr marL="0" indent="0" algn="just">
              <a:lnSpc>
                <a:spcPct val="107000"/>
              </a:lnSpc>
              <a:spcAft>
                <a:spcPts val="800"/>
              </a:spcAft>
              <a:buNone/>
            </a:pPr>
            <a:r>
              <a:rPr lang="es-MX" b="1" dirty="0">
                <a:effectLst/>
                <a:latin typeface="+mj-lt"/>
                <a:ea typeface="Calibri" panose="020F0502020204030204" pitchFamily="34" charset="0"/>
                <a:cs typeface="Times New Roman" panose="02020603050405020304" pitchFamily="18" charset="0"/>
              </a:rPr>
              <a:t>MOTIVACIÓN DE LAS DECISIONES JUDICIALES</a:t>
            </a:r>
            <a:r>
              <a:rPr lang="es-MX" dirty="0">
                <a:effectLst/>
                <a:latin typeface="+mj-lt"/>
                <a:ea typeface="Calibri" panose="020F0502020204030204" pitchFamily="34" charset="0"/>
                <a:cs typeface="Times New Roman" panose="02020603050405020304" pitchFamily="18" charset="0"/>
              </a:rPr>
              <a:t>: SP3990-2022 (RAD. 58.191. M.P Luis Antonio Hernández Barbosa).</a:t>
            </a:r>
            <a:endParaRPr lang="en-US"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MX" sz="1900" dirty="0">
                <a:effectLst/>
                <a:latin typeface="Arial" panose="020B0604020202020204" pitchFamily="34" charset="0"/>
                <a:ea typeface="Calibri" panose="020F0502020204030204" pitchFamily="34" charset="0"/>
                <a:cs typeface="Times New Roman" panose="02020603050405020304" pitchFamily="18" charset="0"/>
              </a:rPr>
              <a:t>“</a:t>
            </a:r>
            <a:r>
              <a:rPr lang="es-CO" sz="1900" i="1" dirty="0">
                <a:effectLst/>
                <a:latin typeface="+mj-lt"/>
                <a:ea typeface="Calibri" panose="020F0502020204030204" pitchFamily="34" charset="0"/>
                <a:cs typeface="Times New Roman" panose="02020603050405020304" pitchFamily="18" charset="0"/>
              </a:rPr>
              <a:t>La Corte ha señalado reiteradamente que la adecuada motivación de las sentencias, como de las demás providencias que resuelvan aspectos sustanciales, constituye una garantía que forma parte integral del debido proceso40, pues sólo mediante una motivación adecuada y completa se pueden conocer las razones por las que el juzgador decidió de una u otra forma, el valor que le otorgó a los medios probatorios, y las inferencias y juicios lógicos que sirvieron de sustento a su determinación. Por ende, sólo una motivación completa y adecuada posibilita el ejercicio del derecho de defensa y de contradicción por parte de los sujetos procesales.</a:t>
            </a:r>
            <a:endParaRPr lang="en-US" sz="1900" i="1"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O" sz="1900" i="1" dirty="0">
                <a:effectLst/>
                <a:latin typeface="+mj-lt"/>
                <a:ea typeface="Calibri" panose="020F0502020204030204" pitchFamily="34" charset="0"/>
                <a:cs typeface="Times New Roman" panose="02020603050405020304" pitchFamily="18" charset="0"/>
              </a:rPr>
              <a:t>(…) La motivación, entonces, es un derecho que tienen las partes a que las providencias contengan las razones de orden fáctico y jurídico que determinan lo allí decidido, expuestas en forma clara, coherente y completa, de tal modo que permitan su contradicción y su control posterior, evitando así la arbitrariedad en las decisiones judiciales. De ahí que, si una sentencia no cumple con dicha exigencia, se vulnera el derecho de tutela judicial efectiva a los ciudadanos, lo que implica, igualmente, el quebrantamiento del debido proceso y la garantía de ejercer una adecuada contradicción</a:t>
            </a:r>
            <a:r>
              <a:rPr lang="es-CO" sz="1900" dirty="0">
                <a:effectLst/>
                <a:latin typeface="Arial" panose="020B0604020202020204" pitchFamily="34" charset="0"/>
                <a:ea typeface="Calibri" panose="020F0502020204030204" pitchFamily="34" charset="0"/>
                <a:cs typeface="Times New Roman" panose="02020603050405020304" pitchFamily="18" charset="0"/>
              </a:rPr>
              <a:t>”.</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3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FACA87-71D8-AFC0-5426-DB1F1FECFD02}"/>
              </a:ext>
            </a:extLst>
          </p:cNvPr>
          <p:cNvSpPr>
            <a:spLocks noGrp="1"/>
          </p:cNvSpPr>
          <p:nvPr>
            <p:ph type="title"/>
          </p:nvPr>
        </p:nvSpPr>
        <p:spPr>
          <a:xfrm>
            <a:off x="1451579" y="867037"/>
            <a:ext cx="9603275" cy="1049235"/>
          </a:xfrm>
        </p:spPr>
        <p:txBody>
          <a:bodyPr/>
          <a:lstStyle/>
          <a:p>
            <a:pPr algn="ctr"/>
            <a:r>
              <a:rPr lang="es-CO" sz="3000" b="1" dirty="0">
                <a:latin typeface="+mj-lt"/>
              </a:rPr>
              <a:t>FUNCIÓN DE CONOCIMIENTO</a:t>
            </a:r>
            <a:br>
              <a:rPr lang="es-MX" sz="1800" dirty="0">
                <a:effectLst/>
                <a:latin typeface="+mj-lt"/>
                <a:ea typeface="Calibri" panose="020F0502020204030204" pitchFamily="34" charset="0"/>
                <a:cs typeface="Times New Roman" panose="02020603050405020304" pitchFamily="18" charset="0"/>
              </a:rPr>
            </a:br>
            <a:r>
              <a:rPr lang="es-MX" sz="1900" dirty="0">
                <a:latin typeface="+mj-lt"/>
              </a:rPr>
              <a:t>ESCENARIOS COMUNES:</a:t>
            </a:r>
            <a:endParaRPr lang="en-US" sz="1900" dirty="0"/>
          </a:p>
        </p:txBody>
      </p:sp>
      <p:sp>
        <p:nvSpPr>
          <p:cNvPr id="3" name="Marcador de contenido 2">
            <a:extLst>
              <a:ext uri="{FF2B5EF4-FFF2-40B4-BE49-F238E27FC236}">
                <a16:creationId xmlns:a16="http://schemas.microsoft.com/office/drawing/2014/main" id="{4AC4397A-F5CD-B2E5-94E2-B72D3DE01CFB}"/>
              </a:ext>
            </a:extLst>
          </p:cNvPr>
          <p:cNvSpPr>
            <a:spLocks noGrp="1"/>
          </p:cNvSpPr>
          <p:nvPr>
            <p:ph idx="1"/>
          </p:nvPr>
        </p:nvSpPr>
        <p:spPr/>
        <p:txBody>
          <a:bodyPr>
            <a:normAutofit fontScale="92500" lnSpcReduction="20000"/>
          </a:bodyPr>
          <a:lstStyle/>
          <a:p>
            <a:pPr marL="0" indent="0" algn="just">
              <a:spcBef>
                <a:spcPts val="0"/>
              </a:spcBef>
              <a:buNone/>
            </a:pPr>
            <a:r>
              <a:rPr lang="es-MX" dirty="0">
                <a:latin typeface="+mj-lt"/>
              </a:rPr>
              <a:t>FALLAS TÉCNICAS EN EL REGISTRO (SP351-2022 Rad. 57.195):  </a:t>
            </a:r>
            <a:r>
              <a:rPr lang="es-MX" sz="2400" dirty="0">
                <a:latin typeface="+mj-lt"/>
                <a:ea typeface="Calibri" panose="020F0502020204030204" pitchFamily="34" charset="0"/>
                <a:cs typeface="Times New Roman" panose="02020603050405020304" pitchFamily="18" charset="0"/>
              </a:rPr>
              <a:t>“</a:t>
            </a:r>
            <a:r>
              <a:rPr lang="es-MX" i="1" dirty="0">
                <a:latin typeface="+mj-lt"/>
              </a:rPr>
              <a:t>La Sala tiene dicho que cuando las fallas técnicas impiden el registro de la actuación por falta de grabación, de audio o de imposibilidad de su reproducción, total o parcialmente, las mismas aunque constituyan irregularidad, generalmente son insuficientes para disponer su repetición, siempre que haya constancia de su existencia y de su contenido.</a:t>
            </a:r>
          </a:p>
          <a:p>
            <a:pPr marL="0" indent="0" algn="just">
              <a:spcBef>
                <a:spcPts val="0"/>
              </a:spcBef>
              <a:buNone/>
            </a:pPr>
            <a:endParaRPr lang="es-MX" i="1" dirty="0">
              <a:latin typeface="+mj-lt"/>
              <a:ea typeface="Calibri" panose="020F0502020204030204" pitchFamily="34" charset="0"/>
              <a:cs typeface="Times New Roman" panose="02020603050405020304" pitchFamily="18" charset="0"/>
            </a:endParaRPr>
          </a:p>
          <a:p>
            <a:pPr marL="0" indent="0" algn="just">
              <a:spcBef>
                <a:spcPts val="0"/>
              </a:spcBef>
              <a:buNone/>
            </a:pPr>
            <a:r>
              <a:rPr lang="es-MX" i="1" dirty="0">
                <a:latin typeface="+mj-lt"/>
              </a:rPr>
              <a:t>En este sentido ha precisado que situaciones como esas no descartan las pruebas recogidas, en aquellos asuntos en los que los intervinientes no ponen en duda la verificación de la diligencia y de lo recopilado en ella. Además ha aclarado que si los defectos en el registro recaen sobre temas insustanciales o que no comprenden la esencia de los debates adelantados en la audiencia, tales son intrascendentes en relación con la decisión adoptada cuando su sustento no se basa en lo sucedido en ella”</a:t>
            </a:r>
            <a:r>
              <a:rPr lang="es-MX" dirty="0">
                <a:latin typeface="+mj-lt"/>
              </a:rPr>
              <a:t>. </a:t>
            </a:r>
            <a:endParaRPr lang="en-US" sz="2400" dirty="0">
              <a:latin typeface="+mj-l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89432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B61536-49BF-4000-B5B3-C898AECF5158}"/>
              </a:ext>
            </a:extLst>
          </p:cNvPr>
          <p:cNvSpPr>
            <a:spLocks noGrp="1"/>
          </p:cNvSpPr>
          <p:nvPr>
            <p:ph type="title"/>
          </p:nvPr>
        </p:nvSpPr>
        <p:spPr/>
        <p:txBody>
          <a:bodyPr>
            <a:normAutofit/>
          </a:bodyPr>
          <a:lstStyle/>
          <a:p>
            <a:pPr algn="ctr"/>
            <a:r>
              <a:rPr lang="es-CO" sz="3000" b="1" dirty="0">
                <a:latin typeface="+mj-lt"/>
              </a:rPr>
              <a:t>FUNCIÓN DE CONOCIMIENTO</a:t>
            </a:r>
            <a:endParaRPr lang="es-CO" sz="3000" dirty="0"/>
          </a:p>
        </p:txBody>
      </p:sp>
      <p:sp>
        <p:nvSpPr>
          <p:cNvPr id="3" name="Marcador de contenido 2">
            <a:extLst>
              <a:ext uri="{FF2B5EF4-FFF2-40B4-BE49-F238E27FC236}">
                <a16:creationId xmlns:a16="http://schemas.microsoft.com/office/drawing/2014/main" id="{0514978A-2AB0-4CC3-8B9D-B6918AB9E2E3}"/>
              </a:ext>
            </a:extLst>
          </p:cNvPr>
          <p:cNvSpPr>
            <a:spLocks noGrp="1"/>
          </p:cNvSpPr>
          <p:nvPr>
            <p:ph idx="1"/>
          </p:nvPr>
        </p:nvSpPr>
        <p:spPr>
          <a:xfrm>
            <a:off x="1451579" y="1497329"/>
            <a:ext cx="10127011" cy="4389121"/>
          </a:xfrm>
        </p:spPr>
        <p:txBody>
          <a:bodyPr>
            <a:normAutofit fontScale="77500" lnSpcReduction="20000"/>
          </a:bodyPr>
          <a:lstStyle/>
          <a:p>
            <a:pPr marL="0" indent="0">
              <a:spcBef>
                <a:spcPts val="0"/>
              </a:spcBef>
              <a:buNone/>
            </a:pPr>
            <a:endParaRPr lang="es-MX" sz="2000" dirty="0">
              <a:effectLst/>
              <a:latin typeface="+mj-lt"/>
              <a:ea typeface="Calibri" panose="020F0502020204030204" pitchFamily="34" charset="0"/>
              <a:cs typeface="Times New Roman" panose="02020603050405020304" pitchFamily="18" charset="0"/>
            </a:endParaRPr>
          </a:p>
          <a:p>
            <a:pPr marL="0" lvl="0" indent="0">
              <a:lnSpc>
                <a:spcPct val="107000"/>
              </a:lnSpc>
              <a:spcAft>
                <a:spcPts val="800"/>
              </a:spcAft>
              <a:buNone/>
            </a:pPr>
            <a:r>
              <a:rPr lang="es-MX" sz="2500" dirty="0">
                <a:effectLst/>
                <a:latin typeface="+mj-lt"/>
                <a:ea typeface="Calibri" panose="020F0502020204030204" pitchFamily="34" charset="0"/>
                <a:cs typeface="Times New Roman" panose="02020603050405020304" pitchFamily="18" charset="0"/>
              </a:rPr>
              <a:t>ACUSACIÓN:  Reconocimiento de víctimas (SP2911-2022, Rad. 59.191, M.P Myriam Ávila Roldán)</a:t>
            </a:r>
          </a:p>
          <a:p>
            <a:pPr marL="0" indent="0" algn="just">
              <a:lnSpc>
                <a:spcPct val="107000"/>
              </a:lnSpc>
              <a:spcAft>
                <a:spcPts val="800"/>
              </a:spcAft>
              <a:buNone/>
            </a:pPr>
            <a:r>
              <a:rPr lang="es-MX" sz="1800" i="1" dirty="0">
                <a:effectLst/>
                <a:latin typeface="Arial" panose="020B0604020202020204" pitchFamily="34" charset="0"/>
                <a:ea typeface="Calibri" panose="020F0502020204030204" pitchFamily="34" charset="0"/>
                <a:cs typeface="Times New Roman" panose="02020603050405020304" pitchFamily="18" charset="0"/>
              </a:rPr>
              <a:t>“(…) si pretende su reconocimiento como víctima debe asumir la carga de precisar la afectación padecida, afectación que, además, ha de presentar un rasgo característico. Debe ser efectiva y específica, de tal manera que se excluyen perjuicios apenas hipotéticos, posibles o genéricos.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MX" sz="1800" i="1" dirty="0">
                <a:effectLst/>
                <a:latin typeface="Arial" panose="020B0604020202020204" pitchFamily="34" charset="0"/>
                <a:ea typeface="Calibri" panose="020F0502020204030204" pitchFamily="34" charset="0"/>
                <a:cs typeface="Times New Roman" panose="02020603050405020304" pitchFamily="18" charset="0"/>
              </a:rPr>
              <a:t>34. De la misma manera, conviene subrayar la necesidad de que se verifique un vínculo causal entre la conducta punible que se investiga y los daños alegados. Esto no quiere decir que han de ser reconocidas como víctimas únicamente las titulares del bien jurídico posiblemente vulnerado. Como se mostrará más adelante, incluso si los intereses protegidos por el Legislador mediante el tipo penal se hallan en cabeza de la comunidad en general, es factible la causación de daños a otras personas, naturales o jurídicas. Lo relevante, en todo caso, es que las afectaciones hayan sido consecuencia del delito.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MX" sz="1800" i="1" dirty="0">
                <a:effectLst/>
                <a:latin typeface="Arial" panose="020B0604020202020204" pitchFamily="34" charset="0"/>
                <a:ea typeface="Calibri" panose="020F0502020204030204" pitchFamily="34" charset="0"/>
                <a:cs typeface="Times New Roman" panose="02020603050405020304" pitchFamily="18" charset="0"/>
              </a:rPr>
              <a:t>35. Por último, para el reconocimiento de la víctima en la audiencia de formulación de acusación es suficiente que la acreditación de los perjuicios sea sumaria. Este estándar no es análogo ni puede asemejarse a la exigencia de comprobación de aquellos. La prueba de los daños debe materializarse en el marco del incidente de reparación integral. En consecuencia, no es jurídicamente viable, a efectos de reconocer como víctima a quien se asume como tal, exigirle la prueba exhaustiva del daño”.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CO" dirty="0"/>
          </a:p>
        </p:txBody>
      </p:sp>
    </p:spTree>
    <p:extLst>
      <p:ext uri="{BB962C8B-B14F-4D97-AF65-F5344CB8AC3E}">
        <p14:creationId xmlns:p14="http://schemas.microsoft.com/office/powerpoint/2010/main" val="2792945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5A8EA65-7D22-61A8-0A54-01BDD1B3C48E}"/>
              </a:ext>
            </a:extLst>
          </p:cNvPr>
          <p:cNvSpPr>
            <a:spLocks noGrp="1"/>
          </p:cNvSpPr>
          <p:nvPr>
            <p:ph idx="1"/>
          </p:nvPr>
        </p:nvSpPr>
        <p:spPr>
          <a:xfrm>
            <a:off x="1294362" y="957795"/>
            <a:ext cx="9603275" cy="5123445"/>
          </a:xfrm>
        </p:spPr>
        <p:txBody>
          <a:bodyPr>
            <a:normAutofit lnSpcReduction="10000"/>
          </a:bodyPr>
          <a:lstStyle/>
          <a:p>
            <a:pPr marL="0" indent="0" algn="ctr">
              <a:buNone/>
            </a:pPr>
            <a:endParaRPr lang="es-ES" dirty="0"/>
          </a:p>
          <a:p>
            <a:pPr marL="0" indent="0" algn="ctr">
              <a:buNone/>
            </a:pPr>
            <a:r>
              <a:rPr lang="es-ES" dirty="0"/>
              <a:t>SENTENCIA CSJ RAD. 51882 DE 2018 MP: PATRICIA SALAZAR CUELLAR.</a:t>
            </a:r>
          </a:p>
          <a:p>
            <a:pPr marL="0" indent="0" algn="just">
              <a:lnSpc>
                <a:spcPct val="100000"/>
              </a:lnSpc>
              <a:spcBef>
                <a:spcPts val="0"/>
              </a:spcBef>
              <a:buNone/>
            </a:pPr>
            <a:endParaRPr lang="es-ES" dirty="0"/>
          </a:p>
          <a:p>
            <a:pPr marL="0" indent="0" algn="just">
              <a:lnSpc>
                <a:spcPct val="100000"/>
              </a:lnSpc>
              <a:spcBef>
                <a:spcPts val="0"/>
              </a:spcBef>
              <a:buNone/>
            </a:pPr>
            <a:r>
              <a:rPr lang="es-ES" dirty="0"/>
              <a:t>Temas abordados: </a:t>
            </a:r>
          </a:p>
          <a:p>
            <a:pPr marL="0" indent="0" algn="just">
              <a:lnSpc>
                <a:spcPct val="100000"/>
              </a:lnSpc>
              <a:spcBef>
                <a:spcPts val="0"/>
              </a:spcBef>
              <a:buNone/>
            </a:pPr>
            <a:endParaRPr lang="es-ES" dirty="0"/>
          </a:p>
          <a:p>
            <a:pPr algn="just">
              <a:lnSpc>
                <a:spcPct val="100000"/>
              </a:lnSpc>
              <a:spcBef>
                <a:spcPts val="0"/>
              </a:spcBef>
            </a:pPr>
            <a:r>
              <a:rPr lang="es-ES" dirty="0"/>
              <a:t>Preocupación por la extensión de la audiencia preparatoria. Las razones que alargan la audiencia son las siguientes: (i) se tratan temas ajenos a esta fase de actuación; (</a:t>
            </a:r>
            <a:r>
              <a:rPr lang="es-ES" dirty="0" err="1"/>
              <a:t>ii</a:t>
            </a:r>
            <a:r>
              <a:rPr lang="es-ES" dirty="0"/>
              <a:t>) hay confusión en los conceptos de pertinencia, conducencia y utilidad; (</a:t>
            </a:r>
            <a:r>
              <a:rPr lang="es-ES" dirty="0" err="1"/>
              <a:t>iii</a:t>
            </a:r>
            <a:r>
              <a:rPr lang="es-ES" dirty="0"/>
              <a:t>) el discurso es impreciso y repetitivo; (</a:t>
            </a:r>
            <a:r>
              <a:rPr lang="es-ES" dirty="0" err="1"/>
              <a:t>iv</a:t>
            </a:r>
            <a:r>
              <a:rPr lang="es-ES" dirty="0"/>
              <a:t>) no hay claridad sobre las pretensiones. </a:t>
            </a:r>
          </a:p>
          <a:p>
            <a:pPr algn="just">
              <a:lnSpc>
                <a:spcPct val="100000"/>
              </a:lnSpc>
              <a:spcBef>
                <a:spcPts val="0"/>
              </a:spcBef>
            </a:pPr>
            <a:r>
              <a:rPr lang="es-ES" dirty="0"/>
              <a:t>Se observa que la metodología de explicación de los conceptos de pertinencia, conducencia y utilidad de cada una de las pruebas tiene un costo para la celeridad del proceso penal y para la eficacia en la administración de justicia. </a:t>
            </a:r>
          </a:p>
          <a:p>
            <a:pPr algn="just">
              <a:lnSpc>
                <a:spcPct val="100000"/>
              </a:lnSpc>
              <a:spcBef>
                <a:spcPts val="0"/>
              </a:spcBef>
            </a:pPr>
            <a:r>
              <a:rPr lang="es-ES" dirty="0"/>
              <a:t>Se identifica que los supuestos bajos los cuales se debe llevar a cabo la audiencia preparatoria, no son siempre claros para las partes, sobre todo lo relacionado con a las solicitudes probatorias, las solicitudes de rechazo, así como la exclusión e inadmisión de éstas.</a:t>
            </a:r>
            <a:endParaRPr lang="en-US" dirty="0"/>
          </a:p>
        </p:txBody>
      </p:sp>
      <p:sp>
        <p:nvSpPr>
          <p:cNvPr id="4" name="Título 1">
            <a:extLst>
              <a:ext uri="{FF2B5EF4-FFF2-40B4-BE49-F238E27FC236}">
                <a16:creationId xmlns:a16="http://schemas.microsoft.com/office/drawing/2014/main" id="{4E7FD071-6742-8342-9624-DF5A69EDC7F9}"/>
              </a:ext>
            </a:extLst>
          </p:cNvPr>
          <p:cNvSpPr>
            <a:spLocks noGrp="1"/>
          </p:cNvSpPr>
          <p:nvPr>
            <p:ph type="title"/>
          </p:nvPr>
        </p:nvSpPr>
        <p:spPr>
          <a:xfrm>
            <a:off x="1137146" y="342900"/>
            <a:ext cx="9603275" cy="1049235"/>
          </a:xfrm>
        </p:spPr>
        <p:txBody>
          <a:bodyPr>
            <a:normAutofit fontScale="90000"/>
          </a:bodyPr>
          <a:lstStyle/>
          <a:p>
            <a:pPr algn="ctr"/>
            <a:r>
              <a:rPr lang="es-CO" sz="3200" b="1" dirty="0">
                <a:latin typeface="+mj-lt"/>
              </a:rPr>
              <a:t>FUNCIÓN DE CONOCIMIENTO</a:t>
            </a:r>
            <a:br>
              <a:rPr lang="es-CO" sz="3200" b="1" dirty="0">
                <a:latin typeface="+mj-lt"/>
              </a:rPr>
            </a:br>
            <a:r>
              <a:rPr lang="es-CO" sz="2100" b="1" dirty="0">
                <a:latin typeface="+mj-lt"/>
              </a:rPr>
              <a:t>preparatoria</a:t>
            </a:r>
            <a:br>
              <a:rPr lang="es-CO" sz="3200" b="1" dirty="0">
                <a:latin typeface="+mj-lt"/>
              </a:rPr>
            </a:br>
            <a:endParaRPr lang="en-US" dirty="0"/>
          </a:p>
        </p:txBody>
      </p:sp>
    </p:spTree>
    <p:extLst>
      <p:ext uri="{BB962C8B-B14F-4D97-AF65-F5344CB8AC3E}">
        <p14:creationId xmlns:p14="http://schemas.microsoft.com/office/powerpoint/2010/main" val="3785162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D1F353-BED1-1B6B-5F8D-8F17092B5D69}"/>
              </a:ext>
            </a:extLst>
          </p:cNvPr>
          <p:cNvSpPr>
            <a:spLocks noGrp="1"/>
          </p:cNvSpPr>
          <p:nvPr>
            <p:ph type="title"/>
          </p:nvPr>
        </p:nvSpPr>
        <p:spPr/>
        <p:txBody>
          <a:bodyPr/>
          <a:lstStyle/>
          <a:p>
            <a:pPr algn="ctr"/>
            <a:r>
              <a:rPr lang="es-CO" sz="3200" b="1" dirty="0">
                <a:latin typeface="+mj-lt"/>
              </a:rPr>
              <a:t>FUNCIÓN DE CONOCIMIENTO</a:t>
            </a:r>
            <a:br>
              <a:rPr lang="es-CO" sz="3200" b="1" dirty="0">
                <a:latin typeface="+mj-lt"/>
              </a:rPr>
            </a:br>
            <a:r>
              <a:rPr lang="es-CO" sz="1900" b="1" dirty="0">
                <a:latin typeface="+mj-lt"/>
              </a:rPr>
              <a:t>preparatoria</a:t>
            </a:r>
            <a:endParaRPr lang="en-US" sz="1900" dirty="0"/>
          </a:p>
        </p:txBody>
      </p:sp>
      <p:sp>
        <p:nvSpPr>
          <p:cNvPr id="3" name="Marcador de contenido 2">
            <a:extLst>
              <a:ext uri="{FF2B5EF4-FFF2-40B4-BE49-F238E27FC236}">
                <a16:creationId xmlns:a16="http://schemas.microsoft.com/office/drawing/2014/main" id="{5E453600-F67C-E155-5F85-38DC8B9595F6}"/>
              </a:ext>
            </a:extLst>
          </p:cNvPr>
          <p:cNvSpPr>
            <a:spLocks noGrp="1"/>
          </p:cNvSpPr>
          <p:nvPr>
            <p:ph idx="1"/>
          </p:nvPr>
        </p:nvSpPr>
        <p:spPr>
          <a:xfrm>
            <a:off x="1451579" y="2015732"/>
            <a:ext cx="9603275" cy="3802138"/>
          </a:xfrm>
        </p:spPr>
        <p:txBody>
          <a:bodyPr>
            <a:normAutofit/>
          </a:bodyPr>
          <a:lstStyle/>
          <a:p>
            <a:pPr marL="0" indent="0">
              <a:lnSpc>
                <a:spcPct val="100000"/>
              </a:lnSpc>
              <a:spcBef>
                <a:spcPts val="0"/>
              </a:spcBef>
              <a:buNone/>
            </a:pPr>
            <a:r>
              <a:rPr lang="es-MX" sz="1800" dirty="0">
                <a:effectLst/>
                <a:latin typeface="+mj-lt"/>
                <a:ea typeface="Calibri" panose="020F0502020204030204" pitchFamily="34" charset="0"/>
                <a:cs typeface="Times New Roman" panose="02020603050405020304" pitchFamily="18" charset="0"/>
              </a:rPr>
              <a:t>ALEGACIÓN DE PERTINENCIA. AP2721-2021, Rad. 58.906. M.P Eugenio Fernández </a:t>
            </a:r>
            <a:r>
              <a:rPr lang="es-MX" sz="1800" dirty="0" err="1">
                <a:effectLst/>
                <a:latin typeface="+mj-lt"/>
                <a:ea typeface="Calibri" panose="020F0502020204030204" pitchFamily="34" charset="0"/>
                <a:cs typeface="Times New Roman" panose="02020603050405020304" pitchFamily="18" charset="0"/>
              </a:rPr>
              <a:t>Carlier</a:t>
            </a:r>
            <a:r>
              <a:rPr lang="es-MX" sz="1800" dirty="0">
                <a:effectLst/>
                <a:latin typeface="+mj-lt"/>
                <a:ea typeface="Calibri" panose="020F0502020204030204" pitchFamily="34" charset="0"/>
                <a:cs typeface="Times New Roman" panose="02020603050405020304" pitchFamily="18" charset="0"/>
              </a:rPr>
              <a:t>. </a:t>
            </a:r>
          </a:p>
          <a:p>
            <a:pPr marL="0" indent="0">
              <a:lnSpc>
                <a:spcPct val="100000"/>
              </a:lnSpc>
              <a:spcBef>
                <a:spcPts val="0"/>
              </a:spcBef>
              <a:buNone/>
            </a:pPr>
            <a:endParaRPr lang="en-US" sz="18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s-MX" sz="1800" dirty="0">
                <a:effectLst/>
                <a:latin typeface="+mj-lt"/>
                <a:ea typeface="Calibri" panose="020F0502020204030204" pitchFamily="34" charset="0"/>
                <a:cs typeface="Times New Roman" panose="02020603050405020304" pitchFamily="18" charset="0"/>
              </a:rPr>
              <a:t>“</a:t>
            </a:r>
            <a:r>
              <a:rPr lang="es-CO" sz="1800" i="1" dirty="0">
                <a:effectLst/>
                <a:latin typeface="+mj-lt"/>
                <a:ea typeface="Calibri" panose="020F0502020204030204" pitchFamily="34" charset="0"/>
                <a:cs typeface="Times New Roman" panose="02020603050405020304" pitchFamily="18" charset="0"/>
              </a:rPr>
              <a:t>En este orden, la pertinencia del medio probatorio está determinada por el tema de prueba, el que está delimitados por los hechos jurídicamente relevantes de la acusación o en el caso de la defensa, de la teoría alterna que sustenta su estrategia. Razón por la cual, quien pide una prueba debe asumir la carga argumentativa requerida para evidenciar al funcionario judicial la relación del elemento solicitado con los hechos objeto de investigación (pertinencia) y superado este análisis, si el mismo tiene aptitud legal para formar el conocimiento (conducencia) y reporta interés al objeto de debate (utilidad).</a:t>
            </a:r>
          </a:p>
          <a:p>
            <a:pPr marL="0" indent="0" algn="just">
              <a:lnSpc>
                <a:spcPct val="100000"/>
              </a:lnSpc>
              <a:spcBef>
                <a:spcPts val="0"/>
              </a:spcBef>
              <a:buNone/>
            </a:pPr>
            <a:endParaRPr lang="en-US" sz="18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s-CO" sz="1800" i="1" dirty="0">
                <a:effectLst/>
                <a:latin typeface="+mj-lt"/>
                <a:ea typeface="Calibri" panose="020F0502020204030204" pitchFamily="34" charset="0"/>
                <a:cs typeface="Times New Roman" panose="02020603050405020304" pitchFamily="18" charset="0"/>
              </a:rPr>
              <a:t>(…) En síntesis, al momento de realizar las solicitudes probatorias, las partes están obligadas a exponer con claridad y precisión la pertinencia de los medios de convicción que aspiran les sea decretados, para de esa forma lograr que el juzgador se convenza sobre el aporte probatorio de los elementos que se pretende llevar a juicio y así ordene su práctica</a:t>
            </a:r>
            <a:r>
              <a:rPr lang="es-CO" sz="1800" dirty="0">
                <a:effectLst/>
                <a:latin typeface="+mj-lt"/>
                <a:ea typeface="Calibri" panose="020F0502020204030204" pitchFamily="34" charset="0"/>
                <a:cs typeface="Times New Roman" panose="02020603050405020304" pitchFamily="18" charset="0"/>
              </a:rPr>
              <a:t>”.</a:t>
            </a:r>
            <a:endParaRPr lang="en-US" sz="1800" dirty="0">
              <a:effectLst/>
              <a:latin typeface="+mj-l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11668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A14559-653A-1E47-729B-7A0B903F09B3}"/>
              </a:ext>
            </a:extLst>
          </p:cNvPr>
          <p:cNvSpPr>
            <a:spLocks noGrp="1"/>
          </p:cNvSpPr>
          <p:nvPr>
            <p:ph type="title"/>
          </p:nvPr>
        </p:nvSpPr>
        <p:spPr>
          <a:xfrm>
            <a:off x="1456286" y="267309"/>
            <a:ext cx="9603275" cy="1049235"/>
          </a:xfrm>
        </p:spPr>
        <p:txBody>
          <a:bodyPr/>
          <a:lstStyle/>
          <a:p>
            <a:pPr algn="ctr"/>
            <a:r>
              <a:rPr lang="es-CO" sz="3200" b="1" dirty="0">
                <a:latin typeface="+mj-lt"/>
              </a:rPr>
              <a:t>FUNCIÓN DE CONOCIMIENTO</a:t>
            </a:r>
            <a:br>
              <a:rPr lang="es-CO" sz="3200" b="1" dirty="0">
                <a:latin typeface="+mj-lt"/>
              </a:rPr>
            </a:br>
            <a:r>
              <a:rPr lang="es-CO" sz="1900" b="1" dirty="0">
                <a:latin typeface="+mj-lt"/>
              </a:rPr>
              <a:t>preparatoria</a:t>
            </a:r>
            <a:endParaRPr lang="en-US" dirty="0"/>
          </a:p>
        </p:txBody>
      </p:sp>
      <p:sp>
        <p:nvSpPr>
          <p:cNvPr id="3" name="Marcador de contenido 2">
            <a:extLst>
              <a:ext uri="{FF2B5EF4-FFF2-40B4-BE49-F238E27FC236}">
                <a16:creationId xmlns:a16="http://schemas.microsoft.com/office/drawing/2014/main" id="{9BAA33F2-1F15-147D-15B1-C2D0BD3639E4}"/>
              </a:ext>
            </a:extLst>
          </p:cNvPr>
          <p:cNvSpPr>
            <a:spLocks noGrp="1"/>
          </p:cNvSpPr>
          <p:nvPr>
            <p:ph idx="1"/>
          </p:nvPr>
        </p:nvSpPr>
        <p:spPr>
          <a:xfrm>
            <a:off x="594360" y="1316544"/>
            <a:ext cx="11327129" cy="4512756"/>
          </a:xfrm>
        </p:spPr>
        <p:txBody>
          <a:bodyPr>
            <a:normAutofit fontScale="25000" lnSpcReduction="20000"/>
          </a:bodyPr>
          <a:lstStyle/>
          <a:p>
            <a:pPr marL="0" indent="0" algn="just">
              <a:spcBef>
                <a:spcPts val="0"/>
              </a:spcBef>
              <a:buNone/>
            </a:pPr>
            <a:r>
              <a:rPr lang="it-IT" sz="6000" i="0" dirty="0">
                <a:solidFill>
                  <a:srgbClr val="333333"/>
                </a:solidFill>
                <a:effectLst/>
                <a:latin typeface="+mj-lt"/>
              </a:rPr>
              <a:t>AP1830-2023, Rad. 62033. M.P MYRIAM ÁVILA ROLDÁN:</a:t>
            </a:r>
          </a:p>
          <a:p>
            <a:pPr marL="0" indent="0" algn="just">
              <a:spcBef>
                <a:spcPts val="0"/>
              </a:spcBef>
              <a:buNone/>
            </a:pPr>
            <a:endParaRPr lang="it-IT" sz="6000" dirty="0">
              <a:solidFill>
                <a:srgbClr val="333333"/>
              </a:solidFill>
              <a:latin typeface="+mj-lt"/>
            </a:endParaRPr>
          </a:p>
          <a:p>
            <a:pPr marL="0" indent="0" algn="just">
              <a:spcBef>
                <a:spcPts val="0"/>
              </a:spcBef>
              <a:buNone/>
            </a:pPr>
            <a:r>
              <a:rPr lang="it-IT" sz="6000" i="0" dirty="0">
                <a:solidFill>
                  <a:srgbClr val="333333"/>
                </a:solidFill>
                <a:effectLst/>
                <a:latin typeface="+mj-lt"/>
              </a:rPr>
              <a:t>«(...)</a:t>
            </a:r>
            <a:r>
              <a:rPr lang="es-ES" sz="6000" i="0" dirty="0">
                <a:solidFill>
                  <a:srgbClr val="333333"/>
                </a:solidFill>
                <a:effectLst/>
                <a:latin typeface="+mj-lt"/>
              </a:rPr>
              <a:t>quien solicita un medio de prueba debe asumir una carga argumentativa para evidenciar al juez la relación de lo requerido con los hechos objeto de investigación (pertinencia) y superado este análisis, si el mismo tiene aptitud legal para formar el conocimiento (conducencia) y reporta interés al objeto de debate (utilidad) (CSJ AP2913-2021, AP5468-2021 y AP643-2023):</a:t>
            </a:r>
          </a:p>
          <a:p>
            <a:pPr marL="0" indent="0" algn="just">
              <a:spcBef>
                <a:spcPts val="0"/>
              </a:spcBef>
              <a:buNone/>
            </a:pPr>
            <a:endParaRPr lang="es-ES" sz="6000" i="0" dirty="0">
              <a:solidFill>
                <a:srgbClr val="333333"/>
              </a:solidFill>
              <a:effectLst/>
              <a:latin typeface="+mj-lt"/>
            </a:endParaRPr>
          </a:p>
          <a:p>
            <a:pPr marL="0" indent="0" algn="just">
              <a:spcBef>
                <a:spcPts val="0"/>
              </a:spcBef>
              <a:buNone/>
            </a:pPr>
            <a:r>
              <a:rPr lang="es-ES" sz="6000" i="0" dirty="0">
                <a:solidFill>
                  <a:srgbClr val="333333"/>
                </a:solidFill>
                <a:effectLst/>
                <a:latin typeface="+mj-lt"/>
              </a:rPr>
              <a:t>24.1.- (i) Pertinencia: Está determinada por el tema de prueba, el que a su vez está delimitado por los hechos jurídicamente relevantes de la acusación o, en el caso de la defensa, por la teoría alterna que sustenta su estrategia.</a:t>
            </a:r>
          </a:p>
          <a:p>
            <a:pPr marL="0" indent="0" algn="just">
              <a:spcBef>
                <a:spcPts val="0"/>
              </a:spcBef>
              <a:buNone/>
            </a:pPr>
            <a:endParaRPr lang="es-ES" sz="6000" dirty="0">
              <a:solidFill>
                <a:srgbClr val="333333"/>
              </a:solidFill>
              <a:latin typeface="+mj-lt"/>
            </a:endParaRPr>
          </a:p>
          <a:p>
            <a:pPr marL="0" indent="0" algn="just">
              <a:spcBef>
                <a:spcPts val="0"/>
              </a:spcBef>
              <a:buNone/>
            </a:pPr>
            <a:r>
              <a:rPr lang="es-ES" sz="6000" i="0" dirty="0">
                <a:solidFill>
                  <a:srgbClr val="333333"/>
                </a:solidFill>
                <a:effectLst/>
                <a:latin typeface="+mj-lt"/>
              </a:rPr>
              <a:t>24.1.1.- Así, el juez debe decretar lo solicitado cuando se refiera directa o indirectamente20 a los hechos y circunstancias contenidos en el escrito de acusación o en la resolución acusatoria, según sea el caso. También cuando se relacione con aspectos con aspectos que los hagan más o menos probables o que se refieran a la credibilidad de un testigo o que sirvan para demostrar un dato a partir del cual pueda hacerse una inferencia útil para la teoría del caso (CSJ AP2422-2021, AP2939-2021, AP3997-2021, SP801-2022, AP4640-2022, SP009-2023, AP643-2023 y AP929-2023). Por consiguiente, las partes están obligadas a exponer y diferenciar con claridad y precisión la pertinencia directa o indirecta de los medios de convicción que pretenden que sean decretados para llevar a juicio (CSJ AP929-2023).</a:t>
            </a:r>
          </a:p>
          <a:p>
            <a:pPr marL="0" indent="0" algn="just">
              <a:spcBef>
                <a:spcPts val="0"/>
              </a:spcBef>
              <a:buNone/>
            </a:pPr>
            <a:endParaRPr lang="es-ES" sz="6000" dirty="0">
              <a:solidFill>
                <a:srgbClr val="333333"/>
              </a:solidFill>
              <a:latin typeface="+mj-lt"/>
            </a:endParaRPr>
          </a:p>
          <a:p>
            <a:pPr marL="0" indent="0" algn="just">
              <a:spcBef>
                <a:spcPts val="0"/>
              </a:spcBef>
              <a:buNone/>
            </a:pPr>
            <a:r>
              <a:rPr lang="es-ES" sz="6000" i="0" dirty="0">
                <a:solidFill>
                  <a:srgbClr val="333333"/>
                </a:solidFill>
                <a:effectLst/>
                <a:latin typeface="+mj-lt"/>
              </a:rPr>
              <a:t>“(…) La explicación de pertinencia es un requisito necesario para que el juez pueda decretar el medio de prueba, mientras que la justificación de la conducencia y utilidad deberá realizarse cuando se presente un debate genuino al respecto. Es decir, la conducencia o utilidad debe ser controvertida por quien considere que el medio probatorio no cumple con esos requisitos (CSJ AP2913- 2021, AP5468-2021 y AP643-2023)”.</a:t>
            </a:r>
            <a:endParaRPr lang="it-IT" sz="6000" i="0" dirty="0">
              <a:solidFill>
                <a:srgbClr val="333333"/>
              </a:solidFill>
              <a:effectLst/>
              <a:latin typeface="+mj-lt"/>
            </a:endParaRPr>
          </a:p>
          <a:p>
            <a:pPr marL="0" indent="0">
              <a:buNone/>
            </a:pPr>
            <a:endParaRPr lang="en-US" dirty="0"/>
          </a:p>
        </p:txBody>
      </p:sp>
    </p:spTree>
    <p:extLst>
      <p:ext uri="{BB962C8B-B14F-4D97-AF65-F5344CB8AC3E}">
        <p14:creationId xmlns:p14="http://schemas.microsoft.com/office/powerpoint/2010/main" val="1285197660"/>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1930</TotalTime>
  <Words>2457</Words>
  <Application>Microsoft Office PowerPoint</Application>
  <PresentationFormat>Panorámica</PresentationFormat>
  <Paragraphs>86</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Gill Sans MT</vt:lpstr>
      <vt:lpstr>Galería</vt:lpstr>
      <vt:lpstr>Dirección de audiencias</vt:lpstr>
      <vt:lpstr>Presentación de PowerPoint</vt:lpstr>
      <vt:lpstr>FUNCIÓN DE CONOCIMIENTO ESCENARIOS COMUNES:   </vt:lpstr>
      <vt:lpstr>FUNCIÓN DE CONOCIMIENTO ESCENARIOS COMUNES:  </vt:lpstr>
      <vt:lpstr>FUNCIÓN DE CONOCIMIENTO ESCENARIOS COMUNES:</vt:lpstr>
      <vt:lpstr>FUNCIÓN DE CONOCIMIENTO</vt:lpstr>
      <vt:lpstr>FUNCIÓN DE CONOCIMIENTO preparatoria </vt:lpstr>
      <vt:lpstr>FUNCIÓN DE CONOCIMIENTO preparatoria</vt:lpstr>
      <vt:lpstr>FUNCIÓN DE CONOCIMIENTO preparatoria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CAPACIDAD PARA SER PARTE EN EL PROCESO PENAL</dc:title>
  <dc:creator>CSJ</dc:creator>
  <cp:lastModifiedBy>JOSE MEJIA MEJIA</cp:lastModifiedBy>
  <cp:revision>132</cp:revision>
  <dcterms:created xsi:type="dcterms:W3CDTF">2023-02-20T16:54:43Z</dcterms:created>
  <dcterms:modified xsi:type="dcterms:W3CDTF">2023-10-25T16:37:33Z</dcterms:modified>
</cp:coreProperties>
</file>