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72E7-E8D4-40EF-B9F5-CEDC0DF1C1C5}" type="datetimeFigureOut">
              <a:rPr lang="es-CO" smtClean="0"/>
              <a:pPr/>
              <a:t>25/06/2013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6A57-2217-419B-9FFD-9537A9BC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72E7-E8D4-40EF-B9F5-CEDC0DF1C1C5}" type="datetimeFigureOut">
              <a:rPr lang="es-CO" smtClean="0"/>
              <a:pPr/>
              <a:t>25/06/2013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6A57-2217-419B-9FFD-9537A9BC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72E7-E8D4-40EF-B9F5-CEDC0DF1C1C5}" type="datetimeFigureOut">
              <a:rPr lang="es-CO" smtClean="0"/>
              <a:pPr/>
              <a:t>25/06/2013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6A57-2217-419B-9FFD-9537A9BC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72E7-E8D4-40EF-B9F5-CEDC0DF1C1C5}" type="datetimeFigureOut">
              <a:rPr lang="es-CO" smtClean="0"/>
              <a:pPr/>
              <a:t>25/06/2013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6A57-2217-419B-9FFD-9537A9BC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72E7-E8D4-40EF-B9F5-CEDC0DF1C1C5}" type="datetimeFigureOut">
              <a:rPr lang="es-CO" smtClean="0"/>
              <a:pPr/>
              <a:t>25/06/2013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6A57-2217-419B-9FFD-9537A9BC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72E7-E8D4-40EF-B9F5-CEDC0DF1C1C5}" type="datetimeFigureOut">
              <a:rPr lang="es-CO" smtClean="0"/>
              <a:pPr/>
              <a:t>25/06/2013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6A57-2217-419B-9FFD-9537A9BC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72E7-E8D4-40EF-B9F5-CEDC0DF1C1C5}" type="datetimeFigureOut">
              <a:rPr lang="es-CO" smtClean="0"/>
              <a:pPr/>
              <a:t>25/06/2013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6A57-2217-419B-9FFD-9537A9BC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72E7-E8D4-40EF-B9F5-CEDC0DF1C1C5}" type="datetimeFigureOut">
              <a:rPr lang="es-CO" smtClean="0"/>
              <a:pPr/>
              <a:t>25/06/2013</a:t>
            </a:fld>
            <a:endParaRPr lang="es-CO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1D6A57-2217-419B-9FFD-9537A9BC1FF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72E7-E8D4-40EF-B9F5-CEDC0DF1C1C5}" type="datetimeFigureOut">
              <a:rPr lang="es-CO" smtClean="0"/>
              <a:pPr/>
              <a:t>25/06/2013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6A57-2217-419B-9FFD-9537A9BC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72E7-E8D4-40EF-B9F5-CEDC0DF1C1C5}" type="datetimeFigureOut">
              <a:rPr lang="es-CO" smtClean="0"/>
              <a:pPr/>
              <a:t>25/06/2013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41D6A57-2217-419B-9FFD-9537A9BC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E6872E7-E8D4-40EF-B9F5-CEDC0DF1C1C5}" type="datetimeFigureOut">
              <a:rPr lang="es-CO" smtClean="0"/>
              <a:pPr/>
              <a:t>25/06/2013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6A57-2217-419B-9FFD-9537A9BC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6872E7-E8D4-40EF-B9F5-CEDC0DF1C1C5}" type="datetimeFigureOut">
              <a:rPr lang="es-CO" smtClean="0"/>
              <a:pPr/>
              <a:t>25/06/2013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1D6A57-2217-419B-9FFD-9537A9BC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o\Pictures\biodiversidad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78014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66FF33"/>
                </a:solidFill>
              </a:rPr>
              <a:t>CABILDO INDIGENA EMBERA CHAMI CHICHAQUE</a:t>
            </a:r>
            <a:endParaRPr lang="es-ES" dirty="0">
              <a:solidFill>
                <a:srgbClr val="66FF33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4149080"/>
            <a:ext cx="6480048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4400" dirty="0" smtClean="0">
                <a:solidFill>
                  <a:schemeClr val="bg1">
                    <a:lumMod val="95000"/>
                  </a:schemeClr>
                </a:solidFill>
              </a:rPr>
              <a:t>ORGANIZACIÓN REGIONAL INDIGENA DEL QUINDIO</a:t>
            </a:r>
            <a:endParaRPr lang="es-ES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GRACIAS</a:t>
            </a:r>
            <a:endParaRPr lang="es-CO" dirty="0"/>
          </a:p>
        </p:txBody>
      </p:sp>
      <p:pic>
        <p:nvPicPr>
          <p:cNvPr id="2051" name="Picture 3" descr="C:\Users\sao\Desktop\fotos Fabian\EVIDENCIAS FABIAN\resguardo genova y cordoba\P11309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MAPA QUIND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555"/>
            <a:ext cx="9144000" cy="6858000"/>
          </a:xfrm>
        </p:spPr>
      </p:pic>
      <p:sp>
        <p:nvSpPr>
          <p:cNvPr id="13" name="12 Elipse">
            <a:hlinkClick r:id="" action="ppaction://noaction"/>
          </p:cNvPr>
          <p:cNvSpPr/>
          <p:nvPr/>
        </p:nvSpPr>
        <p:spPr>
          <a:xfrm>
            <a:off x="4091947" y="3915054"/>
            <a:ext cx="476253" cy="2117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Elipse">
            <a:hlinkClick r:id="" action="ppaction://noaction"/>
          </p:cNvPr>
          <p:cNvSpPr/>
          <p:nvPr/>
        </p:nvSpPr>
        <p:spPr>
          <a:xfrm>
            <a:off x="4283968" y="3320988"/>
            <a:ext cx="476253" cy="2117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Elipse">
            <a:hlinkClick r:id="" action="ppaction://noaction"/>
          </p:cNvPr>
          <p:cNvSpPr/>
          <p:nvPr/>
        </p:nvSpPr>
        <p:spPr>
          <a:xfrm>
            <a:off x="3515883" y="2996952"/>
            <a:ext cx="476253" cy="2117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Elipse">
            <a:hlinkClick r:id="" action="ppaction://noaction"/>
          </p:cNvPr>
          <p:cNvSpPr/>
          <p:nvPr/>
        </p:nvSpPr>
        <p:spPr>
          <a:xfrm>
            <a:off x="2267744" y="3050958"/>
            <a:ext cx="476253" cy="2117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Elipse">
            <a:hlinkClick r:id="" action="ppaction://noaction"/>
          </p:cNvPr>
          <p:cNvSpPr/>
          <p:nvPr/>
        </p:nvSpPr>
        <p:spPr>
          <a:xfrm>
            <a:off x="2747798" y="2186862"/>
            <a:ext cx="476253" cy="2117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Elipse">
            <a:hlinkClick r:id="" action="ppaction://noaction"/>
          </p:cNvPr>
          <p:cNvSpPr/>
          <p:nvPr/>
        </p:nvSpPr>
        <p:spPr>
          <a:xfrm>
            <a:off x="3227851" y="3915054"/>
            <a:ext cx="476253" cy="2117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Elipse">
            <a:hlinkClick r:id="" action="ppaction://noaction"/>
          </p:cNvPr>
          <p:cNvSpPr/>
          <p:nvPr/>
        </p:nvSpPr>
        <p:spPr>
          <a:xfrm>
            <a:off x="2555776" y="3429000"/>
            <a:ext cx="476253" cy="2117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4" name="23 Tabla"/>
          <p:cNvGraphicFramePr>
            <a:graphicFrameLocks noGrp="1"/>
          </p:cNvGraphicFramePr>
          <p:nvPr/>
        </p:nvGraphicFramePr>
        <p:xfrm>
          <a:off x="4200128" y="5697252"/>
          <a:ext cx="4116288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316"/>
                <a:gridCol w="3406972"/>
              </a:tblGrid>
              <a:tr h="278130"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Cabildos  de indígenas 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  <p:sp>
        <p:nvSpPr>
          <p:cNvPr id="25" name="24 Elipse">
            <a:hlinkClick r:id="" action="ppaction://noaction"/>
          </p:cNvPr>
          <p:cNvSpPr/>
          <p:nvPr/>
        </p:nvSpPr>
        <p:spPr>
          <a:xfrm>
            <a:off x="4379979" y="5751258"/>
            <a:ext cx="476253" cy="2117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COMUNIDAD INDÍGENA CHICHAQUE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Gobernador</a:t>
            </a:r>
            <a:endParaRPr lang="es-CO" dirty="0" smtClean="0">
              <a:solidFill>
                <a:srgbClr val="FF0000"/>
              </a:solidFill>
            </a:endParaRPr>
          </a:p>
          <a:p>
            <a:r>
              <a:rPr lang="es-CO" dirty="0" smtClean="0">
                <a:solidFill>
                  <a:srgbClr val="FF0000"/>
                </a:solidFill>
              </a:rPr>
              <a:t>Secretario</a:t>
            </a:r>
          </a:p>
          <a:p>
            <a:r>
              <a:rPr lang="es-CO" dirty="0" smtClean="0">
                <a:solidFill>
                  <a:srgbClr val="FF0000"/>
                </a:solidFill>
              </a:rPr>
              <a:t>Tesorero</a:t>
            </a:r>
          </a:p>
          <a:p>
            <a:r>
              <a:rPr lang="es-CO" dirty="0" smtClean="0">
                <a:solidFill>
                  <a:srgbClr val="FF0000"/>
                </a:solidFill>
              </a:rPr>
              <a:t>Fiscal </a:t>
            </a:r>
          </a:p>
          <a:p>
            <a:r>
              <a:rPr lang="es-CO" dirty="0" smtClean="0">
                <a:solidFill>
                  <a:srgbClr val="FF0000"/>
                </a:solidFill>
              </a:rPr>
              <a:t>Guardia mayor</a:t>
            </a:r>
          </a:p>
          <a:p>
            <a:r>
              <a:rPr lang="es-CO" dirty="0" smtClean="0">
                <a:solidFill>
                  <a:srgbClr val="FF0000"/>
                </a:solidFill>
              </a:rPr>
              <a:t>Guardias menores</a:t>
            </a:r>
          </a:p>
          <a:p>
            <a:r>
              <a:rPr lang="es-CO" dirty="0" smtClean="0">
                <a:solidFill>
                  <a:srgbClr val="FF0000"/>
                </a:solidFill>
              </a:rPr>
              <a:t>Coordinadora </a:t>
            </a:r>
            <a:r>
              <a:rPr lang="es-CO" dirty="0" smtClean="0">
                <a:solidFill>
                  <a:srgbClr val="FF0000"/>
                </a:solidFill>
              </a:rPr>
              <a:t>de mujer</a:t>
            </a:r>
          </a:p>
          <a:p>
            <a:r>
              <a:rPr lang="es-CO" dirty="0" smtClean="0">
                <a:solidFill>
                  <a:srgbClr val="FF0000"/>
                </a:solidFill>
              </a:rPr>
              <a:t>Coordinador </a:t>
            </a:r>
            <a:r>
              <a:rPr lang="es-CO" dirty="0" smtClean="0">
                <a:solidFill>
                  <a:srgbClr val="FF0000"/>
                </a:solidFill>
              </a:rPr>
              <a:t>de </a:t>
            </a:r>
            <a:r>
              <a:rPr lang="es-CO" dirty="0" smtClean="0">
                <a:solidFill>
                  <a:srgbClr val="FF0000"/>
                </a:solidFill>
              </a:rPr>
              <a:t>jóvenes</a:t>
            </a:r>
            <a:endParaRPr lang="es-CO" dirty="0" smtClean="0">
              <a:solidFill>
                <a:srgbClr val="FF0000"/>
              </a:solidFill>
            </a:endParaRPr>
          </a:p>
          <a:p>
            <a:r>
              <a:rPr lang="es-CO" dirty="0" smtClean="0">
                <a:solidFill>
                  <a:srgbClr val="FF0000"/>
                </a:solidFill>
              </a:rPr>
              <a:t>Coordinador </a:t>
            </a:r>
            <a:r>
              <a:rPr lang="es-CO" dirty="0" smtClean="0">
                <a:solidFill>
                  <a:srgbClr val="FF0000"/>
                </a:solidFill>
              </a:rPr>
              <a:t>de justicia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ao\Desktop\fotos Fabian\EVIDENCIAS FABIAN\resguardo genova y cordoba\P1130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356309" cy="551723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Como se nombran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</p:spPr>
        <p:txBody>
          <a:bodyPr/>
          <a:lstStyle/>
          <a:p>
            <a:pPr>
              <a:buNone/>
            </a:pPr>
            <a:endParaRPr lang="es-CO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s-CO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s-CO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s-CO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s-CO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s-CO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CO" dirty="0" smtClean="0">
                <a:solidFill>
                  <a:srgbClr val="FFFF00"/>
                </a:solidFill>
              </a:rPr>
              <a:t>A través </a:t>
            </a:r>
            <a:r>
              <a:rPr lang="es-CO" dirty="0" smtClean="0">
                <a:solidFill>
                  <a:srgbClr val="FFFF00"/>
                </a:solidFill>
              </a:rPr>
              <a:t>de una asamblea </a:t>
            </a:r>
            <a:r>
              <a:rPr lang="es-CO" dirty="0" smtClean="0">
                <a:solidFill>
                  <a:srgbClr val="FFFF00"/>
                </a:solidFill>
              </a:rPr>
              <a:t>general donde participan </a:t>
            </a:r>
            <a:r>
              <a:rPr lang="es-CO" dirty="0" smtClean="0">
                <a:solidFill>
                  <a:srgbClr val="FFFF00"/>
                </a:solidFill>
              </a:rPr>
              <a:t>hombres, mujeres y ancianos, niños</a:t>
            </a:r>
            <a:r>
              <a:rPr lang="es-CO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es-CO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s-CO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Aplicación de justica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>
                <a:solidFill>
                  <a:srgbClr val="FF0000"/>
                </a:solidFill>
              </a:rPr>
              <a:t>1. Se reúne al junta directiva para investigar el proceso.</a:t>
            </a:r>
          </a:p>
          <a:p>
            <a:pPr>
              <a:buNone/>
            </a:pPr>
            <a:r>
              <a:rPr lang="es-CO" dirty="0" smtClean="0">
                <a:solidFill>
                  <a:srgbClr val="FF0000"/>
                </a:solidFill>
              </a:rPr>
              <a:t>2. Después de tener el informe pasa a la  asamblea de autoridades. (junta directiva del cabildo, asamblea general y la ORIQUIN.</a:t>
            </a:r>
          </a:p>
          <a:p>
            <a:pPr>
              <a:buNone/>
            </a:pPr>
            <a:r>
              <a:rPr lang="es-CO" dirty="0" smtClean="0">
                <a:solidFill>
                  <a:srgbClr val="FF0000"/>
                </a:solidFill>
              </a:rPr>
              <a:t>3. La asamblea toma la decisión para castigar la persona que cometió la falta. </a:t>
            </a:r>
          </a:p>
          <a:p>
            <a:pPr>
              <a:buNone/>
            </a:pPr>
            <a:r>
              <a:rPr lang="es-CO" dirty="0" smtClean="0"/>
              <a:t> </a:t>
            </a:r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Procedimiento de la de justicia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0000"/>
                </a:solidFill>
              </a:rPr>
              <a:t>De tradición Oral </a:t>
            </a:r>
          </a:p>
          <a:p>
            <a:r>
              <a:rPr lang="es-CO" dirty="0" smtClean="0">
                <a:solidFill>
                  <a:srgbClr val="FF0000"/>
                </a:solidFill>
              </a:rPr>
              <a:t>Derecho mayor o ley de origen.</a:t>
            </a:r>
          </a:p>
          <a:p>
            <a:r>
              <a:rPr lang="es-CO" dirty="0" smtClean="0">
                <a:solidFill>
                  <a:srgbClr val="FF0000"/>
                </a:solidFill>
              </a:rPr>
              <a:t>Se hace en idioma materno (Embera Chami)</a:t>
            </a:r>
          </a:p>
          <a:p>
            <a:r>
              <a:rPr lang="es-CO" dirty="0" smtClean="0">
                <a:solidFill>
                  <a:srgbClr val="FF0000"/>
                </a:solidFill>
              </a:rPr>
              <a:t>La defensa la hace el mismo acusado y la familia, o el testigo.</a:t>
            </a:r>
          </a:p>
          <a:p>
            <a:pPr>
              <a:buNone/>
            </a:pPr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Casos que se atienden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0000"/>
                </a:solidFill>
              </a:rPr>
              <a:t>Se atiende todos los casos que pasen en el territorio.</a:t>
            </a:r>
          </a:p>
          <a:p>
            <a:r>
              <a:rPr lang="es-CO" dirty="0" smtClean="0">
                <a:solidFill>
                  <a:srgbClr val="FF0000"/>
                </a:solidFill>
              </a:rPr>
              <a:t>Cuando no podemos castigarlo por la gravedad del caso, se busca articulación con la justicia ordinaria.</a:t>
            </a:r>
          </a:p>
          <a:p>
            <a:r>
              <a:rPr lang="es-CO" dirty="0" smtClean="0">
                <a:solidFill>
                  <a:srgbClr val="FF0000"/>
                </a:solidFill>
              </a:rPr>
              <a:t>Se castigan a un miembro de la comunidad a partir de los 10 años.</a:t>
            </a:r>
          </a:p>
          <a:p>
            <a:endParaRPr lang="es-CO" dirty="0" smtClean="0"/>
          </a:p>
          <a:p>
            <a:pPr>
              <a:buNone/>
            </a:pPr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ANd9GcTJFB93BwBHQhCMfvzotOXWWJDPEMqUXe7WwO8BeLDVo9NfNe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176812"/>
            <a:ext cx="8172400" cy="568118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Aplicación de la espiritualidad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r>
              <a:rPr lang="es-CO" dirty="0" smtClean="0"/>
              <a:t>Médicos </a:t>
            </a:r>
            <a:r>
              <a:rPr lang="es-CO" dirty="0" smtClean="0"/>
              <a:t>tradicionales (</a:t>
            </a:r>
            <a:r>
              <a:rPr lang="es-CO" dirty="0" err="1" smtClean="0"/>
              <a:t>jaibana</a:t>
            </a:r>
            <a:r>
              <a:rPr lang="es-CO" dirty="0" smtClean="0"/>
              <a:t>)</a:t>
            </a:r>
          </a:p>
          <a:p>
            <a:r>
              <a:rPr lang="es-CO" dirty="0" smtClean="0"/>
              <a:t>Comité de sabios (médicos tradicionales)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Formas de Castigo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4929411"/>
          </a:xfrm>
        </p:spPr>
        <p:txBody>
          <a:bodyPr/>
          <a:lstStyle/>
          <a:p>
            <a:r>
              <a:rPr lang="es-CO" dirty="0" smtClean="0">
                <a:solidFill>
                  <a:srgbClr val="FF0000"/>
                </a:solidFill>
              </a:rPr>
              <a:t>El Cepo: en madera de 20 m x 20 m</a:t>
            </a:r>
          </a:p>
          <a:p>
            <a:r>
              <a:rPr lang="es-CO" dirty="0" smtClean="0">
                <a:solidFill>
                  <a:srgbClr val="FF0000"/>
                </a:solidFill>
              </a:rPr>
              <a:t>El refrescamiento de la persona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4" name="Picture 2" descr="G:\RAMIRO NIAZA\P1120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2176321"/>
            <a:ext cx="5616624" cy="4212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</TotalTime>
  <Words>233</Words>
  <Application>Microsoft Office PowerPoint</Application>
  <PresentationFormat>Presentación en pantalla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Técnico</vt:lpstr>
      <vt:lpstr>CABILDO INDIGENA EMBERA CHAMI CHICHAQUE</vt:lpstr>
      <vt:lpstr>Diapositiva 2</vt:lpstr>
      <vt:lpstr>COMUNIDAD INDÍGENA CHICHAQUE</vt:lpstr>
      <vt:lpstr>Como se nombran</vt:lpstr>
      <vt:lpstr>Aplicación de justica</vt:lpstr>
      <vt:lpstr>Procedimiento de la de justicia</vt:lpstr>
      <vt:lpstr>Casos que se atienden</vt:lpstr>
      <vt:lpstr>Aplicación de la espiritualidad</vt:lpstr>
      <vt:lpstr>Formas de Castigo</vt:lpstr>
      <vt:lpstr>GRACIAS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fabian</dc:creator>
  <cp:lastModifiedBy>fabian</cp:lastModifiedBy>
  <cp:revision>9</cp:revision>
  <dcterms:created xsi:type="dcterms:W3CDTF">2013-06-25T16:00:44Z</dcterms:created>
  <dcterms:modified xsi:type="dcterms:W3CDTF">2013-06-26T02:24:27Z</dcterms:modified>
</cp:coreProperties>
</file>